
<file path=[Content_Types].xml><?xml version="1.0" encoding="utf-8"?>
<Types xmlns="http://schemas.openxmlformats.org/package/2006/content-types">
  <Default Extension="xml" ContentType="application/xml"/>
  <Default Extension="rels" ContentType="application/vnd.openxmlformats-package.relationships+xml"/>
  <Default Extension="emf" ContentType="image/x-emf"/>
  <Default Extension="xlsx" ContentType="application/vnd.openxmlformats-officedocument.spreadsheetml.sheet"/>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329" r:id="rId4"/>
    <p:sldId id="330" r:id="rId5"/>
    <p:sldId id="341" r:id="rId6"/>
    <p:sldId id="258" r:id="rId7"/>
    <p:sldId id="305" r:id="rId8"/>
    <p:sldId id="307" r:id="rId9"/>
    <p:sldId id="348" r:id="rId10"/>
    <p:sldId id="343" r:id="rId11"/>
    <p:sldId id="303" r:id="rId12"/>
    <p:sldId id="304" r:id="rId13"/>
    <p:sldId id="344" r:id="rId14"/>
    <p:sldId id="332" r:id="rId15"/>
    <p:sldId id="333" r:id="rId16"/>
    <p:sldId id="334" r:id="rId17"/>
    <p:sldId id="335" r:id="rId18"/>
    <p:sldId id="336" r:id="rId19"/>
    <p:sldId id="320" r:id="rId20"/>
    <p:sldId id="321" r:id="rId21"/>
    <p:sldId id="359" r:id="rId22"/>
    <p:sldId id="360" r:id="rId23"/>
    <p:sldId id="358" r:id="rId24"/>
    <p:sldId id="362" r:id="rId25"/>
    <p:sldId id="363" r:id="rId26"/>
    <p:sldId id="308" r:id="rId27"/>
    <p:sldId id="345" r:id="rId28"/>
    <p:sldId id="311" r:id="rId29"/>
    <p:sldId id="312" r:id="rId30"/>
    <p:sldId id="313" r:id="rId31"/>
    <p:sldId id="314" r:id="rId32"/>
    <p:sldId id="323" r:id="rId33"/>
    <p:sldId id="315" r:id="rId34"/>
    <p:sldId id="347" r:id="rId35"/>
    <p:sldId id="318" r:id="rId36"/>
    <p:sldId id="326" r:id="rId37"/>
    <p:sldId id="349" r:id="rId38"/>
    <p:sldId id="310" r:id="rId39"/>
    <p:sldId id="350" r:id="rId40"/>
    <p:sldId id="351" r:id="rId41"/>
    <p:sldId id="352" r:id="rId42"/>
    <p:sldId id="369" r:id="rId43"/>
    <p:sldId id="370" r:id="rId44"/>
    <p:sldId id="371" r:id="rId45"/>
    <p:sldId id="372" r:id="rId46"/>
    <p:sldId id="368" r:id="rId47"/>
    <p:sldId id="374" r:id="rId48"/>
    <p:sldId id="379" r:id="rId49"/>
    <p:sldId id="380" r:id="rId50"/>
    <p:sldId id="381" r:id="rId51"/>
    <p:sldId id="302" r:id="rId52"/>
    <p:sldId id="327" r:id="rId53"/>
    <p:sldId id="353" r:id="rId54"/>
    <p:sldId id="328" r:id="rId55"/>
    <p:sldId id="324" r:id="rId56"/>
    <p:sldId id="337" r:id="rId57"/>
    <p:sldId id="338" r:id="rId58"/>
    <p:sldId id="382" r:id="rId59"/>
    <p:sldId id="383" r:id="rId60"/>
    <p:sldId id="384" r:id="rId61"/>
    <p:sldId id="385" r:id="rId62"/>
    <p:sldId id="386" r:id="rId63"/>
    <p:sldId id="375" r:id="rId64"/>
    <p:sldId id="376" r:id="rId65"/>
    <p:sldId id="377" r:id="rId66"/>
    <p:sldId id="378" r:id="rId67"/>
    <p:sldId id="387" r:id="rId68"/>
    <p:sldId id="392" r:id="rId69"/>
    <p:sldId id="394" r:id="rId70"/>
    <p:sldId id="365" r:id="rId71"/>
    <p:sldId id="388" r:id="rId72"/>
    <p:sldId id="354" r:id="rId73"/>
    <p:sldId id="389" r:id="rId74"/>
    <p:sldId id="390" r:id="rId75"/>
    <p:sldId id="391" r:id="rId76"/>
    <p:sldId id="393" r:id="rId77"/>
    <p:sldId id="339" r:id="rId78"/>
    <p:sldId id="366"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1" autoAdjust="0"/>
    <p:restoredTop sz="94660"/>
  </p:normalViewPr>
  <p:slideViewPr>
    <p:cSldViewPr snapToGrid="0">
      <p:cViewPr varScale="1">
        <p:scale>
          <a:sx n="89" d="100"/>
          <a:sy n="89" d="100"/>
        </p:scale>
        <p:origin x="-112" y="-3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printerSettings" Target="printerSettings/printerSettings1.bin"/><Relationship Id="rId81" Type="http://schemas.openxmlformats.org/officeDocument/2006/relationships/presProps" Target="presProps.xml"/><Relationship Id="rId82" Type="http://schemas.openxmlformats.org/officeDocument/2006/relationships/viewProps" Target="viewProps.xml"/><Relationship Id="rId83" Type="http://schemas.openxmlformats.org/officeDocument/2006/relationships/theme" Target="theme/theme1.xml"/><Relationship Id="rId84"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9.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D5D3332-749A-460E-B9A3-4A29B1141B03}" type="datetimeFigureOut">
              <a:rPr lang="en-US" smtClean="0"/>
              <a:t>4/19/17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DA9BB-116E-43EB-9767-A73FEA2C43C7}" type="slidenum">
              <a:rPr lang="en-US" smtClean="0"/>
              <a:t>‹#›</a:t>
            </a:fld>
            <a:endParaRPr lang="en-US"/>
          </a:p>
        </p:txBody>
      </p:sp>
    </p:spTree>
    <p:extLst>
      <p:ext uri="{BB962C8B-B14F-4D97-AF65-F5344CB8AC3E}">
        <p14:creationId xmlns:p14="http://schemas.microsoft.com/office/powerpoint/2010/main" val="2747692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5D3332-749A-460E-B9A3-4A29B1141B03}" type="datetimeFigureOut">
              <a:rPr lang="en-US" smtClean="0"/>
              <a:t>4/19/17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DA9BB-116E-43EB-9767-A73FEA2C43C7}" type="slidenum">
              <a:rPr lang="en-US" smtClean="0"/>
              <a:t>‹#›</a:t>
            </a:fld>
            <a:endParaRPr lang="en-US"/>
          </a:p>
        </p:txBody>
      </p:sp>
    </p:spTree>
    <p:extLst>
      <p:ext uri="{BB962C8B-B14F-4D97-AF65-F5344CB8AC3E}">
        <p14:creationId xmlns:p14="http://schemas.microsoft.com/office/powerpoint/2010/main" val="924741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5D3332-749A-460E-B9A3-4A29B1141B03}" type="datetimeFigureOut">
              <a:rPr lang="en-US" smtClean="0"/>
              <a:t>4/19/17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DA9BB-116E-43EB-9767-A73FEA2C43C7}" type="slidenum">
              <a:rPr lang="en-US" smtClean="0"/>
              <a:t>‹#›</a:t>
            </a:fld>
            <a:endParaRPr lang="en-US"/>
          </a:p>
        </p:txBody>
      </p:sp>
    </p:spTree>
    <p:extLst>
      <p:ext uri="{BB962C8B-B14F-4D97-AF65-F5344CB8AC3E}">
        <p14:creationId xmlns:p14="http://schemas.microsoft.com/office/powerpoint/2010/main" val="3813504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5D3332-749A-460E-B9A3-4A29B1141B03}" type="datetimeFigureOut">
              <a:rPr lang="en-US" smtClean="0"/>
              <a:t>4/19/17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DA9BB-116E-43EB-9767-A73FEA2C43C7}" type="slidenum">
              <a:rPr lang="en-US" smtClean="0"/>
              <a:t>‹#›</a:t>
            </a:fld>
            <a:endParaRPr lang="en-US"/>
          </a:p>
        </p:txBody>
      </p:sp>
    </p:spTree>
    <p:extLst>
      <p:ext uri="{BB962C8B-B14F-4D97-AF65-F5344CB8AC3E}">
        <p14:creationId xmlns:p14="http://schemas.microsoft.com/office/powerpoint/2010/main" val="504860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D5D3332-749A-460E-B9A3-4A29B1141B03}" type="datetimeFigureOut">
              <a:rPr lang="en-US" smtClean="0"/>
              <a:t>4/19/17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0DA9BB-116E-43EB-9767-A73FEA2C43C7}" type="slidenum">
              <a:rPr lang="en-US" smtClean="0"/>
              <a:t>‹#›</a:t>
            </a:fld>
            <a:endParaRPr lang="en-US"/>
          </a:p>
        </p:txBody>
      </p:sp>
    </p:spTree>
    <p:extLst>
      <p:ext uri="{BB962C8B-B14F-4D97-AF65-F5344CB8AC3E}">
        <p14:creationId xmlns:p14="http://schemas.microsoft.com/office/powerpoint/2010/main" val="907138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D5D3332-749A-460E-B9A3-4A29B1141B03}" type="datetimeFigureOut">
              <a:rPr lang="en-US" smtClean="0"/>
              <a:t>4/19/17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0DA9BB-116E-43EB-9767-A73FEA2C43C7}" type="slidenum">
              <a:rPr lang="en-US" smtClean="0"/>
              <a:t>‹#›</a:t>
            </a:fld>
            <a:endParaRPr lang="en-US"/>
          </a:p>
        </p:txBody>
      </p:sp>
    </p:spTree>
    <p:extLst>
      <p:ext uri="{BB962C8B-B14F-4D97-AF65-F5344CB8AC3E}">
        <p14:creationId xmlns:p14="http://schemas.microsoft.com/office/powerpoint/2010/main" val="1355760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D5D3332-749A-460E-B9A3-4A29B1141B03}" type="datetimeFigureOut">
              <a:rPr lang="en-US" smtClean="0"/>
              <a:t>4/19/17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0DA9BB-116E-43EB-9767-A73FEA2C43C7}" type="slidenum">
              <a:rPr lang="en-US" smtClean="0"/>
              <a:t>‹#›</a:t>
            </a:fld>
            <a:endParaRPr lang="en-US"/>
          </a:p>
        </p:txBody>
      </p:sp>
    </p:spTree>
    <p:extLst>
      <p:ext uri="{BB962C8B-B14F-4D97-AF65-F5344CB8AC3E}">
        <p14:creationId xmlns:p14="http://schemas.microsoft.com/office/powerpoint/2010/main" val="4077681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D5D3332-749A-460E-B9A3-4A29B1141B03}" type="datetimeFigureOut">
              <a:rPr lang="en-US" smtClean="0"/>
              <a:t>4/19/17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0DA9BB-116E-43EB-9767-A73FEA2C43C7}" type="slidenum">
              <a:rPr lang="en-US" smtClean="0"/>
              <a:t>‹#›</a:t>
            </a:fld>
            <a:endParaRPr lang="en-US"/>
          </a:p>
        </p:txBody>
      </p:sp>
    </p:spTree>
    <p:extLst>
      <p:ext uri="{BB962C8B-B14F-4D97-AF65-F5344CB8AC3E}">
        <p14:creationId xmlns:p14="http://schemas.microsoft.com/office/powerpoint/2010/main" val="3282718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5D3332-749A-460E-B9A3-4A29B1141B03}" type="datetimeFigureOut">
              <a:rPr lang="en-US" smtClean="0"/>
              <a:t>4/19/17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0DA9BB-116E-43EB-9767-A73FEA2C43C7}" type="slidenum">
              <a:rPr lang="en-US" smtClean="0"/>
              <a:t>‹#›</a:t>
            </a:fld>
            <a:endParaRPr lang="en-US"/>
          </a:p>
        </p:txBody>
      </p:sp>
    </p:spTree>
    <p:extLst>
      <p:ext uri="{BB962C8B-B14F-4D97-AF65-F5344CB8AC3E}">
        <p14:creationId xmlns:p14="http://schemas.microsoft.com/office/powerpoint/2010/main" val="1613530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5D3332-749A-460E-B9A3-4A29B1141B03}" type="datetimeFigureOut">
              <a:rPr lang="en-US" smtClean="0"/>
              <a:t>4/19/17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0DA9BB-116E-43EB-9767-A73FEA2C43C7}" type="slidenum">
              <a:rPr lang="en-US" smtClean="0"/>
              <a:t>‹#›</a:t>
            </a:fld>
            <a:endParaRPr lang="en-US"/>
          </a:p>
        </p:txBody>
      </p:sp>
    </p:spTree>
    <p:extLst>
      <p:ext uri="{BB962C8B-B14F-4D97-AF65-F5344CB8AC3E}">
        <p14:creationId xmlns:p14="http://schemas.microsoft.com/office/powerpoint/2010/main" val="210210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5D3332-749A-460E-B9A3-4A29B1141B03}" type="datetimeFigureOut">
              <a:rPr lang="en-US" smtClean="0"/>
              <a:t>4/19/17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0DA9BB-116E-43EB-9767-A73FEA2C43C7}" type="slidenum">
              <a:rPr lang="en-US" smtClean="0"/>
              <a:t>‹#›</a:t>
            </a:fld>
            <a:endParaRPr lang="en-US"/>
          </a:p>
        </p:txBody>
      </p:sp>
    </p:spTree>
    <p:extLst>
      <p:ext uri="{BB962C8B-B14F-4D97-AF65-F5344CB8AC3E}">
        <p14:creationId xmlns:p14="http://schemas.microsoft.com/office/powerpoint/2010/main" val="364350271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5D3332-749A-460E-B9A3-4A29B1141B03}" type="datetimeFigureOut">
              <a:rPr lang="en-US" smtClean="0"/>
              <a:t>4/19/17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0DA9BB-116E-43EB-9767-A73FEA2C43C7}" type="slidenum">
              <a:rPr lang="en-US" smtClean="0"/>
              <a:t>‹#›</a:t>
            </a:fld>
            <a:endParaRPr lang="en-US"/>
          </a:p>
        </p:txBody>
      </p:sp>
    </p:spTree>
    <p:extLst>
      <p:ext uri="{BB962C8B-B14F-4D97-AF65-F5344CB8AC3E}">
        <p14:creationId xmlns:p14="http://schemas.microsoft.com/office/powerpoint/2010/main" val="25191353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33.png"/><Relationship Id="rId6" Type="http://schemas.openxmlformats.org/officeDocument/2006/relationships/image" Target="../media/image35.png"/><Relationship Id="rId7"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 Id="rId9" Type="http://schemas.openxmlformats.org/officeDocument/2006/relationships/image" Target="../media/image44.png"/><Relationship Id="rId10"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6.png"/><Relationship Id="rId6"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2.png"/><Relationship Id="rId5"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8.png"/><Relationship Id="rId5"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59.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4.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70.png"/><Relationship Id="rId9"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67.png"/><Relationship Id="rId5" Type="http://schemas.openxmlformats.org/officeDocument/2006/relationships/image" Target="../media/image69.png"/><Relationship Id="rId6" Type="http://schemas.openxmlformats.org/officeDocument/2006/relationships/image" Target="../media/image73.png"/><Relationship Id="rId7" Type="http://schemas.openxmlformats.org/officeDocument/2006/relationships/image" Target="../media/image62.png"/><Relationship Id="rId8"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 Id="rId3" Type="http://schemas.openxmlformats.org/officeDocument/2006/relationships/image" Target="../media/image72.png"/></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png"/><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 Id="rId3" Type="http://schemas.openxmlformats.org/officeDocument/2006/relationships/image" Target="../media/image78.png"/></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39.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 Id="rId3" Type="http://schemas.openxmlformats.org/officeDocument/2006/relationships/image" Target="../media/image8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 Id="rId3" Type="http://schemas.openxmlformats.org/officeDocument/2006/relationships/image" Target="../media/image8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 Id="rId3" Type="http://schemas.openxmlformats.org/officeDocument/2006/relationships/image" Target="../media/image9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0.png"/></Relationships>
</file>

<file path=ppt/slides/_rels/slide56.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960.png"/><Relationship Id="rId5" Type="http://schemas.openxmlformats.org/officeDocument/2006/relationships/image" Target="../media/image97.png"/><Relationship Id="rId6" Type="http://schemas.openxmlformats.org/officeDocument/2006/relationships/image" Target="../media/image98.png"/><Relationship Id="rId1" Type="http://schemas.openxmlformats.org/officeDocument/2006/relationships/slideLayout" Target="../slideLayouts/slideLayout2.xml"/><Relationship Id="rId2" Type="http://schemas.openxmlformats.org/officeDocument/2006/relationships/image" Target="../media/image940.png"/></Relationships>
</file>

<file path=ppt/slides/_rels/slide57.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png"/><Relationship Id="rId1" Type="http://schemas.openxmlformats.org/officeDocument/2006/relationships/slideLayout" Target="../slideLayouts/slideLayout2.xml"/><Relationship Id="rId2" Type="http://schemas.openxmlformats.org/officeDocument/2006/relationships/image" Target="../media/image99.png"/></Relationships>
</file>

<file path=ppt/slides/_rels/slide58.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image" Target="../media/image105.png"/><Relationship Id="rId1" Type="http://schemas.openxmlformats.org/officeDocument/2006/relationships/slideLayout" Target="../slideLayouts/slideLayout2.xml"/><Relationship Id="rId2" Type="http://schemas.openxmlformats.org/officeDocument/2006/relationships/image" Target="../media/image10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png"/></Relationships>
</file>

<file path=ppt/slides/_rels/slide62.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image" Target="../media/image106.png"/><Relationship Id="rId5" Type="http://schemas.openxmlformats.org/officeDocument/2006/relationships/image" Target="../media/image109.png"/><Relationship Id="rId6" Type="http://schemas.openxmlformats.org/officeDocument/2006/relationships/image" Target="../media/image110.png"/><Relationship Id="rId7" Type="http://schemas.openxmlformats.org/officeDocument/2006/relationships/image" Target="../media/image111.png"/><Relationship Id="rId1" Type="http://schemas.openxmlformats.org/officeDocument/2006/relationships/slideLayout" Target="../slideLayouts/slideLayout2.xml"/><Relationship Id="rId2" Type="http://schemas.openxmlformats.org/officeDocument/2006/relationships/image" Target="../media/image103.png"/></Relationships>
</file>

<file path=ppt/slides/_rels/slide63.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image" Target="../media/image1050.png"/><Relationship Id="rId5" Type="http://schemas.openxmlformats.org/officeDocument/2006/relationships/image" Target="../media/image113.png"/><Relationship Id="rId6" Type="http://schemas.openxmlformats.org/officeDocument/2006/relationships/image" Target="../media/image114.png"/><Relationship Id="rId7" Type="http://schemas.openxmlformats.org/officeDocument/2006/relationships/image" Target="../media/image115.png"/><Relationship Id="rId1" Type="http://schemas.openxmlformats.org/officeDocument/2006/relationships/slideLayout" Target="../slideLayouts/slideLayout2.xml"/><Relationship Id="rId2" Type="http://schemas.openxmlformats.org/officeDocument/2006/relationships/image" Target="../media/image1030.png"/></Relationships>
</file>

<file path=ppt/slides/_rels/slide64.xml.rels><?xml version="1.0" encoding="UTF-8" standalone="yes"?>
<Relationships xmlns="http://schemas.openxmlformats.org/package/2006/relationships"><Relationship Id="rId3" Type="http://schemas.openxmlformats.org/officeDocument/2006/relationships/image" Target="../media/image1090.png"/><Relationship Id="rId4" Type="http://schemas.openxmlformats.org/officeDocument/2006/relationships/image" Target="../media/image1100.png"/><Relationship Id="rId5" Type="http://schemas.openxmlformats.org/officeDocument/2006/relationships/image" Target="../media/image114.png"/><Relationship Id="rId6" Type="http://schemas.openxmlformats.org/officeDocument/2006/relationships/image" Target="../media/image115.png"/><Relationship Id="rId7" Type="http://schemas.openxmlformats.org/officeDocument/2006/relationships/image" Target="../media/image1110.png"/><Relationship Id="rId8" Type="http://schemas.openxmlformats.org/officeDocument/2006/relationships/image" Target="../media/image116.png"/><Relationship Id="rId9" Type="http://schemas.openxmlformats.org/officeDocument/2006/relationships/image" Target="../media/image117.png"/><Relationship Id="rId1" Type="http://schemas.openxmlformats.org/officeDocument/2006/relationships/slideLayout" Target="../slideLayouts/slideLayout2.xml"/><Relationship Id="rId2" Type="http://schemas.openxmlformats.org/officeDocument/2006/relationships/image" Target="../media/image112.png"/></Relationships>
</file>

<file path=ppt/slides/_rels/slide65.xml.rels><?xml version="1.0" encoding="UTF-8" standalone="yes"?>
<Relationships xmlns="http://schemas.openxmlformats.org/package/2006/relationships"><Relationship Id="rId3" Type="http://schemas.openxmlformats.org/officeDocument/2006/relationships/image" Target="../media/image1090.png"/><Relationship Id="rId4" Type="http://schemas.openxmlformats.org/officeDocument/2006/relationships/image" Target="../media/image1140.png"/><Relationship Id="rId5" Type="http://schemas.openxmlformats.org/officeDocument/2006/relationships/image" Target="../media/image118.png"/><Relationship Id="rId6" Type="http://schemas.openxmlformats.org/officeDocument/2006/relationships/image" Target="../media/image119.png"/><Relationship Id="rId1" Type="http://schemas.openxmlformats.org/officeDocument/2006/relationships/slideLayout" Target="../slideLayouts/slideLayout2.xml"/><Relationship Id="rId2" Type="http://schemas.openxmlformats.org/officeDocument/2006/relationships/image" Target="../media/image112.png"/></Relationships>
</file>

<file path=ppt/slides/_rels/slide66.xml.rels><?xml version="1.0" encoding="UTF-8" standalone="yes"?>
<Relationships xmlns="http://schemas.openxmlformats.org/package/2006/relationships"><Relationship Id="rId3" Type="http://schemas.openxmlformats.org/officeDocument/2006/relationships/image" Target="../media/image120.png"/><Relationship Id="rId4" Type="http://schemas.openxmlformats.org/officeDocument/2006/relationships/image" Target="../media/image121.png"/><Relationship Id="rId5" Type="http://schemas.openxmlformats.org/officeDocument/2006/relationships/image" Target="../media/image122.png"/><Relationship Id="rId6" Type="http://schemas.openxmlformats.org/officeDocument/2006/relationships/image" Target="../media/image123.png"/><Relationship Id="rId1" Type="http://schemas.openxmlformats.org/officeDocument/2006/relationships/slideLayout" Target="../slideLayouts/slideLayout2.xml"/><Relationship Id="rId2" Type="http://schemas.openxmlformats.org/officeDocument/2006/relationships/image" Target="../media/image11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230.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png"/><Relationship Id="rId7" Type="http://schemas.openxmlformats.org/officeDocument/2006/relationships/image" Target="../media/image127.png"/><Relationship Id="rId1" Type="http://schemas.openxmlformats.org/officeDocument/2006/relationships/slideLayout" Target="../slideLayouts/slideLayout2.xml"/><Relationship Id="rId2" Type="http://schemas.openxmlformats.org/officeDocument/2006/relationships/image" Target="../media/image11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130.png"/><Relationship Id="rId4" Type="http://schemas.openxmlformats.org/officeDocument/2006/relationships/package" Target="../embeddings/Microsoft_Excel_Sheet1.xlsx"/><Relationship Id="rId5" Type="http://schemas.openxmlformats.org/officeDocument/2006/relationships/image" Target="../media/image129.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31.png"/><Relationship Id="rId4" Type="http://schemas.openxmlformats.org/officeDocument/2006/relationships/package" Target="../embeddings/Microsoft_Excel_Sheet2.xlsx"/><Relationship Id="rId5" Type="http://schemas.openxmlformats.org/officeDocument/2006/relationships/image" Target="../media/image129.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3.png"/><Relationship Id="rId3" Type="http://schemas.openxmlformats.org/officeDocument/2006/relationships/image" Target="../media/image13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5.png"/><Relationship Id="rId3" Type="http://schemas.openxmlformats.org/officeDocument/2006/relationships/image" Target="../media/image136.png"/></Relationships>
</file>

<file path=ppt/slides/_rels/slide75.xml.rels><?xml version="1.0" encoding="UTF-8" standalone="yes"?>
<Relationships xmlns="http://schemas.openxmlformats.org/package/2006/relationships"><Relationship Id="rId3" Type="http://schemas.openxmlformats.org/officeDocument/2006/relationships/image" Target="../media/image137.png"/><Relationship Id="rId4" Type="http://schemas.openxmlformats.org/officeDocument/2006/relationships/image" Target="../media/image138.png"/><Relationship Id="rId1" Type="http://schemas.openxmlformats.org/officeDocument/2006/relationships/slideLayout" Target="../slideLayouts/slideLayout2.xml"/><Relationship Id="rId2" Type="http://schemas.openxmlformats.org/officeDocument/2006/relationships/image" Target="../media/image13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9.png"/><Relationship Id="rId3" Type="http://schemas.openxmlformats.org/officeDocument/2006/relationships/image" Target="../media/image14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1.png"/><Relationship Id="rId3" Type="http://schemas.openxmlformats.org/officeDocument/2006/relationships/image" Target="../media/image14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0" y="0"/>
                <a:ext cx="11700587" cy="5509200"/>
              </a:xfrm>
              <a:prstGeom prst="rect">
                <a:avLst/>
              </a:prstGeom>
            </p:spPr>
            <p:txBody>
              <a:bodyPr wrap="square">
                <a:spAutoFit/>
              </a:bodyPr>
              <a:lstStyle/>
              <a:p>
                <a:pPr lvl="0" algn="ctr">
                  <a:lnSpc>
                    <a:spcPts val="3600"/>
                  </a:lnSpc>
                </a:pPr>
                <a:r>
                  <a:rPr lang="en-US" sz="2600" dirty="0" smtClean="0">
                    <a:solidFill>
                      <a:prstClr val="black"/>
                    </a:solidFill>
                    <a:latin typeface="Times New Roman" panose="02020603050405020304" pitchFamily="18" charset="0"/>
                    <a:cs typeface="Times New Roman" panose="02020603050405020304" pitchFamily="18" charset="0"/>
                  </a:rPr>
                  <a:t>Cluster </a:t>
                </a:r>
                <a:r>
                  <a:rPr lang="en-US" sz="2600" dirty="0">
                    <a:solidFill>
                      <a:prstClr val="black"/>
                    </a:solidFill>
                    <a:latin typeface="Times New Roman" panose="02020603050405020304" pitchFamily="18" charset="0"/>
                    <a:cs typeface="Times New Roman" panose="02020603050405020304" pitchFamily="18" charset="0"/>
                  </a:rPr>
                  <a:t>Analysis </a:t>
                </a:r>
                <a:endParaRPr lang="en-US" sz="2600" dirty="0" smtClean="0">
                  <a:solidFill>
                    <a:prstClr val="black"/>
                  </a:solidFill>
                  <a:latin typeface="Times New Roman" panose="02020603050405020304" pitchFamily="18" charset="0"/>
                  <a:cs typeface="Times New Roman" panose="02020603050405020304" pitchFamily="18" charset="0"/>
                </a:endParaRPr>
              </a:p>
              <a:p>
                <a:pPr lvl="0">
                  <a:lnSpc>
                    <a:spcPts val="3600"/>
                  </a:lnSpc>
                </a:pPr>
                <a:r>
                  <a:rPr lang="en-US" sz="2600" dirty="0" smtClean="0">
                    <a:latin typeface="Times New Roman" panose="02020603050405020304" pitchFamily="18" charset="0"/>
                    <a:cs typeface="Times New Roman" panose="02020603050405020304" pitchFamily="18" charset="0"/>
                  </a:rPr>
                  <a:t>• The major goal of cluster analysis is to </a:t>
                </a:r>
                <a:r>
                  <a:rPr lang="en-US" sz="2600" dirty="0" smtClean="0">
                    <a:solidFill>
                      <a:srgbClr val="0070C0"/>
                    </a:solidFill>
                    <a:latin typeface="Times New Roman" panose="02020603050405020304" pitchFamily="18" charset="0"/>
                    <a:cs typeface="Times New Roman" panose="02020603050405020304" pitchFamily="18" charset="0"/>
                  </a:rPr>
                  <a:t>separate individual observations</a:t>
                </a:r>
                <a:r>
                  <a:rPr lang="en-US" sz="2600" dirty="0" smtClean="0">
                    <a:latin typeface="Times New Roman" panose="02020603050405020304" pitchFamily="18" charset="0"/>
                    <a:cs typeface="Times New Roman" panose="02020603050405020304" pitchFamily="18" charset="0"/>
                  </a:rPr>
                  <a:t>, or items, </a:t>
                </a:r>
                <a:r>
                  <a:rPr lang="en-US" sz="2600" dirty="0" smtClean="0">
                    <a:solidFill>
                      <a:srgbClr val="0070C0"/>
                    </a:solidFill>
                    <a:latin typeface="Times New Roman" panose="02020603050405020304" pitchFamily="18" charset="0"/>
                    <a:cs typeface="Times New Roman" panose="02020603050405020304" pitchFamily="18" charset="0"/>
                  </a:rPr>
                  <a:t>into groups, or clusters</a:t>
                </a:r>
                <a:r>
                  <a:rPr lang="en-US" sz="2600" dirty="0" smtClean="0">
                    <a:latin typeface="Times New Roman" panose="02020603050405020304" pitchFamily="18" charset="0"/>
                    <a:cs typeface="Times New Roman" panose="02020603050405020304" pitchFamily="18" charset="0"/>
                  </a:rPr>
                  <a:t>, on the basis of the values for </a:t>
                </a:r>
                <a:r>
                  <a:rPr lang="en-US" sz="2600" dirty="0" smtClean="0">
                    <a:solidFill>
                      <a:srgbClr val="0070C0"/>
                    </a:solidFill>
                    <a:latin typeface="Times New Roman" panose="02020603050405020304" pitchFamily="18" charset="0"/>
                    <a:cs typeface="Times New Roman" panose="02020603050405020304" pitchFamily="18" charset="0"/>
                  </a:rPr>
                  <a:t>the </a:t>
                </a:r>
                <a14:m>
                  <m:oMath xmlns:m="http://schemas.openxmlformats.org/officeDocument/2006/math" xmlns="">
                    <m:r>
                      <a:rPr lang="en-US" sz="2600" i="1" dirty="0" smtClean="0">
                        <a:solidFill>
                          <a:srgbClr val="0070C0"/>
                        </a:solidFill>
                        <a:latin typeface="Cambria Math" panose="02040503050406030204" pitchFamily="18" charset="0"/>
                        <a:cs typeface="Times New Roman" panose="02020603050405020304" pitchFamily="18" charset="0"/>
                      </a:rPr>
                      <m:t>𝑞</m:t>
                    </m:r>
                  </m:oMath>
                </a14:m>
                <a:r>
                  <a:rPr lang="en-US" sz="2600" dirty="0" smtClean="0">
                    <a:solidFill>
                      <a:srgbClr val="0070C0"/>
                    </a:solidFill>
                    <a:latin typeface="Times New Roman" panose="02020603050405020304" pitchFamily="18" charset="0"/>
                    <a:cs typeface="Times New Roman" panose="02020603050405020304" pitchFamily="18" charset="0"/>
                  </a:rPr>
                  <a:t> variables, </a:t>
                </a:r>
                <a14:m>
                  <m:oMath xmlns:m="http://schemas.openxmlformats.org/officeDocument/2006/math" xmlns="">
                    <m:sSub>
                      <m:sSubPr>
                        <m:ctrlPr>
                          <a:rPr lang="en-US" sz="2600" b="0" i="1" dirty="0" smtClean="0">
                            <a:latin typeface="Cambria Math" panose="02040503050406030204" pitchFamily="18" charset="0"/>
                            <a:cs typeface="Times New Roman" panose="02020603050405020304" pitchFamily="18" charset="0"/>
                          </a:rPr>
                        </m:ctrlPr>
                      </m:sSubPr>
                      <m:e>
                        <m:r>
                          <a:rPr lang="en-US" sz="2600" i="1" dirty="0" smtClean="0">
                            <a:latin typeface="Cambria Math" panose="02040503050406030204" pitchFamily="18" charset="0"/>
                            <a:cs typeface="Times New Roman" panose="02020603050405020304" pitchFamily="18" charset="0"/>
                          </a:rPr>
                          <m:t>𝑋</m:t>
                        </m:r>
                      </m:e>
                      <m:sub>
                        <m:r>
                          <a:rPr lang="en-US" sz="2600" i="1" dirty="0" smtClean="0">
                            <a:latin typeface="Cambria Math" panose="02040503050406030204" pitchFamily="18" charset="0"/>
                            <a:cs typeface="Times New Roman" panose="02020603050405020304" pitchFamily="18" charset="0"/>
                          </a:rPr>
                          <m:t>1</m:t>
                        </m:r>
                      </m:sub>
                    </m:sSub>
                    <m:r>
                      <a:rPr lang="en-US" sz="2600" i="1" dirty="0" smtClean="0">
                        <a:latin typeface="Cambria Math" panose="02040503050406030204" pitchFamily="18" charset="0"/>
                        <a:cs typeface="Times New Roman" panose="02020603050405020304" pitchFamily="18" charset="0"/>
                      </a:rPr>
                      <m:t>, . . . , </m:t>
                    </m:r>
                    <m:sSub>
                      <m:sSubPr>
                        <m:ctrlPr>
                          <a:rPr lang="en-US" sz="2600" b="0" i="1" dirty="0" smtClean="0">
                            <a:latin typeface="Cambria Math" panose="02040503050406030204" pitchFamily="18" charset="0"/>
                            <a:cs typeface="Times New Roman" panose="02020603050405020304" pitchFamily="18" charset="0"/>
                          </a:rPr>
                        </m:ctrlPr>
                      </m:sSubPr>
                      <m:e>
                        <m:r>
                          <a:rPr lang="en-US" sz="2600" i="1" dirty="0" err="1" smtClean="0">
                            <a:latin typeface="Cambria Math" panose="02040503050406030204" pitchFamily="18" charset="0"/>
                            <a:cs typeface="Times New Roman" panose="02020603050405020304" pitchFamily="18" charset="0"/>
                          </a:rPr>
                          <m:t>𝑋</m:t>
                        </m:r>
                      </m:e>
                      <m:sub>
                        <m:r>
                          <a:rPr lang="en-US" sz="2600" b="0" i="1" dirty="0" smtClean="0">
                            <a:latin typeface="Cambria Math" panose="02040503050406030204" pitchFamily="18" charset="0"/>
                            <a:cs typeface="Times New Roman" panose="02020603050405020304" pitchFamily="18" charset="0"/>
                          </a:rPr>
                          <m:t>𝑞</m:t>
                        </m:r>
                      </m:sub>
                    </m:sSub>
                  </m:oMath>
                </a14:m>
                <a:r>
                  <a:rPr lang="en-US" sz="2600" dirty="0" smtClean="0">
                    <a:solidFill>
                      <a:srgbClr val="0070C0"/>
                    </a:solidFill>
                    <a:latin typeface="Times New Roman" panose="02020603050405020304" pitchFamily="18" charset="0"/>
                    <a:cs typeface="Times New Roman" panose="02020603050405020304" pitchFamily="18" charset="0"/>
                  </a:rPr>
                  <a:t> </a:t>
                </a:r>
                <a:r>
                  <a:rPr lang="en-US" sz="2600" dirty="0" smtClean="0">
                    <a:latin typeface="Times New Roman" panose="02020603050405020304" pitchFamily="18" charset="0"/>
                    <a:cs typeface="Times New Roman" panose="02020603050405020304" pitchFamily="18" charset="0"/>
                  </a:rPr>
                  <a:t>measured on each individual. </a:t>
                </a:r>
              </a:p>
              <a:p>
                <a:pPr lvl="0">
                  <a:lnSpc>
                    <a:spcPts val="3600"/>
                  </a:lnSpc>
                </a:pPr>
                <a:endParaRPr lang="en-US" sz="2600" dirty="0" smtClean="0">
                  <a:latin typeface="Times New Roman" panose="02020603050405020304" pitchFamily="18" charset="0"/>
                  <a:cs typeface="Times New Roman" panose="02020603050405020304" pitchFamily="18" charset="0"/>
                </a:endParaRPr>
              </a:p>
              <a:p>
                <a:r>
                  <a:rPr lang="en-US" sz="2600" dirty="0" smtClean="0">
                    <a:latin typeface="Times New Roman" panose="02020603050405020304" pitchFamily="18" charset="0"/>
                    <a:cs typeface="Times New Roman" panose="02020603050405020304" pitchFamily="18" charset="0"/>
                  </a:rPr>
                  <a:t>• We wish to create clusters such that the objects </a:t>
                </a:r>
                <a:r>
                  <a:rPr lang="en-US" sz="2600" dirty="0" smtClean="0">
                    <a:solidFill>
                      <a:srgbClr val="0070C0"/>
                    </a:solidFill>
                    <a:latin typeface="Times New Roman" panose="02020603050405020304" pitchFamily="18" charset="0"/>
                    <a:cs typeface="Times New Roman" panose="02020603050405020304" pitchFamily="18" charset="0"/>
                  </a:rPr>
                  <a:t>within</a:t>
                </a:r>
                <a:r>
                  <a:rPr lang="en-US" sz="2600" dirty="0" smtClean="0">
                    <a:latin typeface="Times New Roman" panose="02020603050405020304" pitchFamily="18" charset="0"/>
                    <a:cs typeface="Times New Roman" panose="02020603050405020304" pitchFamily="18" charset="0"/>
                  </a:rPr>
                  <a:t> </a:t>
                </a:r>
                <a:r>
                  <a:rPr lang="en-US" sz="2600" dirty="0" smtClean="0">
                    <a:solidFill>
                      <a:srgbClr val="0070C0"/>
                    </a:solidFill>
                    <a:latin typeface="Times New Roman" panose="02020603050405020304" pitchFamily="18" charset="0"/>
                    <a:cs typeface="Times New Roman" panose="02020603050405020304" pitchFamily="18" charset="0"/>
                  </a:rPr>
                  <a:t>each cluster are similar </a:t>
                </a:r>
                <a:r>
                  <a:rPr lang="en-US" sz="2600" dirty="0" smtClean="0">
                    <a:latin typeface="Times New Roman" panose="02020603050405020304" pitchFamily="18" charset="0"/>
                    <a:cs typeface="Times New Roman" panose="02020603050405020304" pitchFamily="18" charset="0"/>
                  </a:rPr>
                  <a:t>and objects in </a:t>
                </a:r>
                <a:r>
                  <a:rPr lang="en-US" sz="2600" dirty="0" smtClean="0">
                    <a:solidFill>
                      <a:srgbClr val="0070C0"/>
                    </a:solidFill>
                    <a:latin typeface="Times New Roman" panose="02020603050405020304" pitchFamily="18" charset="0"/>
                    <a:cs typeface="Times New Roman" panose="02020603050405020304" pitchFamily="18" charset="0"/>
                  </a:rPr>
                  <a:t>different clusters are dissimilar</a:t>
                </a:r>
                <a:r>
                  <a:rPr lang="en-US" sz="2600" dirty="0" smtClean="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Clusters </a:t>
                </a:r>
                <a:r>
                  <a:rPr lang="en-US" sz="2800" dirty="0">
                    <a:latin typeface="Times New Roman" panose="02020603050405020304" pitchFamily="18" charset="0"/>
                    <a:cs typeface="Times New Roman" panose="02020603050405020304" pitchFamily="18" charset="0"/>
                  </a:rPr>
                  <a:t>can be viewed as “</a:t>
                </a:r>
                <a:r>
                  <a:rPr lang="en-US" sz="2800" dirty="0">
                    <a:solidFill>
                      <a:srgbClr val="C00000"/>
                    </a:solidFill>
                    <a:latin typeface="Times New Roman" panose="02020603050405020304" pitchFamily="18" charset="0"/>
                    <a:cs typeface="Times New Roman" panose="02020603050405020304" pitchFamily="18" charset="0"/>
                  </a:rPr>
                  <a:t>high-density regions</a:t>
                </a:r>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of some </a:t>
                </a:r>
                <a:r>
                  <a:rPr lang="en-US" sz="2800" dirty="0">
                    <a:latin typeface="Times New Roman" panose="02020603050405020304" pitchFamily="18" charset="0"/>
                    <a:cs typeface="Times New Roman" panose="02020603050405020304" pitchFamily="18" charset="0"/>
                  </a:rPr>
                  <a:t>multidimensional </a:t>
                </a:r>
                <a:r>
                  <a:rPr lang="en-US" sz="2800" dirty="0" smtClean="0">
                    <a:latin typeface="Times New Roman" panose="02020603050405020304" pitchFamily="18" charset="0"/>
                    <a:cs typeface="Times New Roman" panose="02020603050405020304" pitchFamily="18" charset="0"/>
                  </a:rPr>
                  <a:t>space.</a:t>
                </a:r>
                <a:endParaRPr lang="en-US" sz="2600" dirty="0" smtClean="0">
                  <a:latin typeface="Times New Roman" panose="02020603050405020304" pitchFamily="18" charset="0"/>
                  <a:cs typeface="Times New Roman" panose="02020603050405020304" pitchFamily="18" charset="0"/>
                </a:endParaRPr>
              </a:p>
              <a:p>
                <a:pPr lvl="0">
                  <a:lnSpc>
                    <a:spcPts val="3600"/>
                  </a:lnSpc>
                </a:pPr>
                <a:endParaRPr lang="en-US" sz="2600" dirty="0" smtClean="0">
                  <a:solidFill>
                    <a:prstClr val="black"/>
                  </a:solidFill>
                  <a:latin typeface="Times New Roman" panose="02020603050405020304" pitchFamily="18" charset="0"/>
                  <a:cs typeface="Times New Roman" panose="02020603050405020304" pitchFamily="18" charset="0"/>
                </a:endParaRPr>
              </a:p>
              <a:p>
                <a:pPr marL="457200" indent="-457200">
                  <a:lnSpc>
                    <a:spcPts val="3600"/>
                  </a:lnSpc>
                  <a:buFont typeface="Arial" panose="020B0604020202020204" pitchFamily="34" charset="0"/>
                  <a:buChar char="•"/>
                </a:pPr>
                <a:r>
                  <a:rPr lang="en-US" sz="2800" dirty="0">
                    <a:solidFill>
                      <a:srgbClr val="141314"/>
                    </a:solidFill>
                    <a:latin typeface="Times New Roman" panose="02020603050405020304" pitchFamily="18" charset="0"/>
                    <a:cs typeface="Times New Roman" panose="02020603050405020304" pitchFamily="18" charset="0"/>
                  </a:rPr>
                  <a:t>Clustering is a statistical tool for those who need to </a:t>
                </a:r>
                <a:r>
                  <a:rPr lang="en-US" sz="2800" dirty="0">
                    <a:solidFill>
                      <a:srgbClr val="C00000"/>
                    </a:solidFill>
                    <a:latin typeface="Times New Roman" panose="02020603050405020304" pitchFamily="18" charset="0"/>
                    <a:cs typeface="Times New Roman" panose="02020603050405020304" pitchFamily="18" charset="0"/>
                  </a:rPr>
                  <a:t>arrange </a:t>
                </a:r>
                <a:r>
                  <a:rPr lang="en-US" sz="2800" u="sng" dirty="0">
                    <a:solidFill>
                      <a:srgbClr val="C00000"/>
                    </a:solidFill>
                    <a:latin typeface="Times New Roman" panose="02020603050405020304" pitchFamily="18" charset="0"/>
                    <a:cs typeface="Times New Roman" panose="02020603050405020304" pitchFamily="18" charset="0"/>
                  </a:rPr>
                  <a:t>large quantities </a:t>
                </a:r>
                <a:r>
                  <a:rPr lang="en-US" sz="2800" dirty="0">
                    <a:solidFill>
                      <a:srgbClr val="C00000"/>
                    </a:solidFill>
                    <a:latin typeface="Times New Roman" panose="02020603050405020304" pitchFamily="18" charset="0"/>
                    <a:cs typeface="Times New Roman" panose="02020603050405020304" pitchFamily="18" charset="0"/>
                  </a:rPr>
                  <a:t>of multivariate data</a:t>
                </a:r>
                <a:r>
                  <a:rPr lang="en-US" sz="2800" dirty="0">
                    <a:solidFill>
                      <a:srgbClr val="141314"/>
                    </a:solidFill>
                    <a:latin typeface="Times New Roman" panose="02020603050405020304" pitchFamily="18" charset="0"/>
                    <a:cs typeface="Times New Roman" panose="02020603050405020304" pitchFamily="18" charset="0"/>
                  </a:rPr>
                  <a:t> into </a:t>
                </a:r>
                <a:r>
                  <a:rPr lang="en-US" sz="2800" dirty="0">
                    <a:solidFill>
                      <a:srgbClr val="C00000"/>
                    </a:solidFill>
                    <a:latin typeface="Times New Roman" panose="02020603050405020304" pitchFamily="18" charset="0"/>
                    <a:cs typeface="Times New Roman" panose="02020603050405020304" pitchFamily="18" charset="0"/>
                  </a:rPr>
                  <a:t>natural groups</a:t>
                </a:r>
                <a:r>
                  <a:rPr lang="en-US" sz="2800" dirty="0">
                    <a:solidFill>
                      <a:srgbClr val="141314"/>
                    </a:solidFill>
                    <a:latin typeface="Times New Roman" panose="02020603050405020304" pitchFamily="18" charset="0"/>
                    <a:cs typeface="Times New Roman" panose="02020603050405020304" pitchFamily="18" charset="0"/>
                  </a:rPr>
                  <a:t>.</a:t>
                </a:r>
              </a:p>
              <a:p>
                <a:pPr lvl="0">
                  <a:lnSpc>
                    <a:spcPts val="3600"/>
                  </a:lnSpc>
                </a:pPr>
                <a:endParaRPr lang="en-US" sz="26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0" y="0"/>
                <a:ext cx="11700587" cy="5509200"/>
              </a:xfrm>
              <a:prstGeom prst="rect">
                <a:avLst/>
              </a:prstGeom>
              <a:blipFill rotWithShape="0">
                <a:blip r:embed="rId2"/>
                <a:stretch>
                  <a:fillRect l="-1042" t="-553"/>
                </a:stretch>
              </a:blipFill>
            </p:spPr>
            <p:txBody>
              <a:bodyPr/>
              <a:lstStyle/>
              <a:p>
                <a:r>
                  <a:rPr lang="en-US">
                    <a:noFill/>
                  </a:rPr>
                  <a:t> </a:t>
                </a:r>
              </a:p>
            </p:txBody>
          </p:sp>
        </mc:Fallback>
      </mc:AlternateContent>
    </p:spTree>
    <p:extLst>
      <p:ext uri="{BB962C8B-B14F-4D97-AF65-F5344CB8AC3E}">
        <p14:creationId xmlns:p14="http://schemas.microsoft.com/office/powerpoint/2010/main" val="33466577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017460" y="163603"/>
            <a:ext cx="8372805" cy="523220"/>
          </a:xfrm>
          <a:prstGeom prst="rect">
            <a:avLst/>
          </a:prstGeom>
        </p:spPr>
        <p:txBody>
          <a:bodyPr wrap="none">
            <a:spAutoFit/>
          </a:bodyPr>
          <a:lstStyle/>
          <a:p>
            <a:r>
              <a:rPr lang="en-US" sz="2800" b="0" u="none" strike="noStrike" baseline="0" dirty="0" smtClean="0">
                <a:solidFill>
                  <a:srgbClr val="0070C0"/>
                </a:solidFill>
                <a:latin typeface="Times New Roman" panose="02020603050405020304" pitchFamily="18" charset="0"/>
                <a:cs typeface="Times New Roman" panose="02020603050405020304" pitchFamily="18" charset="0"/>
              </a:rPr>
              <a:t>The examination of data</a:t>
            </a:r>
            <a:r>
              <a:rPr lang="en-US" sz="2800" b="0" u="none" strike="noStrike" dirty="0" smtClean="0">
                <a:solidFill>
                  <a:srgbClr val="0070C0"/>
                </a:solidFill>
                <a:latin typeface="Times New Roman" panose="02020603050405020304" pitchFamily="18" charset="0"/>
                <a:cs typeface="Times New Roman" panose="02020603050405020304" pitchFamily="18" charset="0"/>
              </a:rPr>
              <a:t> based on the first few PC scores</a:t>
            </a:r>
            <a:endParaRPr lang="en-US" sz="2800" dirty="0">
              <a:solidFill>
                <a:srgbClr val="0070C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Rectangle 6"/>
              <p:cNvSpPr/>
              <p:nvPr/>
            </p:nvSpPr>
            <p:spPr>
              <a:xfrm>
                <a:off x="0" y="686823"/>
                <a:ext cx="7125628" cy="6093976"/>
              </a:xfrm>
              <a:prstGeom prst="rect">
                <a:avLst/>
              </a:prstGeom>
            </p:spPr>
            <p:txBody>
              <a:bodyPr wrap="square">
                <a:spAutoFit/>
              </a:bodyPr>
              <a:lstStyle/>
              <a:p>
                <a:pPr lvl="2"/>
                <a:r>
                  <a:rPr lang="en-US" sz="2600" dirty="0">
                    <a:solidFill>
                      <a:srgbClr val="0070C0"/>
                    </a:solidFill>
                    <a:latin typeface="Times New Roman" panose="02020603050405020304" pitchFamily="18" charset="0"/>
                    <a:cs typeface="Times New Roman" panose="02020603050405020304" pitchFamily="18" charset="0"/>
                  </a:rPr>
                  <a:t>Data: </a:t>
                </a:r>
                <a:r>
                  <a:rPr lang="en-US" sz="2600" dirty="0" err="1" smtClean="0">
                    <a:solidFill>
                      <a:srgbClr val="0070C0"/>
                    </a:solidFill>
                    <a:latin typeface="Times New Roman" panose="02020603050405020304" pitchFamily="18" charset="0"/>
                    <a:cs typeface="Times New Roman" panose="02020603050405020304" pitchFamily="18" charset="0"/>
                  </a:rPr>
                  <a:t>druguse</a:t>
                </a:r>
                <a:endParaRPr lang="en-US" sz="2600" dirty="0" smtClean="0">
                  <a:solidFill>
                    <a:srgbClr val="0070C0"/>
                  </a:solidFill>
                  <a:latin typeface="Times New Roman" panose="02020603050405020304" pitchFamily="18" charset="0"/>
                  <a:cs typeface="Times New Roman" panose="02020603050405020304" pitchFamily="18" charset="0"/>
                </a:endParaRPr>
              </a:p>
              <a:p>
                <a:pPr lvl="2"/>
                <a14:m>
                  <m:oMath xmlns:m="http://schemas.openxmlformats.org/officeDocument/2006/math" xmlns="">
                    <m:r>
                      <a:rPr lang="en-US" sz="2600" i="1" dirty="0" smtClean="0">
                        <a:solidFill>
                          <a:srgbClr val="C00000"/>
                        </a:solidFill>
                        <a:latin typeface="Cambria Math" panose="02040503050406030204" pitchFamily="18" charset="0"/>
                        <a:cs typeface="Times New Roman" panose="02020603050405020304" pitchFamily="18" charset="0"/>
                      </a:rPr>
                      <m:t>𝑞</m:t>
                    </m:r>
                    <m:r>
                      <a:rPr lang="en-US" sz="2600" i="1" dirty="0" smtClean="0">
                        <a:solidFill>
                          <a:srgbClr val="C00000"/>
                        </a:solidFill>
                        <a:latin typeface="Cambria Math" panose="02040503050406030204" pitchFamily="18" charset="0"/>
                        <a:cs typeface="Times New Roman" panose="02020603050405020304" pitchFamily="18" charset="0"/>
                      </a:rPr>
                      <m:t>=13</m:t>
                    </m:r>
                  </m:oMath>
                </a14:m>
                <a:r>
                  <a:rPr lang="en-US" sz="2600" dirty="0" smtClean="0">
                    <a:solidFill>
                      <a:srgbClr val="C00000"/>
                    </a:solidFill>
                    <a:latin typeface="Times New Roman" panose="02020603050405020304" pitchFamily="18" charset="0"/>
                    <a:cs typeface="Times New Roman" panose="02020603050405020304" pitchFamily="18" charset="0"/>
                  </a:rPr>
                  <a:t> large</a:t>
                </a:r>
                <a:endParaRPr lang="en-US" sz="2600" dirty="0">
                  <a:solidFill>
                    <a:srgbClr val="C00000"/>
                  </a:solidFill>
                  <a:latin typeface="Times New Roman" panose="02020603050405020304" pitchFamily="18" charset="0"/>
                  <a:cs typeface="Times New Roman" panose="02020603050405020304" pitchFamily="18" charset="0"/>
                </a:endParaRPr>
              </a:p>
              <a:p>
                <a:pPr marL="1371600" lvl="2" indent="-457200">
                  <a:buFont typeface="+mj-lt"/>
                  <a:buAutoNum type="arabicParenR"/>
                </a:pPr>
                <a:r>
                  <a:rPr lang="en-US" sz="2600" dirty="0" smtClean="0">
                    <a:latin typeface="Times New Roman" panose="02020603050405020304" pitchFamily="18" charset="0"/>
                    <a:cs typeface="Times New Roman" panose="02020603050405020304" pitchFamily="18" charset="0"/>
                  </a:rPr>
                  <a:t>cigarettes</a:t>
                </a:r>
                <a:r>
                  <a:rPr lang="en-US" sz="2600" dirty="0">
                    <a:latin typeface="Times New Roman" panose="02020603050405020304" pitchFamily="18" charset="0"/>
                    <a:cs typeface="Times New Roman" panose="02020603050405020304" pitchFamily="18" charset="0"/>
                  </a:rPr>
                  <a:t>;</a:t>
                </a:r>
              </a:p>
              <a:p>
                <a:pPr marL="1371600" lvl="2" indent="-457200">
                  <a:buFont typeface="+mj-lt"/>
                  <a:buAutoNum type="arabicParenR"/>
                </a:pPr>
                <a:r>
                  <a:rPr lang="en-US" sz="2600" dirty="0" smtClean="0">
                    <a:latin typeface="Times New Roman" panose="02020603050405020304" pitchFamily="18" charset="0"/>
                    <a:cs typeface="Times New Roman" panose="02020603050405020304" pitchFamily="18" charset="0"/>
                  </a:rPr>
                  <a:t>beer</a:t>
                </a:r>
                <a:r>
                  <a:rPr lang="en-US" sz="2600" dirty="0">
                    <a:latin typeface="Times New Roman" panose="02020603050405020304" pitchFamily="18" charset="0"/>
                    <a:cs typeface="Times New Roman" panose="02020603050405020304" pitchFamily="18" charset="0"/>
                  </a:rPr>
                  <a:t>;</a:t>
                </a:r>
              </a:p>
              <a:p>
                <a:pPr marL="1371600" lvl="2" indent="-457200">
                  <a:buFont typeface="+mj-lt"/>
                  <a:buAutoNum type="arabicParenR"/>
                </a:pPr>
                <a:r>
                  <a:rPr lang="en-US" sz="2600" dirty="0" smtClean="0">
                    <a:latin typeface="Times New Roman" panose="02020603050405020304" pitchFamily="18" charset="0"/>
                    <a:cs typeface="Times New Roman" panose="02020603050405020304" pitchFamily="18" charset="0"/>
                  </a:rPr>
                  <a:t>wine</a:t>
                </a:r>
                <a:r>
                  <a:rPr lang="en-US" sz="2600" dirty="0">
                    <a:latin typeface="Times New Roman" panose="02020603050405020304" pitchFamily="18" charset="0"/>
                    <a:cs typeface="Times New Roman" panose="02020603050405020304" pitchFamily="18" charset="0"/>
                  </a:rPr>
                  <a:t>;</a:t>
                </a:r>
              </a:p>
              <a:p>
                <a:pPr marL="1371600" lvl="2" indent="-457200">
                  <a:buFont typeface="+mj-lt"/>
                  <a:buAutoNum type="arabicParenR"/>
                </a:pPr>
                <a:r>
                  <a:rPr lang="en-US" sz="2600" dirty="0" smtClean="0">
                    <a:latin typeface="Times New Roman" panose="02020603050405020304" pitchFamily="18" charset="0"/>
                    <a:cs typeface="Times New Roman" panose="02020603050405020304" pitchFamily="18" charset="0"/>
                  </a:rPr>
                  <a:t>liquor</a:t>
                </a:r>
                <a:r>
                  <a:rPr lang="en-US" sz="2600" dirty="0">
                    <a:latin typeface="Times New Roman" panose="02020603050405020304" pitchFamily="18" charset="0"/>
                    <a:cs typeface="Times New Roman" panose="02020603050405020304" pitchFamily="18" charset="0"/>
                  </a:rPr>
                  <a:t>;</a:t>
                </a:r>
              </a:p>
              <a:p>
                <a:pPr marL="1371600" lvl="2" indent="-457200">
                  <a:buFont typeface="+mj-lt"/>
                  <a:buAutoNum type="arabicParenR"/>
                </a:pPr>
                <a:r>
                  <a:rPr lang="en-US" sz="2600" dirty="0" smtClean="0">
                    <a:latin typeface="Times New Roman" panose="02020603050405020304" pitchFamily="18" charset="0"/>
                    <a:cs typeface="Times New Roman" panose="02020603050405020304" pitchFamily="18" charset="0"/>
                  </a:rPr>
                  <a:t>cocaine</a:t>
                </a:r>
                <a:r>
                  <a:rPr lang="en-US" sz="2600" dirty="0">
                    <a:latin typeface="Times New Roman" panose="02020603050405020304" pitchFamily="18" charset="0"/>
                    <a:cs typeface="Times New Roman" panose="02020603050405020304" pitchFamily="18" charset="0"/>
                  </a:rPr>
                  <a:t>;</a:t>
                </a:r>
              </a:p>
              <a:p>
                <a:pPr marL="1371600" lvl="2" indent="-457200">
                  <a:buFont typeface="+mj-lt"/>
                  <a:buAutoNum type="arabicParenR"/>
                </a:pPr>
                <a:r>
                  <a:rPr lang="en-US" sz="2600" dirty="0" smtClean="0">
                    <a:latin typeface="Times New Roman" panose="02020603050405020304" pitchFamily="18" charset="0"/>
                    <a:cs typeface="Times New Roman" panose="02020603050405020304" pitchFamily="18" charset="0"/>
                  </a:rPr>
                  <a:t>tranquillizers</a:t>
                </a:r>
                <a:r>
                  <a:rPr lang="en-US" sz="2600" dirty="0">
                    <a:latin typeface="Times New Roman" panose="02020603050405020304" pitchFamily="18" charset="0"/>
                    <a:cs typeface="Times New Roman" panose="02020603050405020304" pitchFamily="18" charset="0"/>
                  </a:rPr>
                  <a:t>;</a:t>
                </a:r>
              </a:p>
              <a:p>
                <a:pPr marL="1371600" lvl="2" indent="-457200">
                  <a:buFont typeface="+mj-lt"/>
                  <a:buAutoNum type="arabicParenR"/>
                </a:pPr>
                <a:r>
                  <a:rPr lang="en-US" sz="2600" dirty="0" smtClean="0">
                    <a:latin typeface="Times New Roman" panose="02020603050405020304" pitchFamily="18" charset="0"/>
                    <a:cs typeface="Times New Roman" panose="02020603050405020304" pitchFamily="18" charset="0"/>
                  </a:rPr>
                  <a:t>drug </a:t>
                </a:r>
                <a:r>
                  <a:rPr lang="en-US" sz="2600" dirty="0">
                    <a:latin typeface="Times New Roman" panose="02020603050405020304" pitchFamily="18" charset="0"/>
                    <a:cs typeface="Times New Roman" panose="02020603050405020304" pitchFamily="18" charset="0"/>
                  </a:rPr>
                  <a:t>store medications used to get high</a:t>
                </a:r>
                <a:r>
                  <a:rPr lang="en-US" sz="2600" dirty="0" smtClean="0">
                    <a:latin typeface="Times New Roman" panose="02020603050405020304" pitchFamily="18" charset="0"/>
                    <a:cs typeface="Times New Roman" panose="02020603050405020304" pitchFamily="18" charset="0"/>
                  </a:rPr>
                  <a:t>;</a:t>
                </a:r>
              </a:p>
              <a:p>
                <a:pPr marL="1371600" lvl="2" indent="-457200">
                  <a:buFont typeface="+mj-lt"/>
                  <a:buAutoNum type="arabicParenR"/>
                </a:pPr>
                <a:r>
                  <a:rPr lang="en-US" sz="2600" dirty="0">
                    <a:latin typeface="Times New Roman" panose="02020603050405020304" pitchFamily="18" charset="0"/>
                    <a:cs typeface="Times New Roman" panose="02020603050405020304" pitchFamily="18" charset="0"/>
                  </a:rPr>
                  <a:t>heroin and other opiates;</a:t>
                </a:r>
              </a:p>
              <a:p>
                <a:pPr marL="1371600" lvl="2" indent="-457200">
                  <a:buFont typeface="+mj-lt"/>
                  <a:buAutoNum type="arabicParenR"/>
                </a:pPr>
                <a:r>
                  <a:rPr lang="en-US" sz="2600" dirty="0" smtClean="0">
                    <a:latin typeface="Times New Roman" panose="02020603050405020304" pitchFamily="18" charset="0"/>
                    <a:cs typeface="Times New Roman" panose="02020603050405020304" pitchFamily="18" charset="0"/>
                  </a:rPr>
                  <a:t>marijuana</a:t>
                </a:r>
                <a:r>
                  <a:rPr lang="en-US" sz="2600" dirty="0">
                    <a:latin typeface="Times New Roman" panose="02020603050405020304" pitchFamily="18" charset="0"/>
                    <a:cs typeface="Times New Roman" panose="02020603050405020304" pitchFamily="18" charset="0"/>
                  </a:rPr>
                  <a:t>;</a:t>
                </a:r>
              </a:p>
              <a:p>
                <a:pPr marL="1371600" lvl="2" indent="-457200">
                  <a:buFont typeface="+mj-lt"/>
                  <a:buAutoNum type="arabicParenR"/>
                </a:pPr>
                <a:r>
                  <a:rPr lang="en-US" sz="2600" dirty="0" smtClean="0">
                    <a:latin typeface="Times New Roman" panose="02020603050405020304" pitchFamily="18" charset="0"/>
                    <a:cs typeface="Times New Roman" panose="02020603050405020304" pitchFamily="18" charset="0"/>
                  </a:rPr>
                  <a:t>hashish</a:t>
                </a:r>
                <a:r>
                  <a:rPr lang="en-US" sz="2600" dirty="0">
                    <a:latin typeface="Times New Roman" panose="02020603050405020304" pitchFamily="18" charset="0"/>
                    <a:cs typeface="Times New Roman" panose="02020603050405020304" pitchFamily="18" charset="0"/>
                  </a:rPr>
                  <a:t>;</a:t>
                </a:r>
              </a:p>
              <a:p>
                <a:pPr marL="1371600" lvl="2" indent="-457200">
                  <a:buFont typeface="+mj-lt"/>
                  <a:buAutoNum type="arabicParenR"/>
                </a:pPr>
                <a:r>
                  <a:rPr lang="en-US" sz="2600" dirty="0" smtClean="0">
                    <a:latin typeface="Times New Roman" panose="02020603050405020304" pitchFamily="18" charset="0"/>
                    <a:cs typeface="Times New Roman" panose="02020603050405020304" pitchFamily="18" charset="0"/>
                  </a:rPr>
                  <a:t>inhalants </a:t>
                </a:r>
                <a:r>
                  <a:rPr lang="en-US" sz="2600" dirty="0">
                    <a:latin typeface="Times New Roman" panose="02020603050405020304" pitchFamily="18" charset="0"/>
                    <a:cs typeface="Times New Roman" panose="02020603050405020304" pitchFamily="18" charset="0"/>
                  </a:rPr>
                  <a:t>(glue, gasoline, etc.);</a:t>
                </a:r>
              </a:p>
              <a:p>
                <a:pPr marL="1371600" lvl="2" indent="-457200">
                  <a:buFont typeface="+mj-lt"/>
                  <a:buAutoNum type="arabicParenR"/>
                </a:pPr>
                <a:r>
                  <a:rPr lang="en-US" sz="2600" dirty="0" err="1" smtClean="0">
                    <a:latin typeface="Times New Roman" panose="02020603050405020304" pitchFamily="18" charset="0"/>
                    <a:cs typeface="Times New Roman" panose="02020603050405020304" pitchFamily="18" charset="0"/>
                  </a:rPr>
                  <a:t>hallucinogenics</a:t>
                </a:r>
                <a:r>
                  <a:rPr lang="en-US" sz="2600" dirty="0" smtClean="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(LSD, mescaline, etc.);</a:t>
                </a:r>
              </a:p>
              <a:p>
                <a:pPr marL="1371600" lvl="2" indent="-457200">
                  <a:buFont typeface="+mj-lt"/>
                  <a:buAutoNum type="arabicParenR"/>
                </a:pPr>
                <a:r>
                  <a:rPr lang="en-US" sz="2600" dirty="0" smtClean="0">
                    <a:latin typeface="Times New Roman" panose="02020603050405020304" pitchFamily="18" charset="0"/>
                    <a:cs typeface="Times New Roman" panose="02020603050405020304" pitchFamily="18" charset="0"/>
                  </a:rPr>
                  <a:t>amphetamine </a:t>
                </a:r>
                <a:r>
                  <a:rPr lang="en-US" sz="2600" dirty="0">
                    <a:latin typeface="Times New Roman" panose="02020603050405020304" pitchFamily="18" charset="0"/>
                    <a:cs typeface="Times New Roman" panose="02020603050405020304" pitchFamily="18" charset="0"/>
                  </a:rPr>
                  <a:t>stimulants</a:t>
                </a:r>
                <a:r>
                  <a:rPr lang="en-US" sz="2600" dirty="0" smtClean="0">
                    <a:latin typeface="Times New Roman" panose="02020603050405020304" pitchFamily="18" charset="0"/>
                    <a:cs typeface="Times New Roman" panose="02020603050405020304" pitchFamily="18" charset="0"/>
                  </a:rPr>
                  <a:t>.</a:t>
                </a:r>
                <a:endParaRPr lang="en-US" sz="2600" dirty="0">
                  <a:latin typeface="Times New Roman" panose="02020603050405020304" pitchFamily="18" charset="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0" y="686823"/>
                <a:ext cx="7125628" cy="6093976"/>
              </a:xfrm>
              <a:prstGeom prst="rect">
                <a:avLst/>
              </a:prstGeom>
              <a:blipFill rotWithShape="0">
                <a:blip r:embed="rId2"/>
                <a:stretch>
                  <a:fillRect t="-1001" b="-1602"/>
                </a:stretch>
              </a:blipFill>
            </p:spPr>
            <p:txBody>
              <a:bodyPr/>
              <a:lstStyle/>
              <a:p>
                <a:r>
                  <a:rPr lang="en-US">
                    <a:noFill/>
                  </a:rPr>
                  <a:t> </a:t>
                </a:r>
              </a:p>
            </p:txBody>
          </p:sp>
        </mc:Fallback>
      </mc:AlternateContent>
      <p:sp>
        <p:nvSpPr>
          <p:cNvPr id="2" name="TextBox 1"/>
          <p:cNvSpPr txBox="1"/>
          <p:nvPr/>
        </p:nvSpPr>
        <p:spPr>
          <a:xfrm>
            <a:off x="3178099" y="2369638"/>
            <a:ext cx="4616604" cy="523220"/>
          </a:xfrm>
          <a:prstGeom prst="rect">
            <a:avLst/>
          </a:prstGeom>
          <a:noFill/>
        </p:spPr>
        <p:txBody>
          <a:bodyPr wrap="square" rtlCol="0">
            <a:spAutoFit/>
          </a:bodyPr>
          <a:lstStyle/>
          <a:p>
            <a:r>
              <a:rPr lang="en-US" sz="2800" dirty="0" smtClean="0">
                <a:solidFill>
                  <a:srgbClr val="FF0000"/>
                </a:solidFill>
                <a:latin typeface="Times New Roman" panose="02020603050405020304" pitchFamily="18" charset="0"/>
                <a:cs typeface="Times New Roman" panose="02020603050405020304" pitchFamily="18" charset="0"/>
              </a:rPr>
              <a:t>Principal Component Analysis</a:t>
            </a:r>
            <a:endParaRPr lang="en-US" sz="28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8025162" y="2073907"/>
                <a:ext cx="4051609" cy="1384995"/>
              </a:xfrm>
              <a:prstGeom prst="rect">
                <a:avLst/>
              </a:prstGeom>
              <a:noFill/>
              <a:ln w="28575">
                <a:solidFill>
                  <a:schemeClr val="accent1"/>
                </a:solidFill>
              </a:ln>
            </p:spPr>
            <p:txBody>
              <a:bodyPr wrap="square" rtlCol="0">
                <a:spAutoFit/>
              </a:bodyPr>
              <a:lstStyle/>
              <a:p>
                <a:r>
                  <a:rPr lang="en-US" sz="2800" dirty="0" smtClean="0">
                    <a:solidFill>
                      <a:srgbClr val="0070C0"/>
                    </a:solidFill>
                    <a:latin typeface="Times New Roman" panose="02020603050405020304" pitchFamily="18" charset="0"/>
                    <a:cs typeface="Times New Roman" panose="02020603050405020304" pitchFamily="18" charset="0"/>
                  </a:rPr>
                  <a:t>Use </a:t>
                </a:r>
                <a14:m>
                  <m:oMath xmlns:m="http://schemas.openxmlformats.org/officeDocument/2006/math" xmlns="">
                    <m:r>
                      <a:rPr lang="en-US" sz="2800" i="1" dirty="0" smtClean="0">
                        <a:solidFill>
                          <a:srgbClr val="C00000"/>
                        </a:solidFill>
                        <a:latin typeface="Cambria Math" panose="02040503050406030204" pitchFamily="18" charset="0"/>
                        <a:cs typeface="Times New Roman" panose="02020603050405020304" pitchFamily="18" charset="0"/>
                      </a:rPr>
                      <m:t>𝑘</m:t>
                    </m:r>
                    <m:r>
                      <a:rPr lang="en-US" sz="2800" i="1" dirty="0" smtClean="0">
                        <a:solidFill>
                          <a:srgbClr val="C00000"/>
                        </a:solidFill>
                        <a:latin typeface="Cambria Math" panose="02040503050406030204" pitchFamily="18" charset="0"/>
                        <a:cs typeface="Times New Roman" panose="02020603050405020304" pitchFamily="18" charset="0"/>
                      </a:rPr>
                      <m:t>&lt;</m:t>
                    </m:r>
                    <m:r>
                      <a:rPr lang="en-US" sz="2800" i="1" dirty="0" smtClean="0">
                        <a:solidFill>
                          <a:srgbClr val="C00000"/>
                        </a:solidFill>
                        <a:latin typeface="Cambria Math" panose="02040503050406030204" pitchFamily="18" charset="0"/>
                        <a:cs typeface="Times New Roman" panose="02020603050405020304" pitchFamily="18" charset="0"/>
                      </a:rPr>
                      <m:t>𝑞</m:t>
                    </m:r>
                    <m:r>
                      <a:rPr lang="en-US" sz="2800" i="1" dirty="0" smtClean="0">
                        <a:solidFill>
                          <a:srgbClr val="C00000"/>
                        </a:solidFill>
                        <a:latin typeface="Cambria Math" panose="02040503050406030204" pitchFamily="18" charset="0"/>
                        <a:cs typeface="Times New Roman" panose="02020603050405020304" pitchFamily="18" charset="0"/>
                      </a:rPr>
                      <m:t> </m:t>
                    </m:r>
                  </m:oMath>
                </a14:m>
                <a:r>
                  <a:rPr lang="en-US" sz="2800" dirty="0" smtClean="0">
                    <a:solidFill>
                      <a:srgbClr val="0070C0"/>
                    </a:solidFill>
                    <a:latin typeface="Times New Roman" panose="02020603050405020304" pitchFamily="18" charset="0"/>
                    <a:cs typeface="Times New Roman" panose="02020603050405020304" pitchFamily="18" charset="0"/>
                  </a:rPr>
                  <a:t>variables to describe the data and then perform factor analysis</a:t>
                </a:r>
                <a:endParaRPr lang="en-US" sz="2800" dirty="0">
                  <a:solidFill>
                    <a:srgbClr val="0070C0"/>
                  </a:solidFill>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025162" y="2073907"/>
                <a:ext cx="4051609" cy="1384995"/>
              </a:xfrm>
              <a:prstGeom prst="rect">
                <a:avLst/>
              </a:prstGeom>
              <a:blipFill rotWithShape="0">
                <a:blip r:embed="rId3"/>
                <a:stretch>
                  <a:fillRect l="-2687" t="-3448" r="-299" b="-9914"/>
                </a:stretch>
              </a:blipFill>
              <a:ln w="28575">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2841466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0" y="111512"/>
                <a:ext cx="12192000" cy="4581960"/>
              </a:xfrm>
              <a:prstGeom prst="rect">
                <a:avLst/>
              </a:prstGeom>
            </p:spPr>
            <p:txBody>
              <a:bodyPr wrap="square">
                <a:spAutoFit/>
              </a:bodyPr>
              <a:lstStyle/>
              <a:p>
                <a:pPr algn="ctr">
                  <a:lnSpc>
                    <a:spcPts val="3200"/>
                  </a:lnSpc>
                </a:pPr>
                <a:r>
                  <a:rPr lang="en-US" sz="2600" dirty="0" smtClean="0">
                    <a:latin typeface="Times New Roman" panose="02020603050405020304" pitchFamily="18" charset="0"/>
                    <a:cs typeface="Times New Roman" panose="02020603050405020304" pitchFamily="18" charset="0"/>
                  </a:rPr>
                  <a:t>Types of Clustering Algorithms</a:t>
                </a:r>
              </a:p>
              <a:p>
                <a:pPr>
                  <a:lnSpc>
                    <a:spcPts val="3200"/>
                  </a:lnSpc>
                </a:pPr>
                <a:r>
                  <a:rPr lang="en-US" sz="2600" dirty="0" smtClean="0">
                    <a:latin typeface="Times New Roman" panose="02020603050405020304" pitchFamily="18" charset="0"/>
                    <a:cs typeface="Times New Roman" panose="02020603050405020304" pitchFamily="18" charset="0"/>
                  </a:rPr>
                  <a:t> </a:t>
                </a:r>
              </a:p>
              <a:p>
                <a:pPr>
                  <a:lnSpc>
                    <a:spcPts val="3200"/>
                  </a:lnSpc>
                </a:pPr>
                <a:r>
                  <a:rPr lang="en-US" sz="2600" dirty="0" smtClean="0">
                    <a:latin typeface="Times New Roman" panose="02020603050405020304" pitchFamily="18" charset="0"/>
                    <a:cs typeface="Times New Roman" panose="02020603050405020304" pitchFamily="18" charset="0"/>
                  </a:rPr>
                  <a:t> 1. </a:t>
                </a:r>
                <a:r>
                  <a:rPr lang="en-US" sz="2600" b="1" dirty="0" smtClean="0">
                    <a:solidFill>
                      <a:srgbClr val="0070C0"/>
                    </a:solidFill>
                    <a:latin typeface="Times New Roman" panose="02020603050405020304" pitchFamily="18" charset="0"/>
                    <a:cs typeface="Times New Roman" panose="02020603050405020304" pitchFamily="18" charset="0"/>
                  </a:rPr>
                  <a:t>Hierarchical methods </a:t>
                </a:r>
                <a:r>
                  <a:rPr lang="en-US" sz="2600" dirty="0" smtClean="0">
                    <a:latin typeface="Times New Roman" panose="02020603050405020304" pitchFamily="18" charset="0"/>
                    <a:cs typeface="Times New Roman" panose="02020603050405020304" pitchFamily="18" charset="0"/>
                  </a:rPr>
                  <a:t>cluster the data in a series of </a:t>
                </a:r>
                <a14:m>
                  <m:oMath xmlns:m="http://schemas.openxmlformats.org/officeDocument/2006/math" xmlns="">
                    <m:r>
                      <a:rPr lang="en-US" sz="2600" b="1" i="1" dirty="0" smtClean="0">
                        <a:solidFill>
                          <a:srgbClr val="0070C0"/>
                        </a:solidFill>
                        <a:latin typeface="Cambria Math" panose="02040503050406030204" pitchFamily="18" charset="0"/>
                        <a:cs typeface="Times New Roman" panose="02020603050405020304" pitchFamily="18" charset="0"/>
                      </a:rPr>
                      <m:t>𝒏</m:t>
                    </m:r>
                  </m:oMath>
                </a14:m>
                <a:r>
                  <a:rPr lang="en-US" sz="2600" dirty="0" smtClean="0">
                    <a:latin typeface="Times New Roman" panose="02020603050405020304" pitchFamily="18" charset="0"/>
                    <a:cs typeface="Times New Roman" panose="02020603050405020304" pitchFamily="18" charset="0"/>
                  </a:rPr>
                  <a:t> steps, typically </a:t>
                </a:r>
                <a:r>
                  <a:rPr lang="en-US" sz="2600" dirty="0" smtClean="0">
                    <a:solidFill>
                      <a:srgbClr val="C00000"/>
                    </a:solidFill>
                    <a:latin typeface="Times New Roman" panose="02020603050405020304" pitchFamily="18" charset="0"/>
                    <a:cs typeface="Times New Roman" panose="02020603050405020304" pitchFamily="18" charset="0"/>
                  </a:rPr>
                  <a:t>joining observations together</a:t>
                </a:r>
                <a:r>
                  <a:rPr lang="en-US" sz="2600" dirty="0" smtClean="0">
                    <a:latin typeface="Times New Roman" panose="02020603050405020304" pitchFamily="18" charset="0"/>
                    <a:cs typeface="Times New Roman" panose="02020603050405020304" pitchFamily="18" charset="0"/>
                  </a:rPr>
                  <a:t> step by step to form clusters. </a:t>
                </a:r>
              </a:p>
              <a:p>
                <a:pPr>
                  <a:lnSpc>
                    <a:spcPts val="3200"/>
                  </a:lnSpc>
                </a:pPr>
                <a:endParaRPr lang="en-US" sz="2600" dirty="0" smtClean="0">
                  <a:latin typeface="Times New Roman" panose="02020603050405020304" pitchFamily="18" charset="0"/>
                  <a:cs typeface="Times New Roman" panose="02020603050405020304" pitchFamily="18" charset="0"/>
                </a:endParaRPr>
              </a:p>
              <a:p>
                <a:pPr>
                  <a:lnSpc>
                    <a:spcPts val="3200"/>
                  </a:lnSpc>
                </a:pPr>
                <a:r>
                  <a:rPr lang="en-US" sz="2600" dirty="0" smtClean="0">
                    <a:latin typeface="Times New Roman" panose="02020603050405020304" pitchFamily="18" charset="0"/>
                    <a:cs typeface="Times New Roman" panose="02020603050405020304" pitchFamily="18" charset="0"/>
                  </a:rPr>
                  <a:t>2. </a:t>
                </a:r>
                <a:r>
                  <a:rPr lang="en-US" sz="2600" b="1" dirty="0" smtClean="0">
                    <a:solidFill>
                      <a:srgbClr val="0070C0"/>
                    </a:solidFill>
                    <a:latin typeface="Times New Roman" panose="02020603050405020304" pitchFamily="18" charset="0"/>
                    <a:cs typeface="Times New Roman" panose="02020603050405020304" pitchFamily="18" charset="0"/>
                  </a:rPr>
                  <a:t>Partitioning methods </a:t>
                </a:r>
                <a:r>
                  <a:rPr lang="en-US" sz="2600" dirty="0" smtClean="0">
                    <a:latin typeface="Times New Roman" panose="02020603050405020304" pitchFamily="18" charset="0"/>
                    <a:cs typeface="Times New Roman" panose="02020603050405020304" pitchFamily="18" charset="0"/>
                  </a:rPr>
                  <a:t>first determine </a:t>
                </a:r>
                <a14:m>
                  <m:oMath xmlns:m="http://schemas.openxmlformats.org/officeDocument/2006/math" xmlns="">
                    <m:r>
                      <a:rPr lang="en-US" sz="2600" b="1" i="1" dirty="0" smtClean="0">
                        <a:solidFill>
                          <a:srgbClr val="0070C0"/>
                        </a:solidFill>
                        <a:latin typeface="Cambria Math" panose="02040503050406030204" pitchFamily="18" charset="0"/>
                        <a:cs typeface="Times New Roman" panose="02020603050405020304" pitchFamily="18" charset="0"/>
                      </a:rPr>
                      <m:t>𝒌</m:t>
                    </m:r>
                  </m:oMath>
                </a14:m>
                <a:r>
                  <a:rPr lang="en-US" sz="2600" dirty="0" smtClean="0">
                    <a:latin typeface="Times New Roman" panose="02020603050405020304" pitchFamily="18" charset="0"/>
                    <a:cs typeface="Times New Roman" panose="02020603050405020304" pitchFamily="18" charset="0"/>
                  </a:rPr>
                  <a:t>, and then typically attempt to find the partition into </a:t>
                </a:r>
                <a14:m>
                  <m:oMath xmlns:m="http://schemas.openxmlformats.org/officeDocument/2006/math" xmlns="">
                    <m:r>
                      <a:rPr lang="en-US" sz="2600" b="1" i="1" dirty="0" smtClean="0">
                        <a:solidFill>
                          <a:srgbClr val="C00000"/>
                        </a:solidFill>
                        <a:latin typeface="Cambria Math" panose="02040503050406030204" pitchFamily="18" charset="0"/>
                        <a:cs typeface="Times New Roman" panose="02020603050405020304" pitchFamily="18" charset="0"/>
                      </a:rPr>
                      <m:t>𝒌</m:t>
                    </m:r>
                  </m:oMath>
                </a14:m>
                <a:r>
                  <a:rPr lang="en-US" sz="2600" dirty="0" smtClean="0">
                    <a:latin typeface="Times New Roman" panose="02020603050405020304" pitchFamily="18" charset="0"/>
                    <a:cs typeface="Times New Roman" panose="02020603050405020304" pitchFamily="18" charset="0"/>
                  </a:rPr>
                  <a:t> clusters that </a:t>
                </a:r>
                <a:r>
                  <a:rPr lang="en-US" sz="2600" dirty="0" smtClean="0">
                    <a:solidFill>
                      <a:srgbClr val="0070C0"/>
                    </a:solidFill>
                    <a:latin typeface="Times New Roman" panose="02020603050405020304" pitchFamily="18" charset="0"/>
                    <a:cs typeface="Times New Roman" panose="02020603050405020304" pitchFamily="18" charset="0"/>
                  </a:rPr>
                  <a:t>optimizes some objective function </a:t>
                </a:r>
                <a:r>
                  <a:rPr lang="en-US" sz="2600" dirty="0" smtClean="0">
                    <a:latin typeface="Times New Roman" panose="02020603050405020304" pitchFamily="18" charset="0"/>
                    <a:cs typeface="Times New Roman" panose="02020603050405020304" pitchFamily="18" charset="0"/>
                  </a:rPr>
                  <a:t>of the data. </a:t>
                </a:r>
              </a:p>
              <a:p>
                <a:pPr>
                  <a:lnSpc>
                    <a:spcPts val="3200"/>
                  </a:lnSpc>
                </a:pPr>
                <a:endParaRPr lang="en-US" sz="2600" dirty="0" smtClean="0">
                  <a:latin typeface="Times New Roman" panose="02020603050405020304" pitchFamily="18" charset="0"/>
                  <a:cs typeface="Times New Roman" panose="02020603050405020304" pitchFamily="18" charset="0"/>
                </a:endParaRPr>
              </a:p>
              <a:p>
                <a:pPr>
                  <a:lnSpc>
                    <a:spcPts val="3200"/>
                  </a:lnSpc>
                </a:pPr>
                <a:r>
                  <a:rPr lang="en-US" sz="2600" dirty="0" smtClean="0">
                    <a:latin typeface="Times New Roman" panose="02020603050405020304" pitchFamily="18" charset="0"/>
                    <a:cs typeface="Times New Roman" panose="02020603050405020304" pitchFamily="18" charset="0"/>
                  </a:rPr>
                  <a:t>3. </a:t>
                </a:r>
                <a:r>
                  <a:rPr lang="en-US" sz="2600" b="1" dirty="0" smtClean="0">
                    <a:solidFill>
                      <a:srgbClr val="0070C0"/>
                    </a:solidFill>
                    <a:latin typeface="Times New Roman" panose="02020603050405020304" pitchFamily="18" charset="0"/>
                    <a:cs typeface="Times New Roman" panose="02020603050405020304" pitchFamily="18" charset="0"/>
                  </a:rPr>
                  <a:t>Model-based clustering </a:t>
                </a:r>
                <a:r>
                  <a:rPr lang="en-US" sz="2600" dirty="0" smtClean="0">
                    <a:latin typeface="Times New Roman" panose="02020603050405020304" pitchFamily="18" charset="0"/>
                    <a:cs typeface="Times New Roman" panose="02020603050405020304" pitchFamily="18" charset="0"/>
                  </a:rPr>
                  <a:t>takes a statistical approach, </a:t>
                </a:r>
                <a:r>
                  <a:rPr lang="en-US" sz="2600" dirty="0" smtClean="0">
                    <a:solidFill>
                      <a:srgbClr val="0070C0"/>
                    </a:solidFill>
                    <a:latin typeface="Times New Roman" panose="02020603050405020304" pitchFamily="18" charset="0"/>
                    <a:cs typeface="Times New Roman" panose="02020603050405020304" pitchFamily="18" charset="0"/>
                  </a:rPr>
                  <a:t>formulating a model </a:t>
                </a:r>
                <a:r>
                  <a:rPr lang="en-US" sz="2600" dirty="0" smtClean="0">
                    <a:latin typeface="Times New Roman" panose="02020603050405020304" pitchFamily="18" charset="0"/>
                    <a:cs typeface="Times New Roman" panose="02020603050405020304" pitchFamily="18" charset="0"/>
                  </a:rPr>
                  <a:t>that categorizes the data into subpopulations and </a:t>
                </a:r>
                <a:r>
                  <a:rPr lang="en-US" sz="2600" dirty="0" smtClean="0">
                    <a:solidFill>
                      <a:srgbClr val="0070C0"/>
                    </a:solidFill>
                    <a:latin typeface="Times New Roman" panose="02020603050405020304" pitchFamily="18" charset="0"/>
                    <a:cs typeface="Times New Roman" panose="02020603050405020304" pitchFamily="18" charset="0"/>
                  </a:rPr>
                  <a:t>using maximum likelihood to estimate the model parameters</a:t>
                </a:r>
                <a:r>
                  <a:rPr lang="en-US" sz="2600" dirty="0" smtClean="0">
                    <a:latin typeface="Times New Roman" panose="02020603050405020304" pitchFamily="18" charset="0"/>
                    <a:cs typeface="Times New Roman" panose="02020603050405020304" pitchFamily="18" charset="0"/>
                  </a:rPr>
                  <a:t>.</a:t>
                </a:r>
                <a:endParaRPr lang="en-US" sz="2600" dirty="0">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0" y="111512"/>
                <a:ext cx="12192000" cy="4581960"/>
              </a:xfrm>
              <a:prstGeom prst="rect">
                <a:avLst/>
              </a:prstGeom>
              <a:blipFill rotWithShape="0">
                <a:blip r:embed="rId2"/>
                <a:stretch>
                  <a:fillRect l="-900" t="-1463" r="-350" b="-2527"/>
                </a:stretch>
              </a:blipFill>
            </p:spPr>
            <p:txBody>
              <a:bodyPr/>
              <a:lstStyle/>
              <a:p>
                <a:r>
                  <a:rPr lang="en-US">
                    <a:noFill/>
                  </a:rPr>
                  <a:t> </a:t>
                </a:r>
              </a:p>
            </p:txBody>
          </p:sp>
        </mc:Fallback>
      </mc:AlternateContent>
    </p:spTree>
    <p:extLst>
      <p:ext uri="{BB962C8B-B14F-4D97-AF65-F5344CB8AC3E}">
        <p14:creationId xmlns:p14="http://schemas.microsoft.com/office/powerpoint/2010/main" val="24696471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49290" y="127338"/>
                <a:ext cx="11803225" cy="4821769"/>
              </a:xfrm>
              <a:prstGeom prst="rect">
                <a:avLst/>
              </a:prstGeom>
            </p:spPr>
            <p:txBody>
              <a:bodyPr wrap="square">
                <a:spAutoFit/>
              </a:bodyPr>
              <a:lstStyle/>
              <a:p>
                <a:pPr algn="ctr">
                  <a:lnSpc>
                    <a:spcPct val="150000"/>
                  </a:lnSpc>
                </a:pPr>
                <a:r>
                  <a:rPr lang="en-US" sz="2600" dirty="0" smtClean="0">
                    <a:latin typeface="Times New Roman" panose="02020603050405020304" pitchFamily="18" charset="0"/>
                    <a:cs typeface="Times New Roman" panose="02020603050405020304" pitchFamily="18" charset="0"/>
                  </a:rPr>
                  <a:t>Hierarchical Clustering</a:t>
                </a:r>
              </a:p>
              <a:p>
                <a:pPr>
                  <a:lnSpc>
                    <a:spcPct val="150000"/>
                  </a:lnSpc>
                </a:pPr>
                <a:endParaRPr lang="en-US" sz="2600" dirty="0">
                  <a:latin typeface="Times New Roman" panose="02020603050405020304" pitchFamily="18" charset="0"/>
                  <a:cs typeface="Times New Roman" panose="02020603050405020304" pitchFamily="18" charset="0"/>
                </a:endParaRPr>
              </a:p>
              <a:p>
                <a:pPr>
                  <a:lnSpc>
                    <a:spcPct val="150000"/>
                  </a:lnSpc>
                </a:pPr>
                <a:r>
                  <a:rPr lang="en-US" sz="2600" dirty="0" smtClean="0">
                    <a:latin typeface="Times New Roman" panose="02020603050405020304" pitchFamily="18" charset="0"/>
                    <a:cs typeface="Times New Roman" panose="02020603050405020304" pitchFamily="18" charset="0"/>
                  </a:rPr>
                  <a:t>Agglomerative: Build up cluster </a:t>
                </a:r>
                <a:r>
                  <a:rPr lang="en-US" sz="2600" dirty="0" smtClean="0">
                    <a:solidFill>
                      <a:srgbClr val="C00000"/>
                    </a:solidFill>
                    <a:latin typeface="Times New Roman" panose="02020603050405020304" pitchFamily="18" charset="0"/>
                    <a:cs typeface="Times New Roman" panose="02020603050405020304" pitchFamily="18" charset="0"/>
                  </a:rPr>
                  <a:t>from individual observation</a:t>
                </a:r>
              </a:p>
              <a:p>
                <a:pPr marL="457200" indent="-457200">
                  <a:lnSpc>
                    <a:spcPct val="150000"/>
                  </a:lnSpc>
                  <a:buFont typeface="Arial" panose="020B0604020202020204" pitchFamily="34" charset="0"/>
                  <a:buChar char="•"/>
                </a:pPr>
                <a:r>
                  <a:rPr lang="en-US" sz="2600" dirty="0" smtClean="0">
                    <a:latin typeface="Times New Roman" panose="02020603050405020304" pitchFamily="18" charset="0"/>
                    <a:cs typeface="Times New Roman" panose="02020603050405020304" pitchFamily="18" charset="0"/>
                  </a:rPr>
                  <a:t>It begins with </a:t>
                </a:r>
                <a14:m>
                  <m:oMath xmlns:m="http://schemas.openxmlformats.org/officeDocument/2006/math" xmlns="">
                    <m:r>
                      <a:rPr lang="en-US" sz="2600" b="1" i="1" dirty="0" smtClean="0">
                        <a:solidFill>
                          <a:srgbClr val="0070C0"/>
                        </a:solidFill>
                        <a:latin typeface="Cambria Math" panose="02040503050406030204" pitchFamily="18" charset="0"/>
                        <a:cs typeface="Times New Roman" panose="02020603050405020304" pitchFamily="18" charset="0"/>
                      </a:rPr>
                      <m:t>𝒏</m:t>
                    </m:r>
                  </m:oMath>
                </a14:m>
                <a:r>
                  <a:rPr lang="en-US" sz="2600" dirty="0" smtClean="0">
                    <a:latin typeface="Times New Roman" panose="02020603050405020304" pitchFamily="18" charset="0"/>
                    <a:cs typeface="Times New Roman" panose="02020603050405020304" pitchFamily="18" charset="0"/>
                  </a:rPr>
                  <a:t> clusters, each containing a single object.</a:t>
                </a:r>
              </a:p>
              <a:p>
                <a:pPr>
                  <a:lnSpc>
                    <a:spcPct val="150000"/>
                  </a:lnSpc>
                </a:pPr>
                <a:r>
                  <a:rPr lang="en-US" sz="2600" dirty="0" smtClean="0">
                    <a:latin typeface="Times New Roman" panose="02020603050405020304" pitchFamily="18" charset="0"/>
                    <a:cs typeface="Times New Roman" panose="02020603050405020304" pitchFamily="18" charset="0"/>
                  </a:rPr>
                  <a:t>•    At each step, the two clusters that are “</a:t>
                </a:r>
                <a:r>
                  <a:rPr lang="en-US" sz="2600" dirty="0" smtClean="0">
                    <a:solidFill>
                      <a:srgbClr val="C00000"/>
                    </a:solidFill>
                    <a:latin typeface="Times New Roman" panose="02020603050405020304" pitchFamily="18" charset="0"/>
                    <a:cs typeface="Times New Roman" panose="02020603050405020304" pitchFamily="18" charset="0"/>
                  </a:rPr>
                  <a:t>closest” are merged together</a:t>
                </a:r>
                <a:r>
                  <a:rPr lang="en-US" sz="2600" dirty="0" smtClean="0">
                    <a:latin typeface="Times New Roman" panose="02020603050405020304" pitchFamily="18" charset="0"/>
                    <a:cs typeface="Times New Roman" panose="02020603050405020304" pitchFamily="18" charset="0"/>
                  </a:rPr>
                  <a:t>. </a:t>
                </a:r>
              </a:p>
              <a:p>
                <a:pPr>
                  <a:lnSpc>
                    <a:spcPct val="150000"/>
                  </a:lnSpc>
                </a:pPr>
                <a:r>
                  <a:rPr lang="en-US" sz="2600" dirty="0" smtClean="0">
                    <a:latin typeface="Times New Roman" panose="02020603050405020304" pitchFamily="18" charset="0"/>
                    <a:cs typeface="Times New Roman" panose="02020603050405020304" pitchFamily="18" charset="0"/>
                  </a:rPr>
                  <a:t>•    So as the steps iterate, there are </a:t>
                </a:r>
                <a14:m>
                  <m:oMath xmlns:m="http://schemas.openxmlformats.org/officeDocument/2006/math" xmlns="">
                    <m:r>
                      <a:rPr lang="en-US" sz="2600" b="1" i="1" dirty="0" smtClean="0">
                        <a:solidFill>
                          <a:srgbClr val="0070C0"/>
                        </a:solidFill>
                        <a:latin typeface="Cambria Math" panose="02040503050406030204" pitchFamily="18" charset="0"/>
                        <a:cs typeface="Times New Roman" panose="02020603050405020304" pitchFamily="18" charset="0"/>
                      </a:rPr>
                      <m:t>𝒏</m:t>
                    </m:r>
                  </m:oMath>
                </a14:m>
                <a:r>
                  <a:rPr lang="en-US" sz="2600" dirty="0" smtClean="0">
                    <a:latin typeface="Times New Roman" panose="02020603050405020304" pitchFamily="18" charset="0"/>
                    <a:cs typeface="Times New Roman" panose="02020603050405020304" pitchFamily="18" charset="0"/>
                  </a:rPr>
                  <a:t> clusters, then </a:t>
                </a:r>
                <a14:m>
                  <m:oMath xmlns:m="http://schemas.openxmlformats.org/officeDocument/2006/math" xmlns="">
                    <m:r>
                      <a:rPr lang="en-US" sz="2600" b="1" i="1" dirty="0" smtClean="0">
                        <a:solidFill>
                          <a:srgbClr val="0070C0"/>
                        </a:solidFill>
                        <a:latin typeface="Cambria Math" panose="02040503050406030204" pitchFamily="18" charset="0"/>
                        <a:cs typeface="Times New Roman" panose="02020603050405020304" pitchFamily="18" charset="0"/>
                      </a:rPr>
                      <m:t>𝒏</m:t>
                    </m:r>
                    <m:r>
                      <a:rPr lang="en-US" sz="2600" b="1" i="1" dirty="0" smtClean="0">
                        <a:solidFill>
                          <a:srgbClr val="0070C0"/>
                        </a:solidFill>
                        <a:latin typeface="Cambria Math" panose="02040503050406030204" pitchFamily="18" charset="0"/>
                        <a:cs typeface="Times New Roman" panose="02020603050405020304" pitchFamily="18" charset="0"/>
                      </a:rPr>
                      <m:t> − </m:t>
                    </m:r>
                    <m:r>
                      <a:rPr lang="en-US" sz="2600" b="1" i="1" dirty="0" smtClean="0">
                        <a:solidFill>
                          <a:srgbClr val="0070C0"/>
                        </a:solidFill>
                        <a:latin typeface="Cambria Math" panose="02040503050406030204" pitchFamily="18" charset="0"/>
                        <a:cs typeface="Times New Roman" panose="02020603050405020304" pitchFamily="18" charset="0"/>
                      </a:rPr>
                      <m:t>𝟏</m:t>
                    </m:r>
                    <m:r>
                      <a:rPr lang="en-US" sz="2600" b="1" i="1" dirty="0" smtClean="0">
                        <a:solidFill>
                          <a:srgbClr val="0070C0"/>
                        </a:solidFill>
                        <a:latin typeface="Cambria Math" panose="02040503050406030204" pitchFamily="18" charset="0"/>
                        <a:cs typeface="Times New Roman" panose="02020603050405020304" pitchFamily="18" charset="0"/>
                      </a:rPr>
                      <m:t> </m:t>
                    </m:r>
                  </m:oMath>
                </a14:m>
                <a:r>
                  <a:rPr lang="en-US" sz="2600" dirty="0" smtClean="0">
                    <a:latin typeface="Times New Roman" panose="02020603050405020304" pitchFamily="18" charset="0"/>
                    <a:cs typeface="Times New Roman" panose="02020603050405020304" pitchFamily="18" charset="0"/>
                  </a:rPr>
                  <a:t>clusters, then </a:t>
                </a:r>
                <a14:m>
                  <m:oMath xmlns:m="http://schemas.openxmlformats.org/officeDocument/2006/math" xmlns="">
                    <m:r>
                      <a:rPr lang="en-US" sz="2600" b="1" i="1" dirty="0" smtClean="0">
                        <a:solidFill>
                          <a:srgbClr val="0070C0"/>
                        </a:solidFill>
                        <a:latin typeface="Cambria Math" panose="02040503050406030204" pitchFamily="18" charset="0"/>
                        <a:cs typeface="Times New Roman" panose="02020603050405020304" pitchFamily="18" charset="0"/>
                      </a:rPr>
                      <m:t>𝒏</m:t>
                    </m:r>
                    <m:r>
                      <a:rPr lang="en-US" sz="2600" b="1" i="1" dirty="0" smtClean="0">
                        <a:solidFill>
                          <a:srgbClr val="0070C0"/>
                        </a:solidFill>
                        <a:latin typeface="Cambria Math" panose="02040503050406030204" pitchFamily="18" charset="0"/>
                        <a:cs typeface="Times New Roman" panose="02020603050405020304" pitchFamily="18" charset="0"/>
                      </a:rPr>
                      <m:t> − </m:t>
                    </m:r>
                    <m:r>
                      <a:rPr lang="en-US" sz="2600" b="1" i="1" dirty="0" smtClean="0">
                        <a:solidFill>
                          <a:srgbClr val="0070C0"/>
                        </a:solidFill>
                        <a:latin typeface="Cambria Math" panose="02040503050406030204" pitchFamily="18" charset="0"/>
                        <a:cs typeface="Times New Roman" panose="02020603050405020304" pitchFamily="18" charset="0"/>
                      </a:rPr>
                      <m:t>𝟐</m:t>
                    </m:r>
                  </m:oMath>
                </a14:m>
                <a:r>
                  <a:rPr lang="en-US" sz="2600" dirty="0" smtClean="0">
                    <a:latin typeface="Times New Roman" panose="02020603050405020304" pitchFamily="18" charset="0"/>
                    <a:cs typeface="Times New Roman" panose="02020603050405020304" pitchFamily="18" charset="0"/>
                  </a:rPr>
                  <a:t>, etc. </a:t>
                </a:r>
              </a:p>
              <a:p>
                <a:pPr>
                  <a:lnSpc>
                    <a:spcPct val="150000"/>
                  </a:lnSpc>
                </a:pPr>
                <a:r>
                  <a:rPr lang="en-US" sz="2600" dirty="0" smtClean="0">
                    <a:latin typeface="Times New Roman" panose="02020603050405020304" pitchFamily="18" charset="0"/>
                    <a:cs typeface="Times New Roman" panose="02020603050405020304" pitchFamily="18" charset="0"/>
                  </a:rPr>
                  <a:t>•    By the last step, there is </a:t>
                </a:r>
                <a14:m>
                  <m:oMath xmlns:m="http://schemas.openxmlformats.org/officeDocument/2006/math" xmlns="">
                    <m:r>
                      <a:rPr lang="en-US" sz="2600" b="1" i="1" dirty="0" smtClean="0">
                        <a:solidFill>
                          <a:srgbClr val="0070C0"/>
                        </a:solidFill>
                        <a:latin typeface="Cambria Math" panose="02040503050406030204" pitchFamily="18" charset="0"/>
                        <a:cs typeface="Times New Roman" panose="02020603050405020304" pitchFamily="18" charset="0"/>
                      </a:rPr>
                      <m:t>𝟏</m:t>
                    </m:r>
                  </m:oMath>
                </a14:m>
                <a:r>
                  <a:rPr lang="en-US" sz="2600" dirty="0" smtClean="0">
                    <a:latin typeface="Times New Roman" panose="02020603050405020304" pitchFamily="18" charset="0"/>
                    <a:cs typeface="Times New Roman" panose="02020603050405020304" pitchFamily="18" charset="0"/>
                  </a:rPr>
                  <a:t> cluster containing all </a:t>
                </a:r>
                <a14:m>
                  <m:oMath xmlns:m="http://schemas.openxmlformats.org/officeDocument/2006/math" xmlns="">
                    <m:r>
                      <a:rPr lang="en-US" sz="2600" b="1" i="1" dirty="0" smtClean="0">
                        <a:solidFill>
                          <a:srgbClr val="0070C0"/>
                        </a:solidFill>
                        <a:latin typeface="Cambria Math" panose="02040503050406030204" pitchFamily="18" charset="0"/>
                        <a:cs typeface="Times New Roman" panose="02020603050405020304" pitchFamily="18" charset="0"/>
                      </a:rPr>
                      <m:t>𝒏</m:t>
                    </m:r>
                  </m:oMath>
                </a14:m>
                <a:r>
                  <a:rPr lang="en-US" sz="2600" dirty="0" smtClean="0">
                    <a:latin typeface="Times New Roman" panose="02020603050405020304" pitchFamily="18" charset="0"/>
                    <a:cs typeface="Times New Roman" panose="02020603050405020304" pitchFamily="18" charset="0"/>
                  </a:rPr>
                  <a:t> objects. </a:t>
                </a:r>
              </a:p>
              <a:p>
                <a:pPr>
                  <a:lnSpc>
                    <a:spcPct val="150000"/>
                  </a:lnSpc>
                </a:pPr>
                <a:endParaRPr lang="en-US" sz="2600" dirty="0">
                  <a:latin typeface="Times New Roman" panose="02020603050405020304" pitchFamily="18"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49290" y="127338"/>
                <a:ext cx="11803225" cy="4821769"/>
              </a:xfrm>
              <a:prstGeom prst="rect">
                <a:avLst/>
              </a:prstGeom>
              <a:blipFill rotWithShape="0">
                <a:blip r:embed="rId2"/>
                <a:stretch>
                  <a:fillRect l="-929"/>
                </a:stretch>
              </a:blipFill>
            </p:spPr>
            <p:txBody>
              <a:bodyPr/>
              <a:lstStyle/>
              <a:p>
                <a:r>
                  <a:rPr lang="en-US">
                    <a:noFill/>
                  </a:rPr>
                  <a:t> </a:t>
                </a:r>
              </a:p>
            </p:txBody>
          </p:sp>
        </mc:Fallback>
      </mc:AlternateContent>
    </p:spTree>
    <p:extLst>
      <p:ext uri="{BB962C8B-B14F-4D97-AF65-F5344CB8AC3E}">
        <p14:creationId xmlns:p14="http://schemas.microsoft.com/office/powerpoint/2010/main" val="4104092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82383" y="0"/>
                <a:ext cx="11803225" cy="2693045"/>
              </a:xfrm>
              <a:prstGeom prst="rect">
                <a:avLst/>
              </a:prstGeom>
            </p:spPr>
            <p:txBody>
              <a:bodyPr wrap="square">
                <a:spAutoFit/>
              </a:bodyPr>
              <a:lstStyle/>
              <a:p>
                <a:pPr algn="ctr"/>
                <a:r>
                  <a:rPr lang="en-US" sz="2600" dirty="0" smtClean="0">
                    <a:latin typeface="Times New Roman" panose="02020603050405020304" pitchFamily="18" charset="0"/>
                    <a:cs typeface="Times New Roman" panose="02020603050405020304" pitchFamily="18" charset="0"/>
                  </a:rPr>
                  <a:t>Hierarchical Clustering</a:t>
                </a:r>
              </a:p>
              <a:p>
                <a:pPr marL="457200" indent="-457200">
                  <a:lnSpc>
                    <a:spcPct val="150000"/>
                  </a:lnSpc>
                  <a:buFont typeface="Arial" panose="020B0604020202020204" pitchFamily="34" charset="0"/>
                  <a:buChar char="•"/>
                </a:pPr>
                <a:r>
                  <a:rPr lang="en-US" sz="2600" dirty="0" smtClean="0">
                    <a:latin typeface="Times New Roman" panose="02020603050405020304" pitchFamily="18" charset="0"/>
                    <a:cs typeface="Times New Roman" panose="02020603050405020304" pitchFamily="18" charset="0"/>
                  </a:rPr>
                  <a:t>It begins with </a:t>
                </a:r>
                <a14:m>
                  <m:oMath xmlns:m="http://schemas.openxmlformats.org/officeDocument/2006/math" xmlns="">
                    <m:r>
                      <a:rPr lang="en-US" sz="2600" b="1" i="1" dirty="0" smtClean="0">
                        <a:solidFill>
                          <a:srgbClr val="0070C0"/>
                        </a:solidFill>
                        <a:latin typeface="Cambria Math" panose="02040503050406030204" pitchFamily="18" charset="0"/>
                        <a:cs typeface="Times New Roman" panose="02020603050405020304" pitchFamily="18" charset="0"/>
                      </a:rPr>
                      <m:t>𝒏</m:t>
                    </m:r>
                  </m:oMath>
                </a14:m>
                <a:r>
                  <a:rPr lang="en-US" sz="2600" dirty="0" smtClean="0">
                    <a:latin typeface="Times New Roman" panose="02020603050405020304" pitchFamily="18" charset="0"/>
                    <a:cs typeface="Times New Roman" panose="02020603050405020304" pitchFamily="18" charset="0"/>
                  </a:rPr>
                  <a:t> clusters, each containing a single object.</a:t>
                </a:r>
              </a:p>
              <a:p>
                <a:r>
                  <a:rPr lang="en-US" sz="2600" dirty="0" smtClean="0">
                    <a:latin typeface="Times New Roman" panose="02020603050405020304" pitchFamily="18" charset="0"/>
                    <a:cs typeface="Times New Roman" panose="02020603050405020304" pitchFamily="18" charset="0"/>
                  </a:rPr>
                  <a:t>•    At each step, the two clusters that are “</a:t>
                </a:r>
                <a:r>
                  <a:rPr lang="en-US" sz="2600" dirty="0" smtClean="0">
                    <a:solidFill>
                      <a:srgbClr val="C00000"/>
                    </a:solidFill>
                    <a:latin typeface="Times New Roman" panose="02020603050405020304" pitchFamily="18" charset="0"/>
                    <a:cs typeface="Times New Roman" panose="02020603050405020304" pitchFamily="18" charset="0"/>
                  </a:rPr>
                  <a:t>closest” are merged together</a:t>
                </a:r>
                <a:r>
                  <a:rPr lang="en-US" sz="2600" dirty="0" smtClean="0">
                    <a:latin typeface="Times New Roman" panose="02020603050405020304" pitchFamily="18" charset="0"/>
                    <a:cs typeface="Times New Roman" panose="02020603050405020304" pitchFamily="18" charset="0"/>
                  </a:rPr>
                  <a:t>. </a:t>
                </a:r>
              </a:p>
              <a:p>
                <a:r>
                  <a:rPr lang="en-US" sz="2600" dirty="0" smtClean="0">
                    <a:latin typeface="Times New Roman" panose="02020603050405020304" pitchFamily="18" charset="0"/>
                    <a:cs typeface="Times New Roman" panose="02020603050405020304" pitchFamily="18" charset="0"/>
                  </a:rPr>
                  <a:t>•    So as the steps iterate, there are </a:t>
                </a:r>
                <a14:m>
                  <m:oMath xmlns:m="http://schemas.openxmlformats.org/officeDocument/2006/math" xmlns="">
                    <m:r>
                      <a:rPr lang="en-US" sz="2600" b="1" i="1" dirty="0" smtClean="0">
                        <a:solidFill>
                          <a:srgbClr val="0070C0"/>
                        </a:solidFill>
                        <a:latin typeface="Cambria Math" panose="02040503050406030204" pitchFamily="18" charset="0"/>
                        <a:cs typeface="Times New Roman" panose="02020603050405020304" pitchFamily="18" charset="0"/>
                      </a:rPr>
                      <m:t>𝒏</m:t>
                    </m:r>
                  </m:oMath>
                </a14:m>
                <a:r>
                  <a:rPr lang="en-US" sz="2600" dirty="0" smtClean="0">
                    <a:latin typeface="Times New Roman" panose="02020603050405020304" pitchFamily="18" charset="0"/>
                    <a:cs typeface="Times New Roman" panose="02020603050405020304" pitchFamily="18" charset="0"/>
                  </a:rPr>
                  <a:t> clusters, then </a:t>
                </a:r>
                <a14:m>
                  <m:oMath xmlns:m="http://schemas.openxmlformats.org/officeDocument/2006/math" xmlns="">
                    <m:r>
                      <a:rPr lang="en-US" sz="2600" b="1" i="1" dirty="0" smtClean="0">
                        <a:solidFill>
                          <a:srgbClr val="0070C0"/>
                        </a:solidFill>
                        <a:latin typeface="Cambria Math" panose="02040503050406030204" pitchFamily="18" charset="0"/>
                        <a:cs typeface="Times New Roman" panose="02020603050405020304" pitchFamily="18" charset="0"/>
                      </a:rPr>
                      <m:t>𝒏</m:t>
                    </m:r>
                    <m:r>
                      <a:rPr lang="en-US" sz="2600" b="1" i="1" dirty="0" smtClean="0">
                        <a:solidFill>
                          <a:srgbClr val="0070C0"/>
                        </a:solidFill>
                        <a:latin typeface="Cambria Math" panose="02040503050406030204" pitchFamily="18" charset="0"/>
                        <a:cs typeface="Times New Roman" panose="02020603050405020304" pitchFamily="18" charset="0"/>
                      </a:rPr>
                      <m:t> − </m:t>
                    </m:r>
                    <m:r>
                      <a:rPr lang="en-US" sz="2600" b="1" i="1" dirty="0" smtClean="0">
                        <a:solidFill>
                          <a:srgbClr val="0070C0"/>
                        </a:solidFill>
                        <a:latin typeface="Cambria Math" panose="02040503050406030204" pitchFamily="18" charset="0"/>
                        <a:cs typeface="Times New Roman" panose="02020603050405020304" pitchFamily="18" charset="0"/>
                      </a:rPr>
                      <m:t>𝟏</m:t>
                    </m:r>
                    <m:r>
                      <a:rPr lang="en-US" sz="2600" b="1" i="1" dirty="0" smtClean="0">
                        <a:solidFill>
                          <a:srgbClr val="0070C0"/>
                        </a:solidFill>
                        <a:latin typeface="Cambria Math" panose="02040503050406030204" pitchFamily="18" charset="0"/>
                        <a:cs typeface="Times New Roman" panose="02020603050405020304" pitchFamily="18" charset="0"/>
                      </a:rPr>
                      <m:t> </m:t>
                    </m:r>
                  </m:oMath>
                </a14:m>
                <a:r>
                  <a:rPr lang="en-US" sz="2600" dirty="0" smtClean="0">
                    <a:latin typeface="Times New Roman" panose="02020603050405020304" pitchFamily="18" charset="0"/>
                    <a:cs typeface="Times New Roman" panose="02020603050405020304" pitchFamily="18" charset="0"/>
                  </a:rPr>
                  <a:t>clusters, then </a:t>
                </a:r>
                <a14:m>
                  <m:oMath xmlns:m="http://schemas.openxmlformats.org/officeDocument/2006/math" xmlns="">
                    <m:r>
                      <a:rPr lang="en-US" sz="2600" b="1" i="1" dirty="0" smtClean="0">
                        <a:solidFill>
                          <a:srgbClr val="0070C0"/>
                        </a:solidFill>
                        <a:latin typeface="Cambria Math" panose="02040503050406030204" pitchFamily="18" charset="0"/>
                        <a:cs typeface="Times New Roman" panose="02020603050405020304" pitchFamily="18" charset="0"/>
                      </a:rPr>
                      <m:t>𝒏</m:t>
                    </m:r>
                    <m:r>
                      <a:rPr lang="en-US" sz="2600" b="1" i="1" dirty="0" smtClean="0">
                        <a:solidFill>
                          <a:srgbClr val="0070C0"/>
                        </a:solidFill>
                        <a:latin typeface="Cambria Math" panose="02040503050406030204" pitchFamily="18" charset="0"/>
                        <a:cs typeface="Times New Roman" panose="02020603050405020304" pitchFamily="18" charset="0"/>
                      </a:rPr>
                      <m:t> − </m:t>
                    </m:r>
                    <m:r>
                      <a:rPr lang="en-US" sz="2600" b="1" i="1" dirty="0" smtClean="0">
                        <a:solidFill>
                          <a:srgbClr val="0070C0"/>
                        </a:solidFill>
                        <a:latin typeface="Cambria Math" panose="02040503050406030204" pitchFamily="18" charset="0"/>
                        <a:cs typeface="Times New Roman" panose="02020603050405020304" pitchFamily="18" charset="0"/>
                      </a:rPr>
                      <m:t>𝟐</m:t>
                    </m:r>
                  </m:oMath>
                </a14:m>
                <a:r>
                  <a:rPr lang="en-US" sz="2600" dirty="0" smtClean="0">
                    <a:latin typeface="Times New Roman" panose="02020603050405020304" pitchFamily="18" charset="0"/>
                    <a:cs typeface="Times New Roman" panose="02020603050405020304" pitchFamily="18" charset="0"/>
                  </a:rPr>
                  <a:t>, etc. </a:t>
                </a:r>
              </a:p>
              <a:p>
                <a:r>
                  <a:rPr lang="en-US" sz="2600" dirty="0" smtClean="0">
                    <a:latin typeface="Times New Roman" panose="02020603050405020304" pitchFamily="18" charset="0"/>
                    <a:cs typeface="Times New Roman" panose="02020603050405020304" pitchFamily="18" charset="0"/>
                  </a:rPr>
                  <a:t>•    By the last step, there is </a:t>
                </a:r>
                <a14:m>
                  <m:oMath xmlns:m="http://schemas.openxmlformats.org/officeDocument/2006/math" xmlns="">
                    <m:r>
                      <a:rPr lang="en-US" sz="2600" b="1" i="1" dirty="0" smtClean="0">
                        <a:solidFill>
                          <a:srgbClr val="0070C0"/>
                        </a:solidFill>
                        <a:latin typeface="Cambria Math" panose="02040503050406030204" pitchFamily="18" charset="0"/>
                        <a:cs typeface="Times New Roman" panose="02020603050405020304" pitchFamily="18" charset="0"/>
                      </a:rPr>
                      <m:t>𝟏</m:t>
                    </m:r>
                  </m:oMath>
                </a14:m>
                <a:r>
                  <a:rPr lang="en-US" sz="2600" dirty="0" smtClean="0">
                    <a:latin typeface="Times New Roman" panose="02020603050405020304" pitchFamily="18" charset="0"/>
                    <a:cs typeface="Times New Roman" panose="02020603050405020304" pitchFamily="18" charset="0"/>
                  </a:rPr>
                  <a:t> cluster containing all </a:t>
                </a:r>
                <a14:m>
                  <m:oMath xmlns:m="http://schemas.openxmlformats.org/officeDocument/2006/math" xmlns="">
                    <m:r>
                      <a:rPr lang="en-US" sz="2600" b="1" i="1" dirty="0" smtClean="0">
                        <a:solidFill>
                          <a:srgbClr val="0070C0"/>
                        </a:solidFill>
                        <a:latin typeface="Cambria Math" panose="02040503050406030204" pitchFamily="18" charset="0"/>
                        <a:cs typeface="Times New Roman" panose="02020603050405020304" pitchFamily="18" charset="0"/>
                      </a:rPr>
                      <m:t>𝒏</m:t>
                    </m:r>
                  </m:oMath>
                </a14:m>
                <a:r>
                  <a:rPr lang="en-US" sz="2600" dirty="0" smtClean="0">
                    <a:latin typeface="Times New Roman" panose="02020603050405020304" pitchFamily="18" charset="0"/>
                    <a:cs typeface="Times New Roman" panose="02020603050405020304" pitchFamily="18" charset="0"/>
                  </a:rPr>
                  <a:t> objects. </a:t>
                </a:r>
              </a:p>
              <a:p>
                <a:endParaRPr lang="en-US" sz="2600" dirty="0">
                  <a:latin typeface="Times New Roman" panose="02020603050405020304" pitchFamily="18"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82383" y="0"/>
                <a:ext cx="11803225" cy="2693045"/>
              </a:xfrm>
              <a:prstGeom prst="rect">
                <a:avLst/>
              </a:prstGeom>
              <a:blipFill rotWithShape="0">
                <a:blip r:embed="rId2"/>
                <a:stretch>
                  <a:fillRect l="-930" t="-2036"/>
                </a:stretch>
              </a:blipFill>
            </p:spPr>
            <p:txBody>
              <a:bodyPr/>
              <a:lstStyle/>
              <a:p>
                <a:r>
                  <a:rPr lang="en-US">
                    <a:noFill/>
                  </a:rPr>
                  <a:t> </a:t>
                </a:r>
              </a:p>
            </p:txBody>
          </p:sp>
        </mc:Fallback>
      </mc:AlternateContent>
      <p:grpSp>
        <p:nvGrpSpPr>
          <p:cNvPr id="3" name="Group 2"/>
          <p:cNvGrpSpPr/>
          <p:nvPr/>
        </p:nvGrpSpPr>
        <p:grpSpPr>
          <a:xfrm>
            <a:off x="413499" y="2693045"/>
            <a:ext cx="11778501" cy="3496691"/>
            <a:chOff x="433827" y="1387543"/>
            <a:chExt cx="11778501" cy="3496691"/>
          </a:xfrm>
        </p:grpSpPr>
        <p:grpSp>
          <p:nvGrpSpPr>
            <p:cNvPr id="4" name="Group 3"/>
            <p:cNvGrpSpPr/>
            <p:nvPr/>
          </p:nvGrpSpPr>
          <p:grpSpPr>
            <a:xfrm>
              <a:off x="433827" y="1431203"/>
              <a:ext cx="2207965" cy="2711703"/>
              <a:chOff x="658604" y="1431203"/>
              <a:chExt cx="2207965" cy="2711703"/>
            </a:xfrm>
          </p:grpSpPr>
          <p:sp>
            <p:nvSpPr>
              <p:cNvPr id="49" name="Rectangle 48"/>
              <p:cNvSpPr/>
              <p:nvPr/>
            </p:nvSpPr>
            <p:spPr>
              <a:xfrm>
                <a:off x="678754" y="1431203"/>
                <a:ext cx="1332416" cy="369332"/>
              </a:xfrm>
              <a:prstGeom prst="rect">
                <a:avLst/>
              </a:prstGeom>
            </p:spPr>
            <p:txBody>
              <a:bodyPr wrap="none">
                <a:spAutoFit/>
              </a:bodyPr>
              <a:lstStyle/>
              <a:p>
                <a:r>
                  <a:rPr lang="en-US" dirty="0">
                    <a:solidFill>
                      <a:srgbClr val="7030A0"/>
                    </a:solidFill>
                    <a:latin typeface="Times New Roman" panose="02020603050405020304" pitchFamily="18" charset="0"/>
                    <a:cs typeface="Times New Roman" panose="02020603050405020304" pitchFamily="18" charset="0"/>
                  </a:rPr>
                  <a:t>Data in </a:t>
                </a:r>
                <a:r>
                  <a:rPr lang="en-US" dirty="0" smtClean="0">
                    <a:solidFill>
                      <a:srgbClr val="7030A0"/>
                    </a:solidFill>
                    <a:latin typeface="Times New Roman" panose="02020603050405020304" pitchFamily="18" charset="0"/>
                    <a:cs typeface="Times New Roman" panose="02020603050405020304" pitchFamily="18" charset="0"/>
                  </a:rPr>
                  <a:t>2-D </a:t>
                </a:r>
                <a:endParaRPr lang="en-US" dirty="0">
                  <a:solidFill>
                    <a:srgbClr val="7030A0"/>
                  </a:solidFill>
                  <a:latin typeface="Times New Roman" panose="02020603050405020304" pitchFamily="18" charset="0"/>
                  <a:cs typeface="Times New Roman" panose="02020603050405020304" pitchFamily="18" charset="0"/>
                </a:endParaRPr>
              </a:p>
            </p:txBody>
          </p:sp>
          <p:sp>
            <p:nvSpPr>
              <p:cNvPr id="50" name="TextBox 49"/>
              <p:cNvSpPr txBox="1"/>
              <p:nvPr/>
            </p:nvSpPr>
            <p:spPr>
              <a:xfrm>
                <a:off x="1167615" y="2155305"/>
                <a:ext cx="300400" cy="369332"/>
              </a:xfrm>
              <a:prstGeom prst="rect">
                <a:avLst/>
              </a:prstGeom>
              <a:solidFill>
                <a:srgbClr val="0070C0"/>
              </a:solidFill>
            </p:spPr>
            <p:txBody>
              <a:bodyPr wrap="square" rtlCol="0">
                <a:spAutoFit/>
              </a:bodyPr>
              <a:lstStyle/>
              <a:p>
                <a:r>
                  <a:rPr lang="en-US" dirty="0" smtClean="0">
                    <a:solidFill>
                      <a:schemeClr val="bg1"/>
                    </a:solidFill>
                  </a:rPr>
                  <a:t>b</a:t>
                </a:r>
                <a:endParaRPr lang="en-US" dirty="0">
                  <a:solidFill>
                    <a:schemeClr val="bg1"/>
                  </a:solidFill>
                </a:endParaRPr>
              </a:p>
            </p:txBody>
          </p:sp>
          <p:sp>
            <p:nvSpPr>
              <p:cNvPr id="51" name="TextBox 50"/>
              <p:cNvSpPr txBox="1"/>
              <p:nvPr/>
            </p:nvSpPr>
            <p:spPr>
              <a:xfrm>
                <a:off x="658604" y="2339971"/>
                <a:ext cx="300400" cy="369332"/>
              </a:xfrm>
              <a:prstGeom prst="rect">
                <a:avLst/>
              </a:prstGeom>
              <a:solidFill>
                <a:srgbClr val="0070C0"/>
              </a:solidFill>
            </p:spPr>
            <p:txBody>
              <a:bodyPr wrap="square" rtlCol="0">
                <a:spAutoFit/>
              </a:bodyPr>
              <a:lstStyle/>
              <a:p>
                <a:r>
                  <a:rPr lang="en-US" dirty="0" smtClean="0">
                    <a:solidFill>
                      <a:schemeClr val="bg1"/>
                    </a:solidFill>
                  </a:rPr>
                  <a:t>a</a:t>
                </a:r>
                <a:endParaRPr lang="en-US" dirty="0">
                  <a:solidFill>
                    <a:schemeClr val="bg1"/>
                  </a:solidFill>
                </a:endParaRPr>
              </a:p>
            </p:txBody>
          </p:sp>
          <p:sp>
            <p:nvSpPr>
              <p:cNvPr id="52" name="TextBox 51"/>
              <p:cNvSpPr txBox="1"/>
              <p:nvPr/>
            </p:nvSpPr>
            <p:spPr>
              <a:xfrm>
                <a:off x="808804" y="3588908"/>
                <a:ext cx="300400" cy="369332"/>
              </a:xfrm>
              <a:prstGeom prst="rect">
                <a:avLst/>
              </a:prstGeom>
              <a:solidFill>
                <a:srgbClr val="0070C0"/>
              </a:solidFill>
            </p:spPr>
            <p:txBody>
              <a:bodyPr wrap="square" rtlCol="0">
                <a:spAutoFit/>
              </a:bodyPr>
              <a:lstStyle/>
              <a:p>
                <a:r>
                  <a:rPr lang="en-US" dirty="0" smtClean="0">
                    <a:solidFill>
                      <a:schemeClr val="bg1"/>
                    </a:solidFill>
                  </a:rPr>
                  <a:t>e</a:t>
                </a:r>
                <a:endParaRPr lang="en-US" dirty="0">
                  <a:solidFill>
                    <a:schemeClr val="bg1"/>
                  </a:solidFill>
                </a:endParaRPr>
              </a:p>
            </p:txBody>
          </p:sp>
          <p:sp>
            <p:nvSpPr>
              <p:cNvPr id="53" name="TextBox 52"/>
              <p:cNvSpPr txBox="1"/>
              <p:nvPr/>
            </p:nvSpPr>
            <p:spPr>
              <a:xfrm>
                <a:off x="1468015" y="3773574"/>
                <a:ext cx="300400" cy="369332"/>
              </a:xfrm>
              <a:prstGeom prst="rect">
                <a:avLst/>
              </a:prstGeom>
              <a:solidFill>
                <a:srgbClr val="0070C0"/>
              </a:solidFill>
            </p:spPr>
            <p:txBody>
              <a:bodyPr wrap="square" rtlCol="0">
                <a:spAutoFit/>
              </a:bodyPr>
              <a:lstStyle/>
              <a:p>
                <a:r>
                  <a:rPr lang="en-US" dirty="0" smtClean="0">
                    <a:solidFill>
                      <a:schemeClr val="bg1"/>
                    </a:solidFill>
                  </a:rPr>
                  <a:t>d</a:t>
                </a:r>
                <a:endParaRPr lang="en-US" dirty="0">
                  <a:solidFill>
                    <a:schemeClr val="bg1"/>
                  </a:solidFill>
                </a:endParaRPr>
              </a:p>
            </p:txBody>
          </p:sp>
          <p:sp>
            <p:nvSpPr>
              <p:cNvPr id="54" name="TextBox 53"/>
              <p:cNvSpPr txBox="1"/>
              <p:nvPr/>
            </p:nvSpPr>
            <p:spPr>
              <a:xfrm>
                <a:off x="2566169" y="3168282"/>
                <a:ext cx="300400" cy="369332"/>
              </a:xfrm>
              <a:prstGeom prst="rect">
                <a:avLst/>
              </a:prstGeom>
              <a:solidFill>
                <a:srgbClr val="0070C0"/>
              </a:solidFill>
            </p:spPr>
            <p:txBody>
              <a:bodyPr wrap="square" rtlCol="0">
                <a:spAutoFit/>
              </a:bodyPr>
              <a:lstStyle/>
              <a:p>
                <a:r>
                  <a:rPr lang="en-US" dirty="0" smtClean="0">
                    <a:solidFill>
                      <a:schemeClr val="bg1"/>
                    </a:solidFill>
                  </a:rPr>
                  <a:t>c</a:t>
                </a:r>
                <a:endParaRPr lang="en-US" dirty="0">
                  <a:solidFill>
                    <a:schemeClr val="bg1"/>
                  </a:solidFill>
                </a:endParaRPr>
              </a:p>
            </p:txBody>
          </p:sp>
        </p:grpSp>
        <p:grpSp>
          <p:nvGrpSpPr>
            <p:cNvPr id="5" name="Group 4"/>
            <p:cNvGrpSpPr/>
            <p:nvPr/>
          </p:nvGrpSpPr>
          <p:grpSpPr>
            <a:xfrm>
              <a:off x="3022635" y="1431203"/>
              <a:ext cx="5079094" cy="2963997"/>
              <a:chOff x="3927101" y="1409845"/>
              <a:chExt cx="4776643" cy="2963997"/>
            </a:xfrm>
          </p:grpSpPr>
          <p:grpSp>
            <p:nvGrpSpPr>
              <p:cNvPr id="35" name="Group 34"/>
              <p:cNvGrpSpPr/>
              <p:nvPr/>
            </p:nvGrpSpPr>
            <p:grpSpPr>
              <a:xfrm>
                <a:off x="3927101" y="1409845"/>
                <a:ext cx="2442339" cy="2755363"/>
                <a:chOff x="369862" y="1387543"/>
                <a:chExt cx="2442339" cy="2755363"/>
              </a:xfrm>
            </p:grpSpPr>
            <p:sp>
              <p:nvSpPr>
                <p:cNvPr id="43" name="Rectangle 42"/>
                <p:cNvSpPr/>
                <p:nvPr/>
              </p:nvSpPr>
              <p:spPr>
                <a:xfrm>
                  <a:off x="369862" y="1387543"/>
                  <a:ext cx="1253073" cy="369332"/>
                </a:xfrm>
                <a:prstGeom prst="rect">
                  <a:avLst/>
                </a:prstGeom>
              </p:spPr>
              <p:txBody>
                <a:bodyPr wrap="none">
                  <a:spAutoFit/>
                </a:bodyPr>
                <a:lstStyle/>
                <a:p>
                  <a:r>
                    <a:rPr lang="en-US" dirty="0">
                      <a:solidFill>
                        <a:srgbClr val="7030A0"/>
                      </a:solidFill>
                      <a:latin typeface="Times New Roman" panose="02020603050405020304" pitchFamily="18" charset="0"/>
                      <a:cs typeface="Times New Roman" panose="02020603050405020304" pitchFamily="18" charset="0"/>
                    </a:rPr>
                    <a:t>Data in 2-D </a:t>
                  </a:r>
                </a:p>
              </p:txBody>
            </p:sp>
            <p:sp>
              <p:nvSpPr>
                <p:cNvPr id="44" name="TextBox 43"/>
                <p:cNvSpPr txBox="1"/>
                <p:nvPr/>
              </p:nvSpPr>
              <p:spPr>
                <a:xfrm>
                  <a:off x="1167615" y="2155305"/>
                  <a:ext cx="300400" cy="369332"/>
                </a:xfrm>
                <a:prstGeom prst="rect">
                  <a:avLst/>
                </a:prstGeom>
                <a:solidFill>
                  <a:srgbClr val="0070C0"/>
                </a:solidFill>
              </p:spPr>
              <p:txBody>
                <a:bodyPr wrap="square" rtlCol="0">
                  <a:spAutoFit/>
                </a:bodyPr>
                <a:lstStyle/>
                <a:p>
                  <a:r>
                    <a:rPr lang="en-US" dirty="0" smtClean="0">
                      <a:solidFill>
                        <a:schemeClr val="bg1"/>
                      </a:solidFill>
                    </a:rPr>
                    <a:t>b</a:t>
                  </a:r>
                  <a:endParaRPr lang="en-US" dirty="0">
                    <a:solidFill>
                      <a:schemeClr val="bg1"/>
                    </a:solidFill>
                  </a:endParaRPr>
                </a:p>
              </p:txBody>
            </p:sp>
            <p:sp>
              <p:nvSpPr>
                <p:cNvPr id="45" name="TextBox 44"/>
                <p:cNvSpPr txBox="1"/>
                <p:nvPr/>
              </p:nvSpPr>
              <p:spPr>
                <a:xfrm>
                  <a:off x="658604" y="2339971"/>
                  <a:ext cx="300400" cy="369332"/>
                </a:xfrm>
                <a:prstGeom prst="rect">
                  <a:avLst/>
                </a:prstGeom>
                <a:solidFill>
                  <a:srgbClr val="0070C0"/>
                </a:solidFill>
              </p:spPr>
              <p:txBody>
                <a:bodyPr wrap="square" rtlCol="0">
                  <a:spAutoFit/>
                </a:bodyPr>
                <a:lstStyle/>
                <a:p>
                  <a:r>
                    <a:rPr lang="en-US" dirty="0" smtClean="0">
                      <a:solidFill>
                        <a:schemeClr val="bg1"/>
                      </a:solidFill>
                    </a:rPr>
                    <a:t>a</a:t>
                  </a:r>
                  <a:endParaRPr lang="en-US" dirty="0">
                    <a:solidFill>
                      <a:schemeClr val="bg1"/>
                    </a:solidFill>
                  </a:endParaRPr>
                </a:p>
              </p:txBody>
            </p:sp>
            <p:sp>
              <p:nvSpPr>
                <p:cNvPr id="46" name="TextBox 45"/>
                <p:cNvSpPr txBox="1"/>
                <p:nvPr/>
              </p:nvSpPr>
              <p:spPr>
                <a:xfrm>
                  <a:off x="808804" y="3588908"/>
                  <a:ext cx="300400" cy="369332"/>
                </a:xfrm>
                <a:prstGeom prst="rect">
                  <a:avLst/>
                </a:prstGeom>
                <a:solidFill>
                  <a:srgbClr val="0070C0"/>
                </a:solidFill>
              </p:spPr>
              <p:txBody>
                <a:bodyPr wrap="square" rtlCol="0">
                  <a:spAutoFit/>
                </a:bodyPr>
                <a:lstStyle/>
                <a:p>
                  <a:r>
                    <a:rPr lang="en-US" dirty="0" smtClean="0">
                      <a:solidFill>
                        <a:schemeClr val="bg1"/>
                      </a:solidFill>
                    </a:rPr>
                    <a:t>e</a:t>
                  </a:r>
                  <a:endParaRPr lang="en-US" dirty="0">
                    <a:solidFill>
                      <a:schemeClr val="bg1"/>
                    </a:solidFill>
                  </a:endParaRPr>
                </a:p>
              </p:txBody>
            </p:sp>
            <p:sp>
              <p:nvSpPr>
                <p:cNvPr id="47" name="TextBox 46"/>
                <p:cNvSpPr txBox="1"/>
                <p:nvPr/>
              </p:nvSpPr>
              <p:spPr>
                <a:xfrm>
                  <a:off x="1468015" y="3773574"/>
                  <a:ext cx="300400" cy="369332"/>
                </a:xfrm>
                <a:prstGeom prst="rect">
                  <a:avLst/>
                </a:prstGeom>
                <a:solidFill>
                  <a:srgbClr val="0070C0"/>
                </a:solidFill>
              </p:spPr>
              <p:txBody>
                <a:bodyPr wrap="square" rtlCol="0">
                  <a:spAutoFit/>
                </a:bodyPr>
                <a:lstStyle/>
                <a:p>
                  <a:r>
                    <a:rPr lang="en-US" dirty="0" smtClean="0">
                      <a:solidFill>
                        <a:schemeClr val="bg1"/>
                      </a:solidFill>
                    </a:rPr>
                    <a:t>d</a:t>
                  </a:r>
                  <a:endParaRPr lang="en-US" dirty="0">
                    <a:solidFill>
                      <a:schemeClr val="bg1"/>
                    </a:solidFill>
                  </a:endParaRPr>
                </a:p>
              </p:txBody>
            </p:sp>
            <p:sp>
              <p:nvSpPr>
                <p:cNvPr id="48" name="TextBox 47"/>
                <p:cNvSpPr txBox="1"/>
                <p:nvPr/>
              </p:nvSpPr>
              <p:spPr>
                <a:xfrm>
                  <a:off x="2511801" y="3219576"/>
                  <a:ext cx="300400" cy="369332"/>
                </a:xfrm>
                <a:prstGeom prst="rect">
                  <a:avLst/>
                </a:prstGeom>
                <a:solidFill>
                  <a:srgbClr val="0070C0"/>
                </a:solidFill>
              </p:spPr>
              <p:txBody>
                <a:bodyPr wrap="square" rtlCol="0">
                  <a:spAutoFit/>
                </a:bodyPr>
                <a:lstStyle/>
                <a:p>
                  <a:r>
                    <a:rPr lang="en-US" dirty="0" smtClean="0">
                      <a:solidFill>
                        <a:schemeClr val="bg1"/>
                      </a:solidFill>
                    </a:rPr>
                    <a:t>c</a:t>
                  </a:r>
                  <a:endParaRPr lang="en-US" dirty="0">
                    <a:solidFill>
                      <a:schemeClr val="bg1"/>
                    </a:solidFill>
                  </a:endParaRPr>
                </a:p>
              </p:txBody>
            </p:sp>
          </p:grpSp>
          <p:grpSp>
            <p:nvGrpSpPr>
              <p:cNvPr id="36" name="Group 35"/>
              <p:cNvGrpSpPr/>
              <p:nvPr/>
            </p:nvGrpSpPr>
            <p:grpSpPr>
              <a:xfrm>
                <a:off x="4014439" y="1963115"/>
                <a:ext cx="4689305" cy="2410727"/>
                <a:chOff x="4014439" y="1963115"/>
                <a:chExt cx="4689305" cy="2410727"/>
              </a:xfrm>
            </p:grpSpPr>
            <p:cxnSp>
              <p:nvCxnSpPr>
                <p:cNvPr id="37" name="Straight Arrow Connector 36"/>
                <p:cNvCxnSpPr/>
                <p:nvPr/>
              </p:nvCxnSpPr>
              <p:spPr>
                <a:xfrm flipV="1">
                  <a:off x="4453280" y="2362273"/>
                  <a:ext cx="334537" cy="206968"/>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4557585" y="3795148"/>
                  <a:ext cx="467669" cy="46059"/>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4014439" y="1963115"/>
                  <a:ext cx="1311215" cy="1064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4215843" y="3308843"/>
                  <a:ext cx="1333517" cy="1064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p:cNvCxnSpPr/>
                <p:nvPr/>
              </p:nvCxnSpPr>
              <p:spPr>
                <a:xfrm flipH="1">
                  <a:off x="5025254" y="3401122"/>
                  <a:ext cx="907195" cy="210088"/>
                </a:xfrm>
                <a:prstGeom prst="straightConnector1">
                  <a:avLst/>
                </a:prstGeom>
                <a:ln w="444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a:off x="7796549" y="3351163"/>
                  <a:ext cx="907195" cy="210088"/>
                </a:xfrm>
                <a:prstGeom prst="straightConnector1">
                  <a:avLst/>
                </a:prstGeom>
                <a:ln w="444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p:cNvGrpSpPr/>
            <p:nvPr/>
          </p:nvGrpSpPr>
          <p:grpSpPr>
            <a:xfrm>
              <a:off x="5940915" y="1431203"/>
              <a:ext cx="2818700" cy="3302328"/>
              <a:chOff x="3927101" y="1409845"/>
              <a:chExt cx="2818700" cy="3302328"/>
            </a:xfrm>
          </p:grpSpPr>
          <p:grpSp>
            <p:nvGrpSpPr>
              <p:cNvPr id="22" name="Group 21"/>
              <p:cNvGrpSpPr/>
              <p:nvPr/>
            </p:nvGrpSpPr>
            <p:grpSpPr>
              <a:xfrm>
                <a:off x="3927101" y="1409845"/>
                <a:ext cx="2442339" cy="2755363"/>
                <a:chOff x="369862" y="1387543"/>
                <a:chExt cx="2442339" cy="2755363"/>
              </a:xfrm>
            </p:grpSpPr>
            <p:sp>
              <p:nvSpPr>
                <p:cNvPr id="29" name="Rectangle 28"/>
                <p:cNvSpPr/>
                <p:nvPr/>
              </p:nvSpPr>
              <p:spPr>
                <a:xfrm>
                  <a:off x="369862" y="1387543"/>
                  <a:ext cx="1332416" cy="369332"/>
                </a:xfrm>
                <a:prstGeom prst="rect">
                  <a:avLst/>
                </a:prstGeom>
              </p:spPr>
              <p:txBody>
                <a:bodyPr wrap="none">
                  <a:spAutoFit/>
                </a:bodyPr>
                <a:lstStyle/>
                <a:p>
                  <a:r>
                    <a:rPr lang="en-US" dirty="0">
                      <a:solidFill>
                        <a:srgbClr val="7030A0"/>
                      </a:solidFill>
                      <a:latin typeface="Times New Roman" panose="02020603050405020304" pitchFamily="18" charset="0"/>
                      <a:cs typeface="Times New Roman" panose="02020603050405020304" pitchFamily="18" charset="0"/>
                    </a:rPr>
                    <a:t>Data in 2-D </a:t>
                  </a:r>
                </a:p>
              </p:txBody>
            </p:sp>
            <p:sp>
              <p:nvSpPr>
                <p:cNvPr id="30" name="TextBox 29"/>
                <p:cNvSpPr txBox="1"/>
                <p:nvPr/>
              </p:nvSpPr>
              <p:spPr>
                <a:xfrm>
                  <a:off x="1167615" y="2155305"/>
                  <a:ext cx="300400" cy="369332"/>
                </a:xfrm>
                <a:prstGeom prst="rect">
                  <a:avLst/>
                </a:prstGeom>
                <a:solidFill>
                  <a:srgbClr val="0070C0"/>
                </a:solidFill>
              </p:spPr>
              <p:txBody>
                <a:bodyPr wrap="square" rtlCol="0">
                  <a:spAutoFit/>
                </a:bodyPr>
                <a:lstStyle/>
                <a:p>
                  <a:r>
                    <a:rPr lang="en-US" dirty="0" smtClean="0">
                      <a:solidFill>
                        <a:schemeClr val="bg1"/>
                      </a:solidFill>
                    </a:rPr>
                    <a:t>b</a:t>
                  </a:r>
                  <a:endParaRPr lang="en-US" dirty="0">
                    <a:solidFill>
                      <a:schemeClr val="bg1"/>
                    </a:solidFill>
                  </a:endParaRPr>
                </a:p>
              </p:txBody>
            </p:sp>
            <p:sp>
              <p:nvSpPr>
                <p:cNvPr id="31" name="TextBox 30"/>
                <p:cNvSpPr txBox="1"/>
                <p:nvPr/>
              </p:nvSpPr>
              <p:spPr>
                <a:xfrm>
                  <a:off x="658604" y="2339971"/>
                  <a:ext cx="300400" cy="369332"/>
                </a:xfrm>
                <a:prstGeom prst="rect">
                  <a:avLst/>
                </a:prstGeom>
                <a:solidFill>
                  <a:srgbClr val="0070C0"/>
                </a:solidFill>
              </p:spPr>
              <p:txBody>
                <a:bodyPr wrap="square" rtlCol="0">
                  <a:spAutoFit/>
                </a:bodyPr>
                <a:lstStyle/>
                <a:p>
                  <a:r>
                    <a:rPr lang="en-US" dirty="0" smtClean="0">
                      <a:solidFill>
                        <a:schemeClr val="bg1"/>
                      </a:solidFill>
                    </a:rPr>
                    <a:t>a</a:t>
                  </a:r>
                  <a:endParaRPr lang="en-US" dirty="0">
                    <a:solidFill>
                      <a:schemeClr val="bg1"/>
                    </a:solidFill>
                  </a:endParaRPr>
                </a:p>
              </p:txBody>
            </p:sp>
            <p:sp>
              <p:nvSpPr>
                <p:cNvPr id="32" name="TextBox 31"/>
                <p:cNvSpPr txBox="1"/>
                <p:nvPr/>
              </p:nvSpPr>
              <p:spPr>
                <a:xfrm>
                  <a:off x="808804" y="3588908"/>
                  <a:ext cx="300400" cy="369332"/>
                </a:xfrm>
                <a:prstGeom prst="rect">
                  <a:avLst/>
                </a:prstGeom>
                <a:solidFill>
                  <a:srgbClr val="0070C0"/>
                </a:solidFill>
              </p:spPr>
              <p:txBody>
                <a:bodyPr wrap="square" rtlCol="0">
                  <a:spAutoFit/>
                </a:bodyPr>
                <a:lstStyle/>
                <a:p>
                  <a:r>
                    <a:rPr lang="en-US" dirty="0" smtClean="0">
                      <a:solidFill>
                        <a:schemeClr val="bg1"/>
                      </a:solidFill>
                    </a:rPr>
                    <a:t>e</a:t>
                  </a:r>
                  <a:endParaRPr lang="en-US" dirty="0">
                    <a:solidFill>
                      <a:schemeClr val="bg1"/>
                    </a:solidFill>
                  </a:endParaRPr>
                </a:p>
              </p:txBody>
            </p:sp>
            <p:sp>
              <p:nvSpPr>
                <p:cNvPr id="33" name="TextBox 32"/>
                <p:cNvSpPr txBox="1"/>
                <p:nvPr/>
              </p:nvSpPr>
              <p:spPr>
                <a:xfrm>
                  <a:off x="1468015" y="3773574"/>
                  <a:ext cx="300400" cy="369332"/>
                </a:xfrm>
                <a:prstGeom prst="rect">
                  <a:avLst/>
                </a:prstGeom>
                <a:solidFill>
                  <a:srgbClr val="0070C0"/>
                </a:solidFill>
              </p:spPr>
              <p:txBody>
                <a:bodyPr wrap="square" rtlCol="0">
                  <a:spAutoFit/>
                </a:bodyPr>
                <a:lstStyle/>
                <a:p>
                  <a:r>
                    <a:rPr lang="en-US" dirty="0" smtClean="0">
                      <a:solidFill>
                        <a:schemeClr val="bg1"/>
                      </a:solidFill>
                    </a:rPr>
                    <a:t>d</a:t>
                  </a:r>
                  <a:endParaRPr lang="en-US" dirty="0">
                    <a:solidFill>
                      <a:schemeClr val="bg1"/>
                    </a:solidFill>
                  </a:endParaRPr>
                </a:p>
              </p:txBody>
            </p:sp>
            <p:sp>
              <p:nvSpPr>
                <p:cNvPr id="34" name="TextBox 33"/>
                <p:cNvSpPr txBox="1"/>
                <p:nvPr/>
              </p:nvSpPr>
              <p:spPr>
                <a:xfrm>
                  <a:off x="2511801" y="3219576"/>
                  <a:ext cx="300400" cy="369332"/>
                </a:xfrm>
                <a:prstGeom prst="rect">
                  <a:avLst/>
                </a:prstGeom>
                <a:solidFill>
                  <a:srgbClr val="0070C0"/>
                </a:solidFill>
              </p:spPr>
              <p:txBody>
                <a:bodyPr wrap="square" rtlCol="0">
                  <a:spAutoFit/>
                </a:bodyPr>
                <a:lstStyle/>
                <a:p>
                  <a:r>
                    <a:rPr lang="en-US" dirty="0" smtClean="0">
                      <a:solidFill>
                        <a:schemeClr val="bg1"/>
                      </a:solidFill>
                    </a:rPr>
                    <a:t>c</a:t>
                  </a:r>
                  <a:endParaRPr lang="en-US" dirty="0">
                    <a:solidFill>
                      <a:schemeClr val="bg1"/>
                    </a:solidFill>
                  </a:endParaRPr>
                </a:p>
              </p:txBody>
            </p:sp>
          </p:grpSp>
          <p:grpSp>
            <p:nvGrpSpPr>
              <p:cNvPr id="23" name="Group 22"/>
              <p:cNvGrpSpPr/>
              <p:nvPr/>
            </p:nvGrpSpPr>
            <p:grpSpPr>
              <a:xfrm>
                <a:off x="4014439" y="1963115"/>
                <a:ext cx="2731362" cy="2749058"/>
                <a:chOff x="4014439" y="1963115"/>
                <a:chExt cx="2731362" cy="2749058"/>
              </a:xfrm>
            </p:grpSpPr>
            <p:cxnSp>
              <p:nvCxnSpPr>
                <p:cNvPr id="24" name="Straight Arrow Connector 23"/>
                <p:cNvCxnSpPr/>
                <p:nvPr/>
              </p:nvCxnSpPr>
              <p:spPr>
                <a:xfrm flipV="1">
                  <a:off x="4453280" y="2362273"/>
                  <a:ext cx="334537" cy="206968"/>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557585" y="3795148"/>
                  <a:ext cx="467669" cy="46059"/>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4014439" y="1963115"/>
                  <a:ext cx="1311215" cy="1064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4215843" y="3308843"/>
                  <a:ext cx="1333517" cy="1064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4175183" y="2968399"/>
                  <a:ext cx="2570618" cy="174377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 name="Group 6"/>
            <p:cNvGrpSpPr/>
            <p:nvPr/>
          </p:nvGrpSpPr>
          <p:grpSpPr>
            <a:xfrm>
              <a:off x="8847637" y="1387543"/>
              <a:ext cx="3364691" cy="3496691"/>
              <a:chOff x="3587654" y="1409845"/>
              <a:chExt cx="3364691" cy="3496691"/>
            </a:xfrm>
          </p:grpSpPr>
          <p:grpSp>
            <p:nvGrpSpPr>
              <p:cNvPr id="8" name="Group 7"/>
              <p:cNvGrpSpPr/>
              <p:nvPr/>
            </p:nvGrpSpPr>
            <p:grpSpPr>
              <a:xfrm>
                <a:off x="3927101" y="1409845"/>
                <a:ext cx="2442339" cy="2755363"/>
                <a:chOff x="369862" y="1387543"/>
                <a:chExt cx="2442339" cy="2755363"/>
              </a:xfrm>
            </p:grpSpPr>
            <p:sp>
              <p:nvSpPr>
                <p:cNvPr id="16" name="Rectangle 15"/>
                <p:cNvSpPr/>
                <p:nvPr/>
              </p:nvSpPr>
              <p:spPr>
                <a:xfrm>
                  <a:off x="369862" y="1387543"/>
                  <a:ext cx="1332416" cy="369332"/>
                </a:xfrm>
                <a:prstGeom prst="rect">
                  <a:avLst/>
                </a:prstGeom>
              </p:spPr>
              <p:txBody>
                <a:bodyPr wrap="none">
                  <a:spAutoFit/>
                </a:bodyPr>
                <a:lstStyle/>
                <a:p>
                  <a:r>
                    <a:rPr lang="en-US" dirty="0">
                      <a:solidFill>
                        <a:srgbClr val="7030A0"/>
                      </a:solidFill>
                      <a:latin typeface="Times New Roman" panose="02020603050405020304" pitchFamily="18" charset="0"/>
                      <a:cs typeface="Times New Roman" panose="02020603050405020304" pitchFamily="18" charset="0"/>
                    </a:rPr>
                    <a:t>Data in 2-D </a:t>
                  </a:r>
                </a:p>
              </p:txBody>
            </p:sp>
            <p:sp>
              <p:nvSpPr>
                <p:cNvPr id="17" name="TextBox 16"/>
                <p:cNvSpPr txBox="1"/>
                <p:nvPr/>
              </p:nvSpPr>
              <p:spPr>
                <a:xfrm>
                  <a:off x="1167615" y="2155305"/>
                  <a:ext cx="300400" cy="369332"/>
                </a:xfrm>
                <a:prstGeom prst="rect">
                  <a:avLst/>
                </a:prstGeom>
                <a:solidFill>
                  <a:srgbClr val="0070C0"/>
                </a:solidFill>
              </p:spPr>
              <p:txBody>
                <a:bodyPr wrap="square" rtlCol="0">
                  <a:spAutoFit/>
                </a:bodyPr>
                <a:lstStyle/>
                <a:p>
                  <a:r>
                    <a:rPr lang="en-US" dirty="0" smtClean="0">
                      <a:solidFill>
                        <a:schemeClr val="bg1"/>
                      </a:solidFill>
                    </a:rPr>
                    <a:t>b</a:t>
                  </a:r>
                  <a:endParaRPr lang="en-US" dirty="0">
                    <a:solidFill>
                      <a:schemeClr val="bg1"/>
                    </a:solidFill>
                  </a:endParaRPr>
                </a:p>
              </p:txBody>
            </p:sp>
            <p:sp>
              <p:nvSpPr>
                <p:cNvPr id="18" name="TextBox 17"/>
                <p:cNvSpPr txBox="1"/>
                <p:nvPr/>
              </p:nvSpPr>
              <p:spPr>
                <a:xfrm>
                  <a:off x="658604" y="2339971"/>
                  <a:ext cx="300400" cy="369332"/>
                </a:xfrm>
                <a:prstGeom prst="rect">
                  <a:avLst/>
                </a:prstGeom>
                <a:solidFill>
                  <a:srgbClr val="0070C0"/>
                </a:solidFill>
              </p:spPr>
              <p:txBody>
                <a:bodyPr wrap="square" rtlCol="0">
                  <a:spAutoFit/>
                </a:bodyPr>
                <a:lstStyle/>
                <a:p>
                  <a:r>
                    <a:rPr lang="en-US" dirty="0" smtClean="0">
                      <a:solidFill>
                        <a:schemeClr val="bg1"/>
                      </a:solidFill>
                    </a:rPr>
                    <a:t>a</a:t>
                  </a:r>
                  <a:endParaRPr lang="en-US" dirty="0">
                    <a:solidFill>
                      <a:schemeClr val="bg1"/>
                    </a:solidFill>
                  </a:endParaRPr>
                </a:p>
              </p:txBody>
            </p:sp>
            <p:sp>
              <p:nvSpPr>
                <p:cNvPr id="19" name="TextBox 18"/>
                <p:cNvSpPr txBox="1"/>
                <p:nvPr/>
              </p:nvSpPr>
              <p:spPr>
                <a:xfrm>
                  <a:off x="808804" y="3588908"/>
                  <a:ext cx="300400" cy="369332"/>
                </a:xfrm>
                <a:prstGeom prst="rect">
                  <a:avLst/>
                </a:prstGeom>
                <a:solidFill>
                  <a:srgbClr val="0070C0"/>
                </a:solidFill>
              </p:spPr>
              <p:txBody>
                <a:bodyPr wrap="square" rtlCol="0">
                  <a:spAutoFit/>
                </a:bodyPr>
                <a:lstStyle/>
                <a:p>
                  <a:r>
                    <a:rPr lang="en-US" dirty="0" smtClean="0">
                      <a:solidFill>
                        <a:schemeClr val="bg1"/>
                      </a:solidFill>
                    </a:rPr>
                    <a:t>e</a:t>
                  </a:r>
                  <a:endParaRPr lang="en-US" dirty="0">
                    <a:solidFill>
                      <a:schemeClr val="bg1"/>
                    </a:solidFill>
                  </a:endParaRPr>
                </a:p>
              </p:txBody>
            </p:sp>
            <p:sp>
              <p:nvSpPr>
                <p:cNvPr id="20" name="TextBox 19"/>
                <p:cNvSpPr txBox="1"/>
                <p:nvPr/>
              </p:nvSpPr>
              <p:spPr>
                <a:xfrm>
                  <a:off x="1468015" y="3773574"/>
                  <a:ext cx="300400" cy="369332"/>
                </a:xfrm>
                <a:prstGeom prst="rect">
                  <a:avLst/>
                </a:prstGeom>
                <a:solidFill>
                  <a:srgbClr val="0070C0"/>
                </a:solidFill>
              </p:spPr>
              <p:txBody>
                <a:bodyPr wrap="square" rtlCol="0">
                  <a:spAutoFit/>
                </a:bodyPr>
                <a:lstStyle/>
                <a:p>
                  <a:r>
                    <a:rPr lang="en-US" dirty="0" smtClean="0">
                      <a:solidFill>
                        <a:schemeClr val="bg1"/>
                      </a:solidFill>
                    </a:rPr>
                    <a:t>d</a:t>
                  </a:r>
                  <a:endParaRPr lang="en-US" dirty="0">
                    <a:solidFill>
                      <a:schemeClr val="bg1"/>
                    </a:solidFill>
                  </a:endParaRPr>
                </a:p>
              </p:txBody>
            </p:sp>
            <p:sp>
              <p:nvSpPr>
                <p:cNvPr id="21" name="TextBox 20"/>
                <p:cNvSpPr txBox="1"/>
                <p:nvPr/>
              </p:nvSpPr>
              <p:spPr>
                <a:xfrm>
                  <a:off x="2511801" y="3219576"/>
                  <a:ext cx="300400" cy="369332"/>
                </a:xfrm>
                <a:prstGeom prst="rect">
                  <a:avLst/>
                </a:prstGeom>
                <a:solidFill>
                  <a:srgbClr val="0070C0"/>
                </a:solidFill>
              </p:spPr>
              <p:txBody>
                <a:bodyPr wrap="square" rtlCol="0">
                  <a:spAutoFit/>
                </a:bodyPr>
                <a:lstStyle/>
                <a:p>
                  <a:r>
                    <a:rPr lang="en-US" dirty="0" smtClean="0">
                      <a:solidFill>
                        <a:schemeClr val="bg1"/>
                      </a:solidFill>
                    </a:rPr>
                    <a:t>c</a:t>
                  </a:r>
                  <a:endParaRPr lang="en-US" dirty="0">
                    <a:solidFill>
                      <a:schemeClr val="bg1"/>
                    </a:solidFill>
                  </a:endParaRPr>
                </a:p>
              </p:txBody>
            </p:sp>
          </p:grpSp>
          <p:grpSp>
            <p:nvGrpSpPr>
              <p:cNvPr id="9" name="Group 8"/>
              <p:cNvGrpSpPr/>
              <p:nvPr/>
            </p:nvGrpSpPr>
            <p:grpSpPr>
              <a:xfrm>
                <a:off x="3587654" y="1785003"/>
                <a:ext cx="3364691" cy="3121533"/>
                <a:chOff x="3587654" y="1785003"/>
                <a:chExt cx="3364691" cy="3121533"/>
              </a:xfrm>
            </p:grpSpPr>
            <p:cxnSp>
              <p:nvCxnSpPr>
                <p:cNvPr id="10" name="Straight Arrow Connector 9"/>
                <p:cNvCxnSpPr/>
                <p:nvPr/>
              </p:nvCxnSpPr>
              <p:spPr>
                <a:xfrm flipV="1">
                  <a:off x="4453280" y="2362273"/>
                  <a:ext cx="334537" cy="206968"/>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557585" y="3795148"/>
                  <a:ext cx="467669" cy="46059"/>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4014439" y="1963115"/>
                  <a:ext cx="1311215" cy="1064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215843" y="3308843"/>
                  <a:ext cx="1333517" cy="1064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175183" y="2968399"/>
                  <a:ext cx="2570618" cy="174377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587654" y="1785003"/>
                  <a:ext cx="3364691" cy="312153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Tree>
    <p:extLst>
      <p:ext uri="{BB962C8B-B14F-4D97-AF65-F5344CB8AC3E}">
        <p14:creationId xmlns:p14="http://schemas.microsoft.com/office/powerpoint/2010/main" val="3414391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9290" y="127338"/>
            <a:ext cx="11803225" cy="492443"/>
          </a:xfrm>
          <a:prstGeom prst="rect">
            <a:avLst/>
          </a:prstGeom>
        </p:spPr>
        <p:txBody>
          <a:bodyPr wrap="square">
            <a:spAutoFit/>
          </a:bodyPr>
          <a:lstStyle/>
          <a:p>
            <a:pPr algn="ctr"/>
            <a:r>
              <a:rPr lang="en-US" sz="2600" dirty="0" smtClean="0">
                <a:latin typeface="Times New Roman" panose="02020603050405020304" pitchFamily="18" charset="0"/>
                <a:cs typeface="Times New Roman" panose="02020603050405020304" pitchFamily="18" charset="0"/>
              </a:rPr>
              <a:t>Agglomerative</a:t>
            </a:r>
            <a:endParaRPr lang="en-US" sz="2600" dirty="0">
              <a:latin typeface="Times New Roman" panose="02020603050405020304" pitchFamily="18" charset="0"/>
              <a:cs typeface="Times New Roman" panose="02020603050405020304" pitchFamily="18" charset="0"/>
            </a:endParaRPr>
          </a:p>
        </p:txBody>
      </p:sp>
      <p:grpSp>
        <p:nvGrpSpPr>
          <p:cNvPr id="17" name="Group 16"/>
          <p:cNvGrpSpPr/>
          <p:nvPr/>
        </p:nvGrpSpPr>
        <p:grpSpPr>
          <a:xfrm>
            <a:off x="145085" y="1387543"/>
            <a:ext cx="12067243" cy="3496691"/>
            <a:chOff x="145085" y="1387543"/>
            <a:chExt cx="12067243" cy="3496691"/>
          </a:xfrm>
        </p:grpSpPr>
        <p:grpSp>
          <p:nvGrpSpPr>
            <p:cNvPr id="9" name="Group 8"/>
            <p:cNvGrpSpPr/>
            <p:nvPr/>
          </p:nvGrpSpPr>
          <p:grpSpPr>
            <a:xfrm>
              <a:off x="145085" y="1387543"/>
              <a:ext cx="2496707" cy="2755363"/>
              <a:chOff x="369862" y="1387543"/>
              <a:chExt cx="2496707" cy="2755363"/>
            </a:xfrm>
          </p:grpSpPr>
          <p:sp>
            <p:nvSpPr>
              <p:cNvPr id="3" name="Rectangle 2"/>
              <p:cNvSpPr/>
              <p:nvPr/>
            </p:nvSpPr>
            <p:spPr>
              <a:xfrm>
                <a:off x="369862" y="1387543"/>
                <a:ext cx="2196307" cy="369332"/>
              </a:xfrm>
              <a:prstGeom prst="rect">
                <a:avLst/>
              </a:prstGeom>
            </p:spPr>
            <p:txBody>
              <a:bodyPr wrap="none">
                <a:spAutoFit/>
              </a:bodyPr>
              <a:lstStyle/>
              <a:p>
                <a:r>
                  <a:rPr lang="en-US" dirty="0"/>
                  <a:t>Data in 2 </a:t>
                </a:r>
                <a:r>
                  <a:rPr lang="en-US" dirty="0">
                    <a:latin typeface="Times New Roman" panose="02020603050405020304" pitchFamily="18" charset="0"/>
                    <a:cs typeface="Times New Roman" panose="02020603050405020304" pitchFamily="18" charset="0"/>
                  </a:rPr>
                  <a:t>dimensions</a:t>
                </a:r>
                <a:r>
                  <a:rPr lang="en-US" dirty="0"/>
                  <a:t> </a:t>
                </a:r>
              </a:p>
            </p:txBody>
          </p:sp>
          <p:sp>
            <p:nvSpPr>
              <p:cNvPr id="4" name="TextBox 3"/>
              <p:cNvSpPr txBox="1"/>
              <p:nvPr/>
            </p:nvSpPr>
            <p:spPr>
              <a:xfrm>
                <a:off x="1167615" y="2155305"/>
                <a:ext cx="300400" cy="369332"/>
              </a:xfrm>
              <a:prstGeom prst="rect">
                <a:avLst/>
              </a:prstGeom>
              <a:solidFill>
                <a:srgbClr val="0070C0"/>
              </a:solidFill>
            </p:spPr>
            <p:txBody>
              <a:bodyPr wrap="square" rtlCol="0">
                <a:spAutoFit/>
              </a:bodyPr>
              <a:lstStyle/>
              <a:p>
                <a:r>
                  <a:rPr lang="en-US" dirty="0" smtClean="0">
                    <a:solidFill>
                      <a:schemeClr val="bg1"/>
                    </a:solidFill>
                  </a:rPr>
                  <a:t>b</a:t>
                </a:r>
                <a:endParaRPr lang="en-US" dirty="0">
                  <a:solidFill>
                    <a:schemeClr val="bg1"/>
                  </a:solidFill>
                </a:endParaRPr>
              </a:p>
            </p:txBody>
          </p:sp>
          <p:sp>
            <p:nvSpPr>
              <p:cNvPr id="5" name="TextBox 4"/>
              <p:cNvSpPr txBox="1"/>
              <p:nvPr/>
            </p:nvSpPr>
            <p:spPr>
              <a:xfrm>
                <a:off x="658604" y="2339971"/>
                <a:ext cx="300400" cy="369332"/>
              </a:xfrm>
              <a:prstGeom prst="rect">
                <a:avLst/>
              </a:prstGeom>
              <a:solidFill>
                <a:srgbClr val="0070C0"/>
              </a:solidFill>
            </p:spPr>
            <p:txBody>
              <a:bodyPr wrap="square" rtlCol="0">
                <a:spAutoFit/>
              </a:bodyPr>
              <a:lstStyle/>
              <a:p>
                <a:r>
                  <a:rPr lang="en-US" dirty="0" smtClean="0">
                    <a:solidFill>
                      <a:schemeClr val="bg1"/>
                    </a:solidFill>
                  </a:rPr>
                  <a:t>a</a:t>
                </a:r>
                <a:endParaRPr lang="en-US" dirty="0">
                  <a:solidFill>
                    <a:schemeClr val="bg1"/>
                  </a:solidFill>
                </a:endParaRPr>
              </a:p>
            </p:txBody>
          </p:sp>
          <p:sp>
            <p:nvSpPr>
              <p:cNvPr id="6" name="TextBox 5"/>
              <p:cNvSpPr txBox="1"/>
              <p:nvPr/>
            </p:nvSpPr>
            <p:spPr>
              <a:xfrm>
                <a:off x="808804" y="3588908"/>
                <a:ext cx="300400" cy="369332"/>
              </a:xfrm>
              <a:prstGeom prst="rect">
                <a:avLst/>
              </a:prstGeom>
              <a:solidFill>
                <a:srgbClr val="0070C0"/>
              </a:solidFill>
            </p:spPr>
            <p:txBody>
              <a:bodyPr wrap="square" rtlCol="0">
                <a:spAutoFit/>
              </a:bodyPr>
              <a:lstStyle/>
              <a:p>
                <a:r>
                  <a:rPr lang="en-US" dirty="0" smtClean="0">
                    <a:solidFill>
                      <a:schemeClr val="bg1"/>
                    </a:solidFill>
                  </a:rPr>
                  <a:t>e</a:t>
                </a:r>
                <a:endParaRPr lang="en-US" dirty="0">
                  <a:solidFill>
                    <a:schemeClr val="bg1"/>
                  </a:solidFill>
                </a:endParaRPr>
              </a:p>
            </p:txBody>
          </p:sp>
          <p:sp>
            <p:nvSpPr>
              <p:cNvPr id="7" name="TextBox 6"/>
              <p:cNvSpPr txBox="1"/>
              <p:nvPr/>
            </p:nvSpPr>
            <p:spPr>
              <a:xfrm>
                <a:off x="1468015" y="3773574"/>
                <a:ext cx="300400" cy="369332"/>
              </a:xfrm>
              <a:prstGeom prst="rect">
                <a:avLst/>
              </a:prstGeom>
              <a:solidFill>
                <a:srgbClr val="0070C0"/>
              </a:solidFill>
            </p:spPr>
            <p:txBody>
              <a:bodyPr wrap="square" rtlCol="0">
                <a:spAutoFit/>
              </a:bodyPr>
              <a:lstStyle/>
              <a:p>
                <a:r>
                  <a:rPr lang="en-US" dirty="0" smtClean="0">
                    <a:solidFill>
                      <a:schemeClr val="bg1"/>
                    </a:solidFill>
                  </a:rPr>
                  <a:t>d</a:t>
                </a:r>
                <a:endParaRPr lang="en-US" dirty="0">
                  <a:solidFill>
                    <a:schemeClr val="bg1"/>
                  </a:solidFill>
                </a:endParaRPr>
              </a:p>
            </p:txBody>
          </p:sp>
          <p:sp>
            <p:nvSpPr>
              <p:cNvPr id="8" name="TextBox 7"/>
              <p:cNvSpPr txBox="1"/>
              <p:nvPr/>
            </p:nvSpPr>
            <p:spPr>
              <a:xfrm>
                <a:off x="2566169" y="3168282"/>
                <a:ext cx="300400" cy="369332"/>
              </a:xfrm>
              <a:prstGeom prst="rect">
                <a:avLst/>
              </a:prstGeom>
              <a:solidFill>
                <a:srgbClr val="0070C0"/>
              </a:solidFill>
            </p:spPr>
            <p:txBody>
              <a:bodyPr wrap="square" rtlCol="0">
                <a:spAutoFit/>
              </a:bodyPr>
              <a:lstStyle/>
              <a:p>
                <a:r>
                  <a:rPr lang="en-US" dirty="0" smtClean="0">
                    <a:solidFill>
                      <a:schemeClr val="bg1"/>
                    </a:solidFill>
                  </a:rPr>
                  <a:t>c</a:t>
                </a:r>
                <a:endParaRPr lang="en-US" dirty="0">
                  <a:solidFill>
                    <a:schemeClr val="bg1"/>
                  </a:solidFill>
                </a:endParaRPr>
              </a:p>
            </p:txBody>
          </p:sp>
        </p:grpSp>
        <p:grpSp>
          <p:nvGrpSpPr>
            <p:cNvPr id="33" name="Group 32"/>
            <p:cNvGrpSpPr/>
            <p:nvPr/>
          </p:nvGrpSpPr>
          <p:grpSpPr>
            <a:xfrm>
              <a:off x="3022635" y="1431203"/>
              <a:ext cx="5079094" cy="2963997"/>
              <a:chOff x="3927101" y="1409845"/>
              <a:chExt cx="4776643" cy="2963997"/>
            </a:xfrm>
          </p:grpSpPr>
          <p:grpSp>
            <p:nvGrpSpPr>
              <p:cNvPr id="10" name="Group 9"/>
              <p:cNvGrpSpPr/>
              <p:nvPr/>
            </p:nvGrpSpPr>
            <p:grpSpPr>
              <a:xfrm>
                <a:off x="3927101" y="1409845"/>
                <a:ext cx="2442339" cy="2755363"/>
                <a:chOff x="369862" y="1387543"/>
                <a:chExt cx="2442339" cy="2755363"/>
              </a:xfrm>
            </p:grpSpPr>
            <p:sp>
              <p:nvSpPr>
                <p:cNvPr id="11" name="Rectangle 10"/>
                <p:cNvSpPr/>
                <p:nvPr/>
              </p:nvSpPr>
              <p:spPr>
                <a:xfrm>
                  <a:off x="369862" y="1387543"/>
                  <a:ext cx="2196307" cy="369332"/>
                </a:xfrm>
                <a:prstGeom prst="rect">
                  <a:avLst/>
                </a:prstGeom>
              </p:spPr>
              <p:txBody>
                <a:bodyPr wrap="none">
                  <a:spAutoFit/>
                </a:bodyPr>
                <a:lstStyle/>
                <a:p>
                  <a:r>
                    <a:rPr lang="en-US" dirty="0"/>
                    <a:t>Data in 2 dimensions </a:t>
                  </a:r>
                </a:p>
              </p:txBody>
            </p:sp>
            <p:sp>
              <p:nvSpPr>
                <p:cNvPr id="12" name="TextBox 11"/>
                <p:cNvSpPr txBox="1"/>
                <p:nvPr/>
              </p:nvSpPr>
              <p:spPr>
                <a:xfrm>
                  <a:off x="1167615" y="2155305"/>
                  <a:ext cx="300400" cy="369332"/>
                </a:xfrm>
                <a:prstGeom prst="rect">
                  <a:avLst/>
                </a:prstGeom>
                <a:solidFill>
                  <a:srgbClr val="0070C0"/>
                </a:solidFill>
              </p:spPr>
              <p:txBody>
                <a:bodyPr wrap="square" rtlCol="0">
                  <a:spAutoFit/>
                </a:bodyPr>
                <a:lstStyle/>
                <a:p>
                  <a:r>
                    <a:rPr lang="en-US" dirty="0" smtClean="0">
                      <a:solidFill>
                        <a:schemeClr val="bg1"/>
                      </a:solidFill>
                    </a:rPr>
                    <a:t>b</a:t>
                  </a:r>
                  <a:endParaRPr lang="en-US" dirty="0">
                    <a:solidFill>
                      <a:schemeClr val="bg1"/>
                    </a:solidFill>
                  </a:endParaRPr>
                </a:p>
              </p:txBody>
            </p:sp>
            <p:sp>
              <p:nvSpPr>
                <p:cNvPr id="13" name="TextBox 12"/>
                <p:cNvSpPr txBox="1"/>
                <p:nvPr/>
              </p:nvSpPr>
              <p:spPr>
                <a:xfrm>
                  <a:off x="658604" y="2339971"/>
                  <a:ext cx="300400" cy="369332"/>
                </a:xfrm>
                <a:prstGeom prst="rect">
                  <a:avLst/>
                </a:prstGeom>
                <a:solidFill>
                  <a:srgbClr val="0070C0"/>
                </a:solidFill>
              </p:spPr>
              <p:txBody>
                <a:bodyPr wrap="square" rtlCol="0">
                  <a:spAutoFit/>
                </a:bodyPr>
                <a:lstStyle/>
                <a:p>
                  <a:r>
                    <a:rPr lang="en-US" dirty="0" smtClean="0">
                      <a:solidFill>
                        <a:schemeClr val="bg1"/>
                      </a:solidFill>
                    </a:rPr>
                    <a:t>a</a:t>
                  </a:r>
                  <a:endParaRPr lang="en-US" dirty="0">
                    <a:solidFill>
                      <a:schemeClr val="bg1"/>
                    </a:solidFill>
                  </a:endParaRPr>
                </a:p>
              </p:txBody>
            </p:sp>
            <p:sp>
              <p:nvSpPr>
                <p:cNvPr id="14" name="TextBox 13"/>
                <p:cNvSpPr txBox="1"/>
                <p:nvPr/>
              </p:nvSpPr>
              <p:spPr>
                <a:xfrm>
                  <a:off x="808804" y="3588908"/>
                  <a:ext cx="300400" cy="369332"/>
                </a:xfrm>
                <a:prstGeom prst="rect">
                  <a:avLst/>
                </a:prstGeom>
                <a:solidFill>
                  <a:srgbClr val="0070C0"/>
                </a:solidFill>
              </p:spPr>
              <p:txBody>
                <a:bodyPr wrap="square" rtlCol="0">
                  <a:spAutoFit/>
                </a:bodyPr>
                <a:lstStyle/>
                <a:p>
                  <a:r>
                    <a:rPr lang="en-US" dirty="0" smtClean="0">
                      <a:solidFill>
                        <a:schemeClr val="bg1"/>
                      </a:solidFill>
                    </a:rPr>
                    <a:t>e</a:t>
                  </a:r>
                  <a:endParaRPr lang="en-US" dirty="0">
                    <a:solidFill>
                      <a:schemeClr val="bg1"/>
                    </a:solidFill>
                  </a:endParaRPr>
                </a:p>
              </p:txBody>
            </p:sp>
            <p:sp>
              <p:nvSpPr>
                <p:cNvPr id="15" name="TextBox 14"/>
                <p:cNvSpPr txBox="1"/>
                <p:nvPr/>
              </p:nvSpPr>
              <p:spPr>
                <a:xfrm>
                  <a:off x="1468015" y="3773574"/>
                  <a:ext cx="300400" cy="369332"/>
                </a:xfrm>
                <a:prstGeom prst="rect">
                  <a:avLst/>
                </a:prstGeom>
                <a:solidFill>
                  <a:srgbClr val="0070C0"/>
                </a:solidFill>
              </p:spPr>
              <p:txBody>
                <a:bodyPr wrap="square" rtlCol="0">
                  <a:spAutoFit/>
                </a:bodyPr>
                <a:lstStyle/>
                <a:p>
                  <a:r>
                    <a:rPr lang="en-US" dirty="0" smtClean="0">
                      <a:solidFill>
                        <a:schemeClr val="bg1"/>
                      </a:solidFill>
                    </a:rPr>
                    <a:t>d</a:t>
                  </a:r>
                  <a:endParaRPr lang="en-US" dirty="0">
                    <a:solidFill>
                      <a:schemeClr val="bg1"/>
                    </a:solidFill>
                  </a:endParaRPr>
                </a:p>
              </p:txBody>
            </p:sp>
            <p:sp>
              <p:nvSpPr>
                <p:cNvPr id="16" name="TextBox 15"/>
                <p:cNvSpPr txBox="1"/>
                <p:nvPr/>
              </p:nvSpPr>
              <p:spPr>
                <a:xfrm>
                  <a:off x="2511801" y="3219576"/>
                  <a:ext cx="300400" cy="369332"/>
                </a:xfrm>
                <a:prstGeom prst="rect">
                  <a:avLst/>
                </a:prstGeom>
                <a:solidFill>
                  <a:srgbClr val="0070C0"/>
                </a:solidFill>
              </p:spPr>
              <p:txBody>
                <a:bodyPr wrap="square" rtlCol="0">
                  <a:spAutoFit/>
                </a:bodyPr>
                <a:lstStyle/>
                <a:p>
                  <a:r>
                    <a:rPr lang="en-US" dirty="0" smtClean="0">
                      <a:solidFill>
                        <a:schemeClr val="bg1"/>
                      </a:solidFill>
                    </a:rPr>
                    <a:t>c</a:t>
                  </a:r>
                  <a:endParaRPr lang="en-US" dirty="0">
                    <a:solidFill>
                      <a:schemeClr val="bg1"/>
                    </a:solidFill>
                  </a:endParaRPr>
                </a:p>
              </p:txBody>
            </p:sp>
          </p:grpSp>
          <p:grpSp>
            <p:nvGrpSpPr>
              <p:cNvPr id="25" name="Group 24"/>
              <p:cNvGrpSpPr/>
              <p:nvPr/>
            </p:nvGrpSpPr>
            <p:grpSpPr>
              <a:xfrm>
                <a:off x="4014439" y="1963115"/>
                <a:ext cx="4689305" cy="2410727"/>
                <a:chOff x="4014439" y="1963115"/>
                <a:chExt cx="4689305" cy="2410727"/>
              </a:xfrm>
            </p:grpSpPr>
            <p:cxnSp>
              <p:nvCxnSpPr>
                <p:cNvPr id="18" name="Straight Arrow Connector 17"/>
                <p:cNvCxnSpPr/>
                <p:nvPr/>
              </p:nvCxnSpPr>
              <p:spPr>
                <a:xfrm flipV="1">
                  <a:off x="4453280" y="2362273"/>
                  <a:ext cx="334537" cy="206968"/>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557585" y="3795148"/>
                  <a:ext cx="467669" cy="46059"/>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4014439" y="1963115"/>
                  <a:ext cx="1311215" cy="1064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215843" y="3308843"/>
                  <a:ext cx="1333517" cy="1064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flipH="1">
                  <a:off x="5025254" y="3401122"/>
                  <a:ext cx="907195" cy="210088"/>
                </a:xfrm>
                <a:prstGeom prst="straightConnector1">
                  <a:avLst/>
                </a:prstGeom>
                <a:ln w="444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7796549" y="3351163"/>
                  <a:ext cx="907195" cy="210088"/>
                </a:xfrm>
                <a:prstGeom prst="straightConnector1">
                  <a:avLst/>
                </a:prstGeom>
                <a:ln w="444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grpSp>
          <p:nvGrpSpPr>
            <p:cNvPr id="34" name="Group 33"/>
            <p:cNvGrpSpPr/>
            <p:nvPr/>
          </p:nvGrpSpPr>
          <p:grpSpPr>
            <a:xfrm>
              <a:off x="5940915" y="1431203"/>
              <a:ext cx="2818700" cy="3302328"/>
              <a:chOff x="3927101" y="1409845"/>
              <a:chExt cx="2818700" cy="3302328"/>
            </a:xfrm>
          </p:grpSpPr>
          <p:grpSp>
            <p:nvGrpSpPr>
              <p:cNvPr id="35" name="Group 34"/>
              <p:cNvGrpSpPr/>
              <p:nvPr/>
            </p:nvGrpSpPr>
            <p:grpSpPr>
              <a:xfrm>
                <a:off x="3927101" y="1409845"/>
                <a:ext cx="2442339" cy="2755363"/>
                <a:chOff x="369862" y="1387543"/>
                <a:chExt cx="2442339" cy="2755363"/>
              </a:xfrm>
            </p:grpSpPr>
            <p:sp>
              <p:nvSpPr>
                <p:cNvPr id="42" name="Rectangle 41"/>
                <p:cNvSpPr/>
                <p:nvPr/>
              </p:nvSpPr>
              <p:spPr>
                <a:xfrm>
                  <a:off x="369862" y="1387543"/>
                  <a:ext cx="2196307" cy="369332"/>
                </a:xfrm>
                <a:prstGeom prst="rect">
                  <a:avLst/>
                </a:prstGeom>
              </p:spPr>
              <p:txBody>
                <a:bodyPr wrap="none">
                  <a:spAutoFit/>
                </a:bodyPr>
                <a:lstStyle/>
                <a:p>
                  <a:r>
                    <a:rPr lang="en-US" dirty="0"/>
                    <a:t>Data in 2 dimensions </a:t>
                  </a:r>
                </a:p>
              </p:txBody>
            </p:sp>
            <p:sp>
              <p:nvSpPr>
                <p:cNvPr id="43" name="TextBox 42"/>
                <p:cNvSpPr txBox="1"/>
                <p:nvPr/>
              </p:nvSpPr>
              <p:spPr>
                <a:xfrm>
                  <a:off x="1167615" y="2155305"/>
                  <a:ext cx="300400" cy="369332"/>
                </a:xfrm>
                <a:prstGeom prst="rect">
                  <a:avLst/>
                </a:prstGeom>
                <a:solidFill>
                  <a:srgbClr val="0070C0"/>
                </a:solidFill>
              </p:spPr>
              <p:txBody>
                <a:bodyPr wrap="square" rtlCol="0">
                  <a:spAutoFit/>
                </a:bodyPr>
                <a:lstStyle/>
                <a:p>
                  <a:r>
                    <a:rPr lang="en-US" dirty="0" smtClean="0">
                      <a:solidFill>
                        <a:schemeClr val="bg1"/>
                      </a:solidFill>
                    </a:rPr>
                    <a:t>b</a:t>
                  </a:r>
                  <a:endParaRPr lang="en-US" dirty="0">
                    <a:solidFill>
                      <a:schemeClr val="bg1"/>
                    </a:solidFill>
                  </a:endParaRPr>
                </a:p>
              </p:txBody>
            </p:sp>
            <p:sp>
              <p:nvSpPr>
                <p:cNvPr id="44" name="TextBox 43"/>
                <p:cNvSpPr txBox="1"/>
                <p:nvPr/>
              </p:nvSpPr>
              <p:spPr>
                <a:xfrm>
                  <a:off x="658604" y="2339971"/>
                  <a:ext cx="300400" cy="369332"/>
                </a:xfrm>
                <a:prstGeom prst="rect">
                  <a:avLst/>
                </a:prstGeom>
                <a:solidFill>
                  <a:srgbClr val="0070C0"/>
                </a:solidFill>
              </p:spPr>
              <p:txBody>
                <a:bodyPr wrap="square" rtlCol="0">
                  <a:spAutoFit/>
                </a:bodyPr>
                <a:lstStyle/>
                <a:p>
                  <a:r>
                    <a:rPr lang="en-US" dirty="0" smtClean="0">
                      <a:solidFill>
                        <a:schemeClr val="bg1"/>
                      </a:solidFill>
                    </a:rPr>
                    <a:t>a</a:t>
                  </a:r>
                  <a:endParaRPr lang="en-US" dirty="0">
                    <a:solidFill>
                      <a:schemeClr val="bg1"/>
                    </a:solidFill>
                  </a:endParaRPr>
                </a:p>
              </p:txBody>
            </p:sp>
            <p:sp>
              <p:nvSpPr>
                <p:cNvPr id="45" name="TextBox 44"/>
                <p:cNvSpPr txBox="1"/>
                <p:nvPr/>
              </p:nvSpPr>
              <p:spPr>
                <a:xfrm>
                  <a:off x="808804" y="3588908"/>
                  <a:ext cx="300400" cy="369332"/>
                </a:xfrm>
                <a:prstGeom prst="rect">
                  <a:avLst/>
                </a:prstGeom>
                <a:solidFill>
                  <a:srgbClr val="0070C0"/>
                </a:solidFill>
              </p:spPr>
              <p:txBody>
                <a:bodyPr wrap="square" rtlCol="0">
                  <a:spAutoFit/>
                </a:bodyPr>
                <a:lstStyle/>
                <a:p>
                  <a:r>
                    <a:rPr lang="en-US" dirty="0" smtClean="0">
                      <a:solidFill>
                        <a:schemeClr val="bg1"/>
                      </a:solidFill>
                    </a:rPr>
                    <a:t>e</a:t>
                  </a:r>
                  <a:endParaRPr lang="en-US" dirty="0">
                    <a:solidFill>
                      <a:schemeClr val="bg1"/>
                    </a:solidFill>
                  </a:endParaRPr>
                </a:p>
              </p:txBody>
            </p:sp>
            <p:sp>
              <p:nvSpPr>
                <p:cNvPr id="46" name="TextBox 45"/>
                <p:cNvSpPr txBox="1"/>
                <p:nvPr/>
              </p:nvSpPr>
              <p:spPr>
                <a:xfrm>
                  <a:off x="1468015" y="3773574"/>
                  <a:ext cx="300400" cy="369332"/>
                </a:xfrm>
                <a:prstGeom prst="rect">
                  <a:avLst/>
                </a:prstGeom>
                <a:solidFill>
                  <a:srgbClr val="0070C0"/>
                </a:solidFill>
              </p:spPr>
              <p:txBody>
                <a:bodyPr wrap="square" rtlCol="0">
                  <a:spAutoFit/>
                </a:bodyPr>
                <a:lstStyle/>
                <a:p>
                  <a:r>
                    <a:rPr lang="en-US" dirty="0" smtClean="0">
                      <a:solidFill>
                        <a:schemeClr val="bg1"/>
                      </a:solidFill>
                    </a:rPr>
                    <a:t>d</a:t>
                  </a:r>
                  <a:endParaRPr lang="en-US" dirty="0">
                    <a:solidFill>
                      <a:schemeClr val="bg1"/>
                    </a:solidFill>
                  </a:endParaRPr>
                </a:p>
              </p:txBody>
            </p:sp>
            <p:sp>
              <p:nvSpPr>
                <p:cNvPr id="47" name="TextBox 46"/>
                <p:cNvSpPr txBox="1"/>
                <p:nvPr/>
              </p:nvSpPr>
              <p:spPr>
                <a:xfrm>
                  <a:off x="2511801" y="3219576"/>
                  <a:ext cx="300400" cy="369332"/>
                </a:xfrm>
                <a:prstGeom prst="rect">
                  <a:avLst/>
                </a:prstGeom>
                <a:solidFill>
                  <a:srgbClr val="0070C0"/>
                </a:solidFill>
              </p:spPr>
              <p:txBody>
                <a:bodyPr wrap="square" rtlCol="0">
                  <a:spAutoFit/>
                </a:bodyPr>
                <a:lstStyle/>
                <a:p>
                  <a:r>
                    <a:rPr lang="en-US" dirty="0" smtClean="0">
                      <a:solidFill>
                        <a:schemeClr val="bg1"/>
                      </a:solidFill>
                    </a:rPr>
                    <a:t>c</a:t>
                  </a:r>
                  <a:endParaRPr lang="en-US" dirty="0">
                    <a:solidFill>
                      <a:schemeClr val="bg1"/>
                    </a:solidFill>
                  </a:endParaRPr>
                </a:p>
              </p:txBody>
            </p:sp>
          </p:grpSp>
          <p:grpSp>
            <p:nvGrpSpPr>
              <p:cNvPr id="36" name="Group 35"/>
              <p:cNvGrpSpPr/>
              <p:nvPr/>
            </p:nvGrpSpPr>
            <p:grpSpPr>
              <a:xfrm>
                <a:off x="4014439" y="1963115"/>
                <a:ext cx="2731362" cy="2749058"/>
                <a:chOff x="4014439" y="1963115"/>
                <a:chExt cx="2731362" cy="2749058"/>
              </a:xfrm>
            </p:grpSpPr>
            <p:cxnSp>
              <p:nvCxnSpPr>
                <p:cNvPr id="37" name="Straight Arrow Connector 36"/>
                <p:cNvCxnSpPr/>
                <p:nvPr/>
              </p:nvCxnSpPr>
              <p:spPr>
                <a:xfrm flipV="1">
                  <a:off x="4453280" y="2362273"/>
                  <a:ext cx="334537" cy="206968"/>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4557585" y="3795148"/>
                  <a:ext cx="467669" cy="46059"/>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4014439" y="1963115"/>
                  <a:ext cx="1311215" cy="1064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4215843" y="3308843"/>
                  <a:ext cx="1333517" cy="1064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4175183" y="2968399"/>
                  <a:ext cx="2570618" cy="174377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0" name="Group 49"/>
            <p:cNvGrpSpPr/>
            <p:nvPr/>
          </p:nvGrpSpPr>
          <p:grpSpPr>
            <a:xfrm>
              <a:off x="8847637" y="1387543"/>
              <a:ext cx="3364691" cy="3496691"/>
              <a:chOff x="3587654" y="1409845"/>
              <a:chExt cx="3364691" cy="3496691"/>
            </a:xfrm>
          </p:grpSpPr>
          <p:grpSp>
            <p:nvGrpSpPr>
              <p:cNvPr id="51" name="Group 50"/>
              <p:cNvGrpSpPr/>
              <p:nvPr/>
            </p:nvGrpSpPr>
            <p:grpSpPr>
              <a:xfrm>
                <a:off x="3927101" y="1409845"/>
                <a:ext cx="2442339" cy="2755363"/>
                <a:chOff x="369862" y="1387543"/>
                <a:chExt cx="2442339" cy="2755363"/>
              </a:xfrm>
            </p:grpSpPr>
            <p:sp>
              <p:nvSpPr>
                <p:cNvPr id="58" name="Rectangle 57"/>
                <p:cNvSpPr/>
                <p:nvPr/>
              </p:nvSpPr>
              <p:spPr>
                <a:xfrm>
                  <a:off x="369862" y="1387543"/>
                  <a:ext cx="2196307" cy="369332"/>
                </a:xfrm>
                <a:prstGeom prst="rect">
                  <a:avLst/>
                </a:prstGeom>
              </p:spPr>
              <p:txBody>
                <a:bodyPr wrap="none">
                  <a:spAutoFit/>
                </a:bodyPr>
                <a:lstStyle/>
                <a:p>
                  <a:r>
                    <a:rPr lang="en-US" dirty="0"/>
                    <a:t>Data in 2 dimensions </a:t>
                  </a:r>
                </a:p>
              </p:txBody>
            </p:sp>
            <p:sp>
              <p:nvSpPr>
                <p:cNvPr id="59" name="TextBox 58"/>
                <p:cNvSpPr txBox="1"/>
                <p:nvPr/>
              </p:nvSpPr>
              <p:spPr>
                <a:xfrm>
                  <a:off x="1167615" y="2155305"/>
                  <a:ext cx="300400" cy="369332"/>
                </a:xfrm>
                <a:prstGeom prst="rect">
                  <a:avLst/>
                </a:prstGeom>
                <a:solidFill>
                  <a:srgbClr val="0070C0"/>
                </a:solidFill>
              </p:spPr>
              <p:txBody>
                <a:bodyPr wrap="square" rtlCol="0">
                  <a:spAutoFit/>
                </a:bodyPr>
                <a:lstStyle/>
                <a:p>
                  <a:r>
                    <a:rPr lang="en-US" dirty="0" smtClean="0">
                      <a:solidFill>
                        <a:schemeClr val="bg1"/>
                      </a:solidFill>
                    </a:rPr>
                    <a:t>b</a:t>
                  </a:r>
                  <a:endParaRPr lang="en-US" dirty="0">
                    <a:solidFill>
                      <a:schemeClr val="bg1"/>
                    </a:solidFill>
                  </a:endParaRPr>
                </a:p>
              </p:txBody>
            </p:sp>
            <p:sp>
              <p:nvSpPr>
                <p:cNvPr id="60" name="TextBox 59"/>
                <p:cNvSpPr txBox="1"/>
                <p:nvPr/>
              </p:nvSpPr>
              <p:spPr>
                <a:xfrm>
                  <a:off x="658604" y="2339971"/>
                  <a:ext cx="300400" cy="369332"/>
                </a:xfrm>
                <a:prstGeom prst="rect">
                  <a:avLst/>
                </a:prstGeom>
                <a:solidFill>
                  <a:srgbClr val="0070C0"/>
                </a:solidFill>
              </p:spPr>
              <p:txBody>
                <a:bodyPr wrap="square" rtlCol="0">
                  <a:spAutoFit/>
                </a:bodyPr>
                <a:lstStyle/>
                <a:p>
                  <a:r>
                    <a:rPr lang="en-US" dirty="0" smtClean="0">
                      <a:solidFill>
                        <a:schemeClr val="bg1"/>
                      </a:solidFill>
                    </a:rPr>
                    <a:t>a</a:t>
                  </a:r>
                  <a:endParaRPr lang="en-US" dirty="0">
                    <a:solidFill>
                      <a:schemeClr val="bg1"/>
                    </a:solidFill>
                  </a:endParaRPr>
                </a:p>
              </p:txBody>
            </p:sp>
            <p:sp>
              <p:nvSpPr>
                <p:cNvPr id="61" name="TextBox 60"/>
                <p:cNvSpPr txBox="1"/>
                <p:nvPr/>
              </p:nvSpPr>
              <p:spPr>
                <a:xfrm>
                  <a:off x="808804" y="3588908"/>
                  <a:ext cx="300400" cy="369332"/>
                </a:xfrm>
                <a:prstGeom prst="rect">
                  <a:avLst/>
                </a:prstGeom>
                <a:solidFill>
                  <a:srgbClr val="0070C0"/>
                </a:solidFill>
              </p:spPr>
              <p:txBody>
                <a:bodyPr wrap="square" rtlCol="0">
                  <a:spAutoFit/>
                </a:bodyPr>
                <a:lstStyle/>
                <a:p>
                  <a:r>
                    <a:rPr lang="en-US" dirty="0" smtClean="0">
                      <a:solidFill>
                        <a:schemeClr val="bg1"/>
                      </a:solidFill>
                    </a:rPr>
                    <a:t>e</a:t>
                  </a:r>
                  <a:endParaRPr lang="en-US" dirty="0">
                    <a:solidFill>
                      <a:schemeClr val="bg1"/>
                    </a:solidFill>
                  </a:endParaRPr>
                </a:p>
              </p:txBody>
            </p:sp>
            <p:sp>
              <p:nvSpPr>
                <p:cNvPr id="62" name="TextBox 61"/>
                <p:cNvSpPr txBox="1"/>
                <p:nvPr/>
              </p:nvSpPr>
              <p:spPr>
                <a:xfrm>
                  <a:off x="1468015" y="3773574"/>
                  <a:ext cx="300400" cy="369332"/>
                </a:xfrm>
                <a:prstGeom prst="rect">
                  <a:avLst/>
                </a:prstGeom>
                <a:solidFill>
                  <a:srgbClr val="0070C0"/>
                </a:solidFill>
              </p:spPr>
              <p:txBody>
                <a:bodyPr wrap="square" rtlCol="0">
                  <a:spAutoFit/>
                </a:bodyPr>
                <a:lstStyle/>
                <a:p>
                  <a:r>
                    <a:rPr lang="en-US" dirty="0" smtClean="0">
                      <a:solidFill>
                        <a:schemeClr val="bg1"/>
                      </a:solidFill>
                    </a:rPr>
                    <a:t>d</a:t>
                  </a:r>
                  <a:endParaRPr lang="en-US" dirty="0">
                    <a:solidFill>
                      <a:schemeClr val="bg1"/>
                    </a:solidFill>
                  </a:endParaRPr>
                </a:p>
              </p:txBody>
            </p:sp>
            <p:sp>
              <p:nvSpPr>
                <p:cNvPr id="63" name="TextBox 62"/>
                <p:cNvSpPr txBox="1"/>
                <p:nvPr/>
              </p:nvSpPr>
              <p:spPr>
                <a:xfrm>
                  <a:off x="2511801" y="3219576"/>
                  <a:ext cx="300400" cy="369332"/>
                </a:xfrm>
                <a:prstGeom prst="rect">
                  <a:avLst/>
                </a:prstGeom>
                <a:solidFill>
                  <a:srgbClr val="0070C0"/>
                </a:solidFill>
              </p:spPr>
              <p:txBody>
                <a:bodyPr wrap="square" rtlCol="0">
                  <a:spAutoFit/>
                </a:bodyPr>
                <a:lstStyle/>
                <a:p>
                  <a:r>
                    <a:rPr lang="en-US" dirty="0" smtClean="0">
                      <a:solidFill>
                        <a:schemeClr val="bg1"/>
                      </a:solidFill>
                    </a:rPr>
                    <a:t>c</a:t>
                  </a:r>
                  <a:endParaRPr lang="en-US" dirty="0">
                    <a:solidFill>
                      <a:schemeClr val="bg1"/>
                    </a:solidFill>
                  </a:endParaRPr>
                </a:p>
              </p:txBody>
            </p:sp>
          </p:grpSp>
          <p:grpSp>
            <p:nvGrpSpPr>
              <p:cNvPr id="52" name="Group 51"/>
              <p:cNvGrpSpPr/>
              <p:nvPr/>
            </p:nvGrpSpPr>
            <p:grpSpPr>
              <a:xfrm>
                <a:off x="3587654" y="1785003"/>
                <a:ext cx="3364691" cy="3121533"/>
                <a:chOff x="3587654" y="1785003"/>
                <a:chExt cx="3364691" cy="3121533"/>
              </a:xfrm>
            </p:grpSpPr>
            <p:cxnSp>
              <p:nvCxnSpPr>
                <p:cNvPr id="53" name="Straight Arrow Connector 52"/>
                <p:cNvCxnSpPr/>
                <p:nvPr/>
              </p:nvCxnSpPr>
              <p:spPr>
                <a:xfrm flipV="1">
                  <a:off x="4453280" y="2362273"/>
                  <a:ext cx="334537" cy="206968"/>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4557585" y="3795148"/>
                  <a:ext cx="467669" cy="46059"/>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Oval 54"/>
                <p:cNvSpPr/>
                <p:nvPr/>
              </p:nvSpPr>
              <p:spPr>
                <a:xfrm>
                  <a:off x="4014439" y="1963115"/>
                  <a:ext cx="1311215" cy="1064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4215843" y="3308843"/>
                  <a:ext cx="1333517" cy="1064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4175183" y="2968399"/>
                  <a:ext cx="2570618" cy="174377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3587654" y="1785003"/>
                  <a:ext cx="3364691" cy="312153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65" name="Picture 64"/>
          <p:cNvPicPr>
            <a:picLocks noChangeAspect="1"/>
          </p:cNvPicPr>
          <p:nvPr/>
        </p:nvPicPr>
        <p:blipFill>
          <a:blip r:embed="rId2"/>
          <a:stretch>
            <a:fillRect/>
          </a:stretch>
        </p:blipFill>
        <p:spPr>
          <a:xfrm>
            <a:off x="3022635" y="5073141"/>
            <a:ext cx="5931794" cy="907597"/>
          </a:xfrm>
          <a:prstGeom prst="rect">
            <a:avLst/>
          </a:prstGeom>
        </p:spPr>
      </p:pic>
    </p:spTree>
    <p:extLst>
      <p:ext uri="{BB962C8B-B14F-4D97-AF65-F5344CB8AC3E}">
        <p14:creationId xmlns:p14="http://schemas.microsoft.com/office/powerpoint/2010/main" val="4048866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9290" y="127338"/>
            <a:ext cx="11803225" cy="492443"/>
          </a:xfrm>
          <a:prstGeom prst="rect">
            <a:avLst/>
          </a:prstGeom>
        </p:spPr>
        <p:txBody>
          <a:bodyPr wrap="square">
            <a:spAutoFit/>
          </a:bodyPr>
          <a:lstStyle/>
          <a:p>
            <a:pPr algn="ctr"/>
            <a:r>
              <a:rPr lang="en-US" sz="2600" dirty="0" smtClean="0">
                <a:latin typeface="Times New Roman" panose="02020603050405020304" pitchFamily="18" charset="0"/>
                <a:cs typeface="Times New Roman" panose="02020603050405020304" pitchFamily="18" charset="0"/>
              </a:rPr>
              <a:t>Agglomerative Clustering</a:t>
            </a:r>
            <a:endParaRPr lang="en-US" sz="2600" dirty="0">
              <a:latin typeface="Times New Roman" panose="02020603050405020304" pitchFamily="18" charset="0"/>
              <a:cs typeface="Times New Roman" panose="02020603050405020304" pitchFamily="18" charset="0"/>
            </a:endParaRPr>
          </a:p>
        </p:txBody>
      </p:sp>
      <p:grpSp>
        <p:nvGrpSpPr>
          <p:cNvPr id="50" name="Group 49"/>
          <p:cNvGrpSpPr/>
          <p:nvPr/>
        </p:nvGrpSpPr>
        <p:grpSpPr>
          <a:xfrm>
            <a:off x="7531793" y="1455665"/>
            <a:ext cx="3364691" cy="3496691"/>
            <a:chOff x="3587654" y="1409845"/>
            <a:chExt cx="3364691" cy="3496691"/>
          </a:xfrm>
        </p:grpSpPr>
        <p:grpSp>
          <p:nvGrpSpPr>
            <p:cNvPr id="51" name="Group 50"/>
            <p:cNvGrpSpPr/>
            <p:nvPr/>
          </p:nvGrpSpPr>
          <p:grpSpPr>
            <a:xfrm>
              <a:off x="3927101" y="1409845"/>
              <a:ext cx="2442339" cy="2755363"/>
              <a:chOff x="369862" y="1387543"/>
              <a:chExt cx="2442339" cy="2755363"/>
            </a:xfrm>
          </p:grpSpPr>
          <p:sp>
            <p:nvSpPr>
              <p:cNvPr id="58" name="Rectangle 57"/>
              <p:cNvSpPr/>
              <p:nvPr/>
            </p:nvSpPr>
            <p:spPr>
              <a:xfrm>
                <a:off x="369862" y="1387543"/>
                <a:ext cx="2196307" cy="369332"/>
              </a:xfrm>
              <a:prstGeom prst="rect">
                <a:avLst/>
              </a:prstGeom>
            </p:spPr>
            <p:txBody>
              <a:bodyPr wrap="none">
                <a:spAutoFit/>
              </a:bodyPr>
              <a:lstStyle/>
              <a:p>
                <a:r>
                  <a:rPr lang="en-US" dirty="0"/>
                  <a:t>Data in 2 dimensions </a:t>
                </a:r>
              </a:p>
            </p:txBody>
          </p:sp>
          <p:sp>
            <p:nvSpPr>
              <p:cNvPr id="59" name="TextBox 58"/>
              <p:cNvSpPr txBox="1"/>
              <p:nvPr/>
            </p:nvSpPr>
            <p:spPr>
              <a:xfrm>
                <a:off x="1167615" y="2155305"/>
                <a:ext cx="300400" cy="369332"/>
              </a:xfrm>
              <a:prstGeom prst="rect">
                <a:avLst/>
              </a:prstGeom>
              <a:solidFill>
                <a:srgbClr val="0070C0"/>
              </a:solidFill>
            </p:spPr>
            <p:txBody>
              <a:bodyPr wrap="square" rtlCol="0">
                <a:spAutoFit/>
              </a:bodyPr>
              <a:lstStyle/>
              <a:p>
                <a:r>
                  <a:rPr lang="en-US" dirty="0" smtClean="0">
                    <a:solidFill>
                      <a:schemeClr val="bg1"/>
                    </a:solidFill>
                  </a:rPr>
                  <a:t>b</a:t>
                </a:r>
                <a:endParaRPr lang="en-US" dirty="0">
                  <a:solidFill>
                    <a:schemeClr val="bg1"/>
                  </a:solidFill>
                </a:endParaRPr>
              </a:p>
            </p:txBody>
          </p:sp>
          <p:sp>
            <p:nvSpPr>
              <p:cNvPr id="60" name="TextBox 59"/>
              <p:cNvSpPr txBox="1"/>
              <p:nvPr/>
            </p:nvSpPr>
            <p:spPr>
              <a:xfrm>
                <a:off x="658604" y="2339971"/>
                <a:ext cx="300400" cy="369332"/>
              </a:xfrm>
              <a:prstGeom prst="rect">
                <a:avLst/>
              </a:prstGeom>
              <a:solidFill>
                <a:srgbClr val="0070C0"/>
              </a:solidFill>
            </p:spPr>
            <p:txBody>
              <a:bodyPr wrap="square" rtlCol="0">
                <a:spAutoFit/>
              </a:bodyPr>
              <a:lstStyle/>
              <a:p>
                <a:r>
                  <a:rPr lang="en-US" dirty="0" smtClean="0">
                    <a:solidFill>
                      <a:schemeClr val="bg1"/>
                    </a:solidFill>
                  </a:rPr>
                  <a:t>a</a:t>
                </a:r>
                <a:endParaRPr lang="en-US" dirty="0">
                  <a:solidFill>
                    <a:schemeClr val="bg1"/>
                  </a:solidFill>
                </a:endParaRPr>
              </a:p>
            </p:txBody>
          </p:sp>
          <p:sp>
            <p:nvSpPr>
              <p:cNvPr id="61" name="TextBox 60"/>
              <p:cNvSpPr txBox="1"/>
              <p:nvPr/>
            </p:nvSpPr>
            <p:spPr>
              <a:xfrm>
                <a:off x="808804" y="3588908"/>
                <a:ext cx="300400" cy="369332"/>
              </a:xfrm>
              <a:prstGeom prst="rect">
                <a:avLst/>
              </a:prstGeom>
              <a:solidFill>
                <a:srgbClr val="0070C0"/>
              </a:solidFill>
            </p:spPr>
            <p:txBody>
              <a:bodyPr wrap="square" rtlCol="0">
                <a:spAutoFit/>
              </a:bodyPr>
              <a:lstStyle/>
              <a:p>
                <a:r>
                  <a:rPr lang="en-US" dirty="0" smtClean="0">
                    <a:solidFill>
                      <a:schemeClr val="bg1"/>
                    </a:solidFill>
                  </a:rPr>
                  <a:t>e</a:t>
                </a:r>
                <a:endParaRPr lang="en-US" dirty="0">
                  <a:solidFill>
                    <a:schemeClr val="bg1"/>
                  </a:solidFill>
                </a:endParaRPr>
              </a:p>
            </p:txBody>
          </p:sp>
          <p:sp>
            <p:nvSpPr>
              <p:cNvPr id="62" name="TextBox 61"/>
              <p:cNvSpPr txBox="1"/>
              <p:nvPr/>
            </p:nvSpPr>
            <p:spPr>
              <a:xfrm>
                <a:off x="1468015" y="3773574"/>
                <a:ext cx="300400" cy="369332"/>
              </a:xfrm>
              <a:prstGeom prst="rect">
                <a:avLst/>
              </a:prstGeom>
              <a:solidFill>
                <a:srgbClr val="0070C0"/>
              </a:solidFill>
            </p:spPr>
            <p:txBody>
              <a:bodyPr wrap="square" rtlCol="0">
                <a:spAutoFit/>
              </a:bodyPr>
              <a:lstStyle/>
              <a:p>
                <a:r>
                  <a:rPr lang="en-US" dirty="0" smtClean="0">
                    <a:solidFill>
                      <a:schemeClr val="bg1"/>
                    </a:solidFill>
                  </a:rPr>
                  <a:t>d</a:t>
                </a:r>
                <a:endParaRPr lang="en-US" dirty="0">
                  <a:solidFill>
                    <a:schemeClr val="bg1"/>
                  </a:solidFill>
                </a:endParaRPr>
              </a:p>
            </p:txBody>
          </p:sp>
          <p:sp>
            <p:nvSpPr>
              <p:cNvPr id="63" name="TextBox 62"/>
              <p:cNvSpPr txBox="1"/>
              <p:nvPr/>
            </p:nvSpPr>
            <p:spPr>
              <a:xfrm>
                <a:off x="2511801" y="3219576"/>
                <a:ext cx="300400" cy="369332"/>
              </a:xfrm>
              <a:prstGeom prst="rect">
                <a:avLst/>
              </a:prstGeom>
              <a:solidFill>
                <a:srgbClr val="0070C0"/>
              </a:solidFill>
            </p:spPr>
            <p:txBody>
              <a:bodyPr wrap="square" rtlCol="0">
                <a:spAutoFit/>
              </a:bodyPr>
              <a:lstStyle/>
              <a:p>
                <a:r>
                  <a:rPr lang="en-US" dirty="0" smtClean="0">
                    <a:solidFill>
                      <a:schemeClr val="bg1"/>
                    </a:solidFill>
                  </a:rPr>
                  <a:t>c</a:t>
                </a:r>
                <a:endParaRPr lang="en-US" dirty="0">
                  <a:solidFill>
                    <a:schemeClr val="bg1"/>
                  </a:solidFill>
                </a:endParaRPr>
              </a:p>
            </p:txBody>
          </p:sp>
        </p:grpSp>
        <p:grpSp>
          <p:nvGrpSpPr>
            <p:cNvPr id="52" name="Group 51"/>
            <p:cNvGrpSpPr/>
            <p:nvPr/>
          </p:nvGrpSpPr>
          <p:grpSpPr>
            <a:xfrm>
              <a:off x="3587654" y="1785003"/>
              <a:ext cx="3364691" cy="3121533"/>
              <a:chOff x="3587654" y="1785003"/>
              <a:chExt cx="3364691" cy="3121533"/>
            </a:xfrm>
          </p:grpSpPr>
          <p:cxnSp>
            <p:nvCxnSpPr>
              <p:cNvPr id="53" name="Straight Arrow Connector 52"/>
              <p:cNvCxnSpPr/>
              <p:nvPr/>
            </p:nvCxnSpPr>
            <p:spPr>
              <a:xfrm flipV="1">
                <a:off x="4453280" y="2362273"/>
                <a:ext cx="334537" cy="206968"/>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4557585" y="3795148"/>
                <a:ext cx="467669" cy="46059"/>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Oval 54"/>
              <p:cNvSpPr/>
              <p:nvPr/>
            </p:nvSpPr>
            <p:spPr>
              <a:xfrm>
                <a:off x="4014439" y="1963115"/>
                <a:ext cx="1311215" cy="1064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4215843" y="3308843"/>
                <a:ext cx="1333517" cy="1064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4175183" y="2968399"/>
                <a:ext cx="2570618" cy="174377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3587654" y="1785003"/>
                <a:ext cx="3364691" cy="312153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65" name="Picture 64"/>
          <p:cNvPicPr>
            <a:picLocks noChangeAspect="1"/>
          </p:cNvPicPr>
          <p:nvPr/>
        </p:nvPicPr>
        <p:blipFill>
          <a:blip r:embed="rId2"/>
          <a:stretch>
            <a:fillRect/>
          </a:stretch>
        </p:blipFill>
        <p:spPr>
          <a:xfrm>
            <a:off x="2915843" y="5719912"/>
            <a:ext cx="5931794" cy="907597"/>
          </a:xfrm>
          <a:prstGeom prst="rect">
            <a:avLst/>
          </a:prstGeom>
        </p:spPr>
      </p:pic>
      <p:pic>
        <p:nvPicPr>
          <p:cNvPr id="17" name="Picture 16"/>
          <p:cNvPicPr>
            <a:picLocks noChangeAspect="1"/>
          </p:cNvPicPr>
          <p:nvPr/>
        </p:nvPicPr>
        <p:blipFill>
          <a:blip r:embed="rId3"/>
          <a:stretch>
            <a:fillRect/>
          </a:stretch>
        </p:blipFill>
        <p:spPr>
          <a:xfrm>
            <a:off x="1855256" y="1380179"/>
            <a:ext cx="4314825" cy="4048125"/>
          </a:xfrm>
          <a:prstGeom prst="rect">
            <a:avLst/>
          </a:prstGeom>
        </p:spPr>
      </p:pic>
    </p:spTree>
    <p:extLst>
      <p:ext uri="{BB962C8B-B14F-4D97-AF65-F5344CB8AC3E}">
        <p14:creationId xmlns:p14="http://schemas.microsoft.com/office/powerpoint/2010/main" val="2513867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9290" y="127338"/>
            <a:ext cx="11803225" cy="492443"/>
          </a:xfrm>
          <a:prstGeom prst="rect">
            <a:avLst/>
          </a:prstGeom>
        </p:spPr>
        <p:txBody>
          <a:bodyPr wrap="square">
            <a:spAutoFit/>
          </a:bodyPr>
          <a:lstStyle/>
          <a:p>
            <a:pPr algn="ctr"/>
            <a:r>
              <a:rPr lang="en-US" sz="2600" dirty="0" smtClean="0">
                <a:latin typeface="Times New Roman" panose="02020603050405020304" pitchFamily="18" charset="0"/>
                <a:cs typeface="Times New Roman" panose="02020603050405020304" pitchFamily="18" charset="0"/>
              </a:rPr>
              <a:t>Agglomerative Clustering: Cutting the tree</a:t>
            </a:r>
            <a:endParaRPr lang="en-US" sz="2600" dirty="0">
              <a:latin typeface="Times New Roman" panose="02020603050405020304" pitchFamily="18" charset="0"/>
              <a:cs typeface="Times New Roman" panose="02020603050405020304" pitchFamily="18" charset="0"/>
            </a:endParaRPr>
          </a:p>
        </p:txBody>
      </p:sp>
      <p:grpSp>
        <p:nvGrpSpPr>
          <p:cNvPr id="50" name="Group 49"/>
          <p:cNvGrpSpPr/>
          <p:nvPr/>
        </p:nvGrpSpPr>
        <p:grpSpPr>
          <a:xfrm>
            <a:off x="8587824" y="1444514"/>
            <a:ext cx="3364691" cy="3496691"/>
            <a:chOff x="3587654" y="1409845"/>
            <a:chExt cx="3364691" cy="3496691"/>
          </a:xfrm>
        </p:grpSpPr>
        <p:grpSp>
          <p:nvGrpSpPr>
            <p:cNvPr id="51" name="Group 50"/>
            <p:cNvGrpSpPr/>
            <p:nvPr/>
          </p:nvGrpSpPr>
          <p:grpSpPr>
            <a:xfrm>
              <a:off x="3927101" y="1409845"/>
              <a:ext cx="2442339" cy="2755363"/>
              <a:chOff x="369862" y="1387543"/>
              <a:chExt cx="2442339" cy="2755363"/>
            </a:xfrm>
          </p:grpSpPr>
          <p:sp>
            <p:nvSpPr>
              <p:cNvPr id="58" name="Rectangle 57"/>
              <p:cNvSpPr/>
              <p:nvPr/>
            </p:nvSpPr>
            <p:spPr>
              <a:xfrm>
                <a:off x="369862" y="1387543"/>
                <a:ext cx="2196307" cy="369332"/>
              </a:xfrm>
              <a:prstGeom prst="rect">
                <a:avLst/>
              </a:prstGeom>
            </p:spPr>
            <p:txBody>
              <a:bodyPr wrap="none">
                <a:spAutoFit/>
              </a:bodyPr>
              <a:lstStyle/>
              <a:p>
                <a:r>
                  <a:rPr lang="en-US" dirty="0"/>
                  <a:t>Data in 2 dimensions </a:t>
                </a:r>
              </a:p>
            </p:txBody>
          </p:sp>
          <p:sp>
            <p:nvSpPr>
              <p:cNvPr id="59" name="TextBox 58"/>
              <p:cNvSpPr txBox="1"/>
              <p:nvPr/>
            </p:nvSpPr>
            <p:spPr>
              <a:xfrm>
                <a:off x="1167615" y="2155305"/>
                <a:ext cx="300400" cy="369332"/>
              </a:xfrm>
              <a:prstGeom prst="rect">
                <a:avLst/>
              </a:prstGeom>
              <a:solidFill>
                <a:srgbClr val="0070C0"/>
              </a:solidFill>
            </p:spPr>
            <p:txBody>
              <a:bodyPr wrap="square" rtlCol="0">
                <a:spAutoFit/>
              </a:bodyPr>
              <a:lstStyle/>
              <a:p>
                <a:r>
                  <a:rPr lang="en-US" dirty="0" smtClean="0">
                    <a:solidFill>
                      <a:schemeClr val="bg1"/>
                    </a:solidFill>
                  </a:rPr>
                  <a:t>b</a:t>
                </a:r>
                <a:endParaRPr lang="en-US" dirty="0">
                  <a:solidFill>
                    <a:schemeClr val="bg1"/>
                  </a:solidFill>
                </a:endParaRPr>
              </a:p>
            </p:txBody>
          </p:sp>
          <p:sp>
            <p:nvSpPr>
              <p:cNvPr id="60" name="TextBox 59"/>
              <p:cNvSpPr txBox="1"/>
              <p:nvPr/>
            </p:nvSpPr>
            <p:spPr>
              <a:xfrm>
                <a:off x="658604" y="2339971"/>
                <a:ext cx="300400" cy="369332"/>
              </a:xfrm>
              <a:prstGeom prst="rect">
                <a:avLst/>
              </a:prstGeom>
              <a:solidFill>
                <a:srgbClr val="0070C0"/>
              </a:solidFill>
            </p:spPr>
            <p:txBody>
              <a:bodyPr wrap="square" rtlCol="0">
                <a:spAutoFit/>
              </a:bodyPr>
              <a:lstStyle/>
              <a:p>
                <a:r>
                  <a:rPr lang="en-US" dirty="0" smtClean="0">
                    <a:solidFill>
                      <a:schemeClr val="bg1"/>
                    </a:solidFill>
                  </a:rPr>
                  <a:t>a</a:t>
                </a:r>
                <a:endParaRPr lang="en-US" dirty="0">
                  <a:solidFill>
                    <a:schemeClr val="bg1"/>
                  </a:solidFill>
                </a:endParaRPr>
              </a:p>
            </p:txBody>
          </p:sp>
          <p:sp>
            <p:nvSpPr>
              <p:cNvPr id="61" name="TextBox 60"/>
              <p:cNvSpPr txBox="1"/>
              <p:nvPr/>
            </p:nvSpPr>
            <p:spPr>
              <a:xfrm>
                <a:off x="808804" y="3588908"/>
                <a:ext cx="300400" cy="369332"/>
              </a:xfrm>
              <a:prstGeom prst="rect">
                <a:avLst/>
              </a:prstGeom>
              <a:solidFill>
                <a:srgbClr val="0070C0"/>
              </a:solidFill>
            </p:spPr>
            <p:txBody>
              <a:bodyPr wrap="square" rtlCol="0">
                <a:spAutoFit/>
              </a:bodyPr>
              <a:lstStyle/>
              <a:p>
                <a:r>
                  <a:rPr lang="en-US" dirty="0" smtClean="0">
                    <a:solidFill>
                      <a:schemeClr val="bg1"/>
                    </a:solidFill>
                  </a:rPr>
                  <a:t>e</a:t>
                </a:r>
                <a:endParaRPr lang="en-US" dirty="0">
                  <a:solidFill>
                    <a:schemeClr val="bg1"/>
                  </a:solidFill>
                </a:endParaRPr>
              </a:p>
            </p:txBody>
          </p:sp>
          <p:sp>
            <p:nvSpPr>
              <p:cNvPr id="62" name="TextBox 61"/>
              <p:cNvSpPr txBox="1"/>
              <p:nvPr/>
            </p:nvSpPr>
            <p:spPr>
              <a:xfrm>
                <a:off x="1468015" y="3773574"/>
                <a:ext cx="300400" cy="369332"/>
              </a:xfrm>
              <a:prstGeom prst="rect">
                <a:avLst/>
              </a:prstGeom>
              <a:solidFill>
                <a:srgbClr val="0070C0"/>
              </a:solidFill>
            </p:spPr>
            <p:txBody>
              <a:bodyPr wrap="square" rtlCol="0">
                <a:spAutoFit/>
              </a:bodyPr>
              <a:lstStyle/>
              <a:p>
                <a:r>
                  <a:rPr lang="en-US" dirty="0" smtClean="0">
                    <a:solidFill>
                      <a:schemeClr val="bg1"/>
                    </a:solidFill>
                  </a:rPr>
                  <a:t>d</a:t>
                </a:r>
                <a:endParaRPr lang="en-US" dirty="0">
                  <a:solidFill>
                    <a:schemeClr val="bg1"/>
                  </a:solidFill>
                </a:endParaRPr>
              </a:p>
            </p:txBody>
          </p:sp>
          <p:sp>
            <p:nvSpPr>
              <p:cNvPr id="63" name="TextBox 62"/>
              <p:cNvSpPr txBox="1"/>
              <p:nvPr/>
            </p:nvSpPr>
            <p:spPr>
              <a:xfrm>
                <a:off x="2511801" y="3219576"/>
                <a:ext cx="300400" cy="369332"/>
              </a:xfrm>
              <a:prstGeom prst="rect">
                <a:avLst/>
              </a:prstGeom>
              <a:solidFill>
                <a:srgbClr val="0070C0"/>
              </a:solidFill>
            </p:spPr>
            <p:txBody>
              <a:bodyPr wrap="square" rtlCol="0">
                <a:spAutoFit/>
              </a:bodyPr>
              <a:lstStyle/>
              <a:p>
                <a:r>
                  <a:rPr lang="en-US" dirty="0" smtClean="0">
                    <a:solidFill>
                      <a:schemeClr val="bg1"/>
                    </a:solidFill>
                  </a:rPr>
                  <a:t>c</a:t>
                </a:r>
                <a:endParaRPr lang="en-US" dirty="0">
                  <a:solidFill>
                    <a:schemeClr val="bg1"/>
                  </a:solidFill>
                </a:endParaRPr>
              </a:p>
            </p:txBody>
          </p:sp>
        </p:grpSp>
        <p:grpSp>
          <p:nvGrpSpPr>
            <p:cNvPr id="52" name="Group 51"/>
            <p:cNvGrpSpPr/>
            <p:nvPr/>
          </p:nvGrpSpPr>
          <p:grpSpPr>
            <a:xfrm>
              <a:off x="3587654" y="1785003"/>
              <a:ext cx="3364691" cy="3121533"/>
              <a:chOff x="3587654" y="1785003"/>
              <a:chExt cx="3364691" cy="3121533"/>
            </a:xfrm>
          </p:grpSpPr>
          <p:cxnSp>
            <p:nvCxnSpPr>
              <p:cNvPr id="53" name="Straight Arrow Connector 52"/>
              <p:cNvCxnSpPr/>
              <p:nvPr/>
            </p:nvCxnSpPr>
            <p:spPr>
              <a:xfrm flipV="1">
                <a:off x="4453280" y="2362273"/>
                <a:ext cx="334537" cy="206968"/>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4557585" y="3795148"/>
                <a:ext cx="467669" cy="46059"/>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Oval 54"/>
              <p:cNvSpPr/>
              <p:nvPr/>
            </p:nvSpPr>
            <p:spPr>
              <a:xfrm>
                <a:off x="4014439" y="1963115"/>
                <a:ext cx="1311215" cy="1064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4215843" y="3308843"/>
                <a:ext cx="1333517" cy="1064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4175183" y="2968399"/>
                <a:ext cx="2570618" cy="174377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3587654" y="1785003"/>
                <a:ext cx="3364691" cy="312153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4" name="Picture 3"/>
          <p:cNvPicPr>
            <a:picLocks noChangeAspect="1"/>
          </p:cNvPicPr>
          <p:nvPr/>
        </p:nvPicPr>
        <p:blipFill>
          <a:blip r:embed="rId2"/>
          <a:stretch>
            <a:fillRect/>
          </a:stretch>
        </p:blipFill>
        <p:spPr>
          <a:xfrm>
            <a:off x="75025" y="1389713"/>
            <a:ext cx="8153400" cy="3981450"/>
          </a:xfrm>
          <a:prstGeom prst="rect">
            <a:avLst/>
          </a:prstGeom>
        </p:spPr>
      </p:pic>
    </p:spTree>
    <p:extLst>
      <p:ext uri="{BB962C8B-B14F-4D97-AF65-F5344CB8AC3E}">
        <p14:creationId xmlns:p14="http://schemas.microsoft.com/office/powerpoint/2010/main" val="3625106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9290" y="127338"/>
            <a:ext cx="11803225" cy="492443"/>
          </a:xfrm>
          <a:prstGeom prst="rect">
            <a:avLst/>
          </a:prstGeom>
        </p:spPr>
        <p:txBody>
          <a:bodyPr wrap="square">
            <a:spAutoFit/>
          </a:bodyPr>
          <a:lstStyle/>
          <a:p>
            <a:pPr algn="ctr"/>
            <a:r>
              <a:rPr lang="en-US" sz="2600" dirty="0" smtClean="0">
                <a:latin typeface="Times New Roman" panose="02020603050405020304" pitchFamily="18" charset="0"/>
                <a:cs typeface="Times New Roman" panose="02020603050405020304" pitchFamily="18" charset="0"/>
              </a:rPr>
              <a:t>Agglomerative Clustering: Cutting the tree</a:t>
            </a:r>
            <a:endParaRPr lang="en-US" sz="2600" dirty="0">
              <a:latin typeface="Times New Roman" panose="02020603050405020304" pitchFamily="18" charset="0"/>
              <a:cs typeface="Times New Roman" panose="02020603050405020304" pitchFamily="18" charset="0"/>
            </a:endParaRPr>
          </a:p>
        </p:txBody>
      </p:sp>
      <p:grpSp>
        <p:nvGrpSpPr>
          <p:cNvPr id="50" name="Group 49"/>
          <p:cNvGrpSpPr/>
          <p:nvPr/>
        </p:nvGrpSpPr>
        <p:grpSpPr>
          <a:xfrm>
            <a:off x="8587824" y="1444514"/>
            <a:ext cx="3364691" cy="3496691"/>
            <a:chOff x="3587654" y="1409845"/>
            <a:chExt cx="3364691" cy="3496691"/>
          </a:xfrm>
        </p:grpSpPr>
        <p:grpSp>
          <p:nvGrpSpPr>
            <p:cNvPr id="51" name="Group 50"/>
            <p:cNvGrpSpPr/>
            <p:nvPr/>
          </p:nvGrpSpPr>
          <p:grpSpPr>
            <a:xfrm>
              <a:off x="3927101" y="1409845"/>
              <a:ext cx="2442339" cy="2755363"/>
              <a:chOff x="369862" y="1387543"/>
              <a:chExt cx="2442339" cy="2755363"/>
            </a:xfrm>
          </p:grpSpPr>
          <p:sp>
            <p:nvSpPr>
              <p:cNvPr id="58" name="Rectangle 57"/>
              <p:cNvSpPr/>
              <p:nvPr/>
            </p:nvSpPr>
            <p:spPr>
              <a:xfrm>
                <a:off x="369862" y="1387543"/>
                <a:ext cx="2196307" cy="369332"/>
              </a:xfrm>
              <a:prstGeom prst="rect">
                <a:avLst/>
              </a:prstGeom>
            </p:spPr>
            <p:txBody>
              <a:bodyPr wrap="none">
                <a:spAutoFit/>
              </a:bodyPr>
              <a:lstStyle/>
              <a:p>
                <a:r>
                  <a:rPr lang="en-US" dirty="0"/>
                  <a:t>Data in 2 dimensions </a:t>
                </a:r>
              </a:p>
            </p:txBody>
          </p:sp>
          <p:sp>
            <p:nvSpPr>
              <p:cNvPr id="59" name="TextBox 58"/>
              <p:cNvSpPr txBox="1"/>
              <p:nvPr/>
            </p:nvSpPr>
            <p:spPr>
              <a:xfrm>
                <a:off x="1167615" y="2155305"/>
                <a:ext cx="300400" cy="369332"/>
              </a:xfrm>
              <a:prstGeom prst="rect">
                <a:avLst/>
              </a:prstGeom>
              <a:solidFill>
                <a:srgbClr val="0070C0"/>
              </a:solidFill>
            </p:spPr>
            <p:txBody>
              <a:bodyPr wrap="square" rtlCol="0">
                <a:spAutoFit/>
              </a:bodyPr>
              <a:lstStyle/>
              <a:p>
                <a:r>
                  <a:rPr lang="en-US" dirty="0" smtClean="0">
                    <a:solidFill>
                      <a:schemeClr val="bg1"/>
                    </a:solidFill>
                  </a:rPr>
                  <a:t>b</a:t>
                </a:r>
                <a:endParaRPr lang="en-US" dirty="0">
                  <a:solidFill>
                    <a:schemeClr val="bg1"/>
                  </a:solidFill>
                </a:endParaRPr>
              </a:p>
            </p:txBody>
          </p:sp>
          <p:sp>
            <p:nvSpPr>
              <p:cNvPr id="60" name="TextBox 59"/>
              <p:cNvSpPr txBox="1"/>
              <p:nvPr/>
            </p:nvSpPr>
            <p:spPr>
              <a:xfrm>
                <a:off x="658604" y="2339971"/>
                <a:ext cx="300400" cy="369332"/>
              </a:xfrm>
              <a:prstGeom prst="rect">
                <a:avLst/>
              </a:prstGeom>
              <a:solidFill>
                <a:srgbClr val="0070C0"/>
              </a:solidFill>
            </p:spPr>
            <p:txBody>
              <a:bodyPr wrap="square" rtlCol="0">
                <a:spAutoFit/>
              </a:bodyPr>
              <a:lstStyle/>
              <a:p>
                <a:r>
                  <a:rPr lang="en-US" dirty="0" smtClean="0">
                    <a:solidFill>
                      <a:schemeClr val="bg1"/>
                    </a:solidFill>
                  </a:rPr>
                  <a:t>a</a:t>
                </a:r>
                <a:endParaRPr lang="en-US" dirty="0">
                  <a:solidFill>
                    <a:schemeClr val="bg1"/>
                  </a:solidFill>
                </a:endParaRPr>
              </a:p>
            </p:txBody>
          </p:sp>
          <p:sp>
            <p:nvSpPr>
              <p:cNvPr id="61" name="TextBox 60"/>
              <p:cNvSpPr txBox="1"/>
              <p:nvPr/>
            </p:nvSpPr>
            <p:spPr>
              <a:xfrm>
                <a:off x="808804" y="3588908"/>
                <a:ext cx="300400" cy="369332"/>
              </a:xfrm>
              <a:prstGeom prst="rect">
                <a:avLst/>
              </a:prstGeom>
              <a:solidFill>
                <a:srgbClr val="0070C0"/>
              </a:solidFill>
            </p:spPr>
            <p:txBody>
              <a:bodyPr wrap="square" rtlCol="0">
                <a:spAutoFit/>
              </a:bodyPr>
              <a:lstStyle/>
              <a:p>
                <a:r>
                  <a:rPr lang="en-US" dirty="0" smtClean="0">
                    <a:solidFill>
                      <a:schemeClr val="bg1"/>
                    </a:solidFill>
                  </a:rPr>
                  <a:t>e</a:t>
                </a:r>
                <a:endParaRPr lang="en-US" dirty="0">
                  <a:solidFill>
                    <a:schemeClr val="bg1"/>
                  </a:solidFill>
                </a:endParaRPr>
              </a:p>
            </p:txBody>
          </p:sp>
          <p:sp>
            <p:nvSpPr>
              <p:cNvPr id="62" name="TextBox 61"/>
              <p:cNvSpPr txBox="1"/>
              <p:nvPr/>
            </p:nvSpPr>
            <p:spPr>
              <a:xfrm>
                <a:off x="1468015" y="3773574"/>
                <a:ext cx="300400" cy="369332"/>
              </a:xfrm>
              <a:prstGeom prst="rect">
                <a:avLst/>
              </a:prstGeom>
              <a:solidFill>
                <a:srgbClr val="0070C0"/>
              </a:solidFill>
            </p:spPr>
            <p:txBody>
              <a:bodyPr wrap="square" rtlCol="0">
                <a:spAutoFit/>
              </a:bodyPr>
              <a:lstStyle/>
              <a:p>
                <a:r>
                  <a:rPr lang="en-US" dirty="0" smtClean="0">
                    <a:solidFill>
                      <a:schemeClr val="bg1"/>
                    </a:solidFill>
                  </a:rPr>
                  <a:t>d</a:t>
                </a:r>
                <a:endParaRPr lang="en-US" dirty="0">
                  <a:solidFill>
                    <a:schemeClr val="bg1"/>
                  </a:solidFill>
                </a:endParaRPr>
              </a:p>
            </p:txBody>
          </p:sp>
          <p:sp>
            <p:nvSpPr>
              <p:cNvPr id="63" name="TextBox 62"/>
              <p:cNvSpPr txBox="1"/>
              <p:nvPr/>
            </p:nvSpPr>
            <p:spPr>
              <a:xfrm>
                <a:off x="2511801" y="3219576"/>
                <a:ext cx="300400" cy="369332"/>
              </a:xfrm>
              <a:prstGeom prst="rect">
                <a:avLst/>
              </a:prstGeom>
              <a:solidFill>
                <a:srgbClr val="0070C0"/>
              </a:solidFill>
            </p:spPr>
            <p:txBody>
              <a:bodyPr wrap="square" rtlCol="0">
                <a:spAutoFit/>
              </a:bodyPr>
              <a:lstStyle/>
              <a:p>
                <a:r>
                  <a:rPr lang="en-US" dirty="0" smtClean="0">
                    <a:solidFill>
                      <a:schemeClr val="bg1"/>
                    </a:solidFill>
                  </a:rPr>
                  <a:t>c</a:t>
                </a:r>
                <a:endParaRPr lang="en-US" dirty="0">
                  <a:solidFill>
                    <a:schemeClr val="bg1"/>
                  </a:solidFill>
                </a:endParaRPr>
              </a:p>
            </p:txBody>
          </p:sp>
        </p:grpSp>
        <p:grpSp>
          <p:nvGrpSpPr>
            <p:cNvPr id="52" name="Group 51"/>
            <p:cNvGrpSpPr/>
            <p:nvPr/>
          </p:nvGrpSpPr>
          <p:grpSpPr>
            <a:xfrm>
              <a:off x="3587654" y="1785003"/>
              <a:ext cx="3364691" cy="3121533"/>
              <a:chOff x="3587654" y="1785003"/>
              <a:chExt cx="3364691" cy="3121533"/>
            </a:xfrm>
          </p:grpSpPr>
          <p:cxnSp>
            <p:nvCxnSpPr>
              <p:cNvPr id="53" name="Straight Arrow Connector 52"/>
              <p:cNvCxnSpPr/>
              <p:nvPr/>
            </p:nvCxnSpPr>
            <p:spPr>
              <a:xfrm flipV="1">
                <a:off x="4453280" y="2362273"/>
                <a:ext cx="334537" cy="206968"/>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4557585" y="3795148"/>
                <a:ext cx="467669" cy="46059"/>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Oval 54"/>
              <p:cNvSpPr/>
              <p:nvPr/>
            </p:nvSpPr>
            <p:spPr>
              <a:xfrm>
                <a:off x="4014439" y="1963115"/>
                <a:ext cx="1311215" cy="1064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4215843" y="3308843"/>
                <a:ext cx="1333517" cy="1064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4175183" y="2968399"/>
                <a:ext cx="2570618" cy="174377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3587654" y="1785003"/>
                <a:ext cx="3364691" cy="312153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3" name="Picture 2"/>
          <p:cNvPicPr>
            <a:picLocks noChangeAspect="1"/>
          </p:cNvPicPr>
          <p:nvPr/>
        </p:nvPicPr>
        <p:blipFill>
          <a:blip r:embed="rId2"/>
          <a:stretch>
            <a:fillRect/>
          </a:stretch>
        </p:blipFill>
        <p:spPr>
          <a:xfrm>
            <a:off x="244658" y="1423050"/>
            <a:ext cx="8001000" cy="3914775"/>
          </a:xfrm>
          <a:prstGeom prst="rect">
            <a:avLst/>
          </a:prstGeom>
        </p:spPr>
      </p:pic>
    </p:spTree>
    <p:extLst>
      <p:ext uri="{BB962C8B-B14F-4D97-AF65-F5344CB8AC3E}">
        <p14:creationId xmlns:p14="http://schemas.microsoft.com/office/powerpoint/2010/main" val="3947621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0" y="0"/>
                <a:ext cx="12192000" cy="5142562"/>
              </a:xfrm>
              <a:prstGeom prst="rect">
                <a:avLst/>
              </a:prstGeom>
            </p:spPr>
            <p:txBody>
              <a:bodyPr wrap="square">
                <a:spAutoFit/>
              </a:bodyPr>
              <a:lstStyle/>
              <a:p>
                <a:pPr algn="ctr">
                  <a:lnSpc>
                    <a:spcPct val="150000"/>
                  </a:lnSpc>
                </a:pPr>
                <a:r>
                  <a:rPr lang="en-US" sz="2600" dirty="0" smtClean="0">
                    <a:latin typeface="Times New Roman" panose="02020603050405020304" pitchFamily="18" charset="0"/>
                    <a:cs typeface="Times New Roman" panose="02020603050405020304" pitchFamily="18" charset="0"/>
                  </a:rPr>
                  <a:t>Dissimilarity in Hierarchical Clustering </a:t>
                </a:r>
              </a:p>
              <a:p>
                <a:pPr>
                  <a:lnSpc>
                    <a:spcPct val="150000"/>
                  </a:lnSpc>
                </a:pPr>
                <a:r>
                  <a:rPr lang="en-US" sz="2600" dirty="0" smtClean="0">
                    <a:latin typeface="Times New Roman" panose="02020603050405020304" pitchFamily="18" charset="0"/>
                    <a:cs typeface="Times New Roman" panose="02020603050405020304" pitchFamily="18" charset="0"/>
                  </a:rPr>
                  <a:t>• The </a:t>
                </a:r>
                <a:r>
                  <a:rPr lang="en-US" sz="2600" b="1" dirty="0" smtClean="0">
                    <a:solidFill>
                      <a:srgbClr val="0070C0"/>
                    </a:solidFill>
                    <a:latin typeface="Times New Roman" panose="02020603050405020304" pitchFamily="18" charset="0"/>
                    <a:cs typeface="Times New Roman" panose="02020603050405020304" pitchFamily="18" charset="0"/>
                  </a:rPr>
                  <a:t>single linkage </a:t>
                </a:r>
                <a:r>
                  <a:rPr lang="en-US" sz="2600" dirty="0" smtClean="0">
                    <a:latin typeface="Times New Roman" panose="02020603050405020304" pitchFamily="18" charset="0"/>
                    <a:cs typeface="Times New Roman" panose="02020603050405020304" pitchFamily="18" charset="0"/>
                  </a:rPr>
                  <a:t>algorithm, at each step, joins the clusters whose </a:t>
                </a:r>
                <a:r>
                  <a:rPr lang="en-US" sz="2600" dirty="0" smtClean="0">
                    <a:solidFill>
                      <a:srgbClr val="0070C0"/>
                    </a:solidFill>
                    <a:latin typeface="Times New Roman" panose="02020603050405020304" pitchFamily="18" charset="0"/>
                    <a:cs typeface="Times New Roman" panose="02020603050405020304" pitchFamily="18" charset="0"/>
                  </a:rPr>
                  <a:t>minimum </a:t>
                </a:r>
                <a:r>
                  <a:rPr lang="en-US" sz="2600" dirty="0" smtClean="0">
                    <a:latin typeface="Times New Roman" panose="02020603050405020304" pitchFamily="18" charset="0"/>
                    <a:cs typeface="Times New Roman" panose="02020603050405020304" pitchFamily="18" charset="0"/>
                  </a:rPr>
                  <a:t>distance between objects is smallest, i.e., joins the clusters </a:t>
                </a:r>
                <a14:m>
                  <m:oMath xmlns:m="http://schemas.openxmlformats.org/officeDocument/2006/math" xmlns="">
                    <m:r>
                      <a:rPr lang="en-US" sz="2600" i="1" dirty="0" smtClean="0">
                        <a:latin typeface="Cambria Math" panose="02040503050406030204" pitchFamily="18" charset="0"/>
                        <a:cs typeface="Times New Roman" panose="02020603050405020304" pitchFamily="18" charset="0"/>
                      </a:rPr>
                      <m:t>𝐴</m:t>
                    </m:r>
                  </m:oMath>
                </a14:m>
                <a:r>
                  <a:rPr lang="en-US" sz="2600" dirty="0" smtClean="0">
                    <a:latin typeface="Times New Roman" panose="02020603050405020304" pitchFamily="18" charset="0"/>
                    <a:cs typeface="Times New Roman" panose="02020603050405020304" pitchFamily="18" charset="0"/>
                  </a:rPr>
                  <a:t> and </a:t>
                </a:r>
                <a14:m>
                  <m:oMath xmlns:m="http://schemas.openxmlformats.org/officeDocument/2006/math" xmlns="">
                    <m:r>
                      <a:rPr lang="en-US" sz="2600" i="1" dirty="0" smtClean="0">
                        <a:latin typeface="Cambria Math" panose="02040503050406030204" pitchFamily="18" charset="0"/>
                        <a:cs typeface="Times New Roman" panose="02020603050405020304" pitchFamily="18" charset="0"/>
                      </a:rPr>
                      <m:t>𝐵</m:t>
                    </m:r>
                  </m:oMath>
                </a14:m>
                <a:r>
                  <a:rPr lang="en-US" sz="2600" dirty="0" smtClean="0">
                    <a:latin typeface="Times New Roman" panose="02020603050405020304" pitchFamily="18" charset="0"/>
                    <a:cs typeface="Times New Roman" panose="02020603050405020304" pitchFamily="18" charset="0"/>
                  </a:rPr>
                  <a:t> with the smallest </a:t>
                </a:r>
              </a:p>
              <a:p>
                <a:pPr algn="ctr">
                  <a:lnSpc>
                    <a:spcPct val="150000"/>
                  </a:lnSpc>
                </a:pPr>
                <a14:m>
                  <m:oMathPara xmlns:m="http://schemas.openxmlformats.org/officeDocument/2006/math" xmlns="">
                    <m:oMathParaPr>
                      <m:jc m:val="center"/>
                    </m:oMathParaPr>
                    <m:oMath xmlns:m="http://schemas.openxmlformats.org/officeDocument/2006/math">
                      <m:sSub>
                        <m:sSubPr>
                          <m:ctrlPr>
                            <a:rPr lang="en-US" sz="2600" b="0" i="1" dirty="0" smtClean="0">
                              <a:latin typeface="Cambria Math" panose="02040503050406030204" pitchFamily="18" charset="0"/>
                              <a:cs typeface="Times New Roman" panose="02020603050405020304" pitchFamily="18" charset="0"/>
                            </a:rPr>
                          </m:ctrlPr>
                        </m:sSubPr>
                        <m:e>
                          <m:r>
                            <a:rPr lang="en-US" sz="2600" b="0" i="1" dirty="0" smtClean="0">
                              <a:latin typeface="Cambria Math" panose="02040503050406030204" pitchFamily="18" charset="0"/>
                              <a:cs typeface="Times New Roman" panose="02020603050405020304" pitchFamily="18" charset="0"/>
                            </a:rPr>
                            <m:t> </m:t>
                          </m:r>
                          <m:r>
                            <a:rPr lang="en-US" sz="2600" i="1" dirty="0" smtClean="0">
                              <a:latin typeface="Cambria Math" panose="02040503050406030204" pitchFamily="18" charset="0"/>
                              <a:cs typeface="Times New Roman" panose="02020603050405020304" pitchFamily="18" charset="0"/>
                            </a:rPr>
                            <m:t>𝑑</m:t>
                          </m:r>
                        </m:e>
                        <m:sub>
                          <m:r>
                            <a:rPr lang="en-US" sz="2600" i="1" dirty="0" smtClean="0">
                              <a:latin typeface="Cambria Math" panose="02040503050406030204" pitchFamily="18" charset="0"/>
                              <a:cs typeface="Times New Roman" panose="02020603050405020304" pitchFamily="18" charset="0"/>
                            </a:rPr>
                            <m:t>𝐴𝐵</m:t>
                          </m:r>
                        </m:sub>
                      </m:sSub>
                      <m:r>
                        <a:rPr lang="en-US" sz="2600" i="1" dirty="0" smtClean="0">
                          <a:latin typeface="Cambria Math" panose="02040503050406030204" pitchFamily="18" charset="0"/>
                          <a:cs typeface="Times New Roman" panose="02020603050405020304" pitchFamily="18" charset="0"/>
                        </a:rPr>
                        <m:t> =</m:t>
                      </m:r>
                      <m:func>
                        <m:funcPr>
                          <m:ctrlPr>
                            <a:rPr lang="en-US" sz="2600" b="0" i="1" dirty="0" smtClean="0">
                              <a:latin typeface="Cambria Math" panose="02040503050406030204" pitchFamily="18" charset="0"/>
                              <a:cs typeface="Times New Roman" panose="02020603050405020304" pitchFamily="18" charset="0"/>
                            </a:rPr>
                          </m:ctrlPr>
                        </m:funcPr>
                        <m:fName>
                          <m:limLow>
                            <m:limLowPr>
                              <m:ctrlPr>
                                <a:rPr lang="en-US" sz="2600" b="0" i="1" dirty="0" smtClean="0">
                                  <a:latin typeface="Cambria Math" panose="02040503050406030204" pitchFamily="18" charset="0"/>
                                  <a:cs typeface="Times New Roman" panose="02020603050405020304" pitchFamily="18" charset="0"/>
                                </a:rPr>
                              </m:ctrlPr>
                            </m:limLowPr>
                            <m:e>
                              <m:r>
                                <m:rPr>
                                  <m:sty m:val="p"/>
                                </m:rPr>
                                <a:rPr lang="en-US" sz="2600" i="0" dirty="0" smtClean="0">
                                  <a:latin typeface="Cambria Math" panose="02040503050406030204" pitchFamily="18" charset="0"/>
                                  <a:cs typeface="Times New Roman" panose="02020603050405020304" pitchFamily="18" charset="0"/>
                                </a:rPr>
                                <m:t>min</m:t>
                              </m:r>
                            </m:e>
                            <m:lim>
                              <m:r>
                                <a:rPr lang="en-US" sz="2600" i="1" dirty="0" smtClean="0">
                                  <a:latin typeface="Cambria Math" panose="02040503050406030204" pitchFamily="18" charset="0"/>
                                  <a:cs typeface="Times New Roman" panose="02020603050405020304" pitchFamily="18" charset="0"/>
                                </a:rPr>
                                <m:t>𝑖</m:t>
                              </m:r>
                              <m:r>
                                <a:rPr lang="en-US" sz="2600" i="1" dirty="0" smtClean="0">
                                  <a:latin typeface="Cambria Math" panose="02040503050406030204" pitchFamily="18" charset="0"/>
                                  <a:cs typeface="Times New Roman" panose="02020603050405020304" pitchFamily="18" charset="0"/>
                                </a:rPr>
                                <m:t>∈</m:t>
                              </m:r>
                              <m:r>
                                <a:rPr lang="en-US" sz="2600" i="1" dirty="0" smtClean="0">
                                  <a:latin typeface="Cambria Math" panose="02040503050406030204" pitchFamily="18" charset="0"/>
                                  <a:cs typeface="Times New Roman" panose="02020603050405020304" pitchFamily="18" charset="0"/>
                                </a:rPr>
                                <m:t>𝐴</m:t>
                              </m:r>
                              <m:r>
                                <a:rPr lang="en-US" sz="2600" b="0" i="1" dirty="0" smtClean="0">
                                  <a:latin typeface="Cambria Math" panose="02040503050406030204" pitchFamily="18" charset="0"/>
                                  <a:cs typeface="Times New Roman" panose="02020603050405020304" pitchFamily="18" charset="0"/>
                                </a:rPr>
                                <m:t>,</m:t>
                              </m:r>
                              <m:r>
                                <a:rPr lang="en-US" sz="2600" i="1" dirty="0" smtClean="0">
                                  <a:latin typeface="Cambria Math" panose="02040503050406030204" pitchFamily="18" charset="0"/>
                                  <a:cs typeface="Times New Roman" panose="02020603050405020304" pitchFamily="18" charset="0"/>
                                </a:rPr>
                                <m:t>𝑗</m:t>
                              </m:r>
                              <m:r>
                                <a:rPr lang="en-US" sz="2600" i="1" dirty="0" smtClean="0">
                                  <a:latin typeface="Cambria Math" panose="02040503050406030204" pitchFamily="18" charset="0"/>
                                  <a:cs typeface="Times New Roman" panose="02020603050405020304" pitchFamily="18" charset="0"/>
                                </a:rPr>
                                <m:t>∈</m:t>
                              </m:r>
                              <m:r>
                                <a:rPr lang="en-US" sz="2600" i="1" dirty="0" smtClean="0">
                                  <a:latin typeface="Cambria Math" panose="02040503050406030204" pitchFamily="18" charset="0"/>
                                  <a:cs typeface="Times New Roman" panose="02020603050405020304" pitchFamily="18" charset="0"/>
                                </a:rPr>
                                <m:t>𝐵</m:t>
                              </m:r>
                            </m:lim>
                          </m:limLow>
                        </m:fName>
                        <m:e>
                          <m:r>
                            <a:rPr lang="en-US" sz="2600" i="1" dirty="0" smtClean="0">
                              <a:latin typeface="Cambria Math" panose="02040503050406030204" pitchFamily="18" charset="0"/>
                              <a:cs typeface="Times New Roman" panose="02020603050405020304" pitchFamily="18" charset="0"/>
                            </a:rPr>
                            <m:t>(</m:t>
                          </m:r>
                          <m:sSub>
                            <m:sSubPr>
                              <m:ctrlPr>
                                <a:rPr lang="en-US" sz="2600" b="0" i="1" dirty="0" smtClean="0">
                                  <a:latin typeface="Cambria Math" panose="02040503050406030204" pitchFamily="18" charset="0"/>
                                  <a:cs typeface="Times New Roman" panose="02020603050405020304" pitchFamily="18" charset="0"/>
                                </a:rPr>
                              </m:ctrlPr>
                            </m:sSubPr>
                            <m:e>
                              <m:r>
                                <a:rPr lang="en-US" sz="2600" i="1" dirty="0" err="1" smtClean="0">
                                  <a:latin typeface="Cambria Math" panose="02040503050406030204" pitchFamily="18" charset="0"/>
                                  <a:cs typeface="Times New Roman" panose="02020603050405020304" pitchFamily="18" charset="0"/>
                                </a:rPr>
                                <m:t>𝑑</m:t>
                              </m:r>
                            </m:e>
                            <m:sub>
                              <m:r>
                                <a:rPr lang="en-US" sz="2600" i="1" dirty="0" err="1" smtClean="0">
                                  <a:latin typeface="Cambria Math" panose="02040503050406030204" pitchFamily="18" charset="0"/>
                                  <a:cs typeface="Times New Roman" panose="02020603050405020304" pitchFamily="18" charset="0"/>
                                </a:rPr>
                                <m:t>𝑖𝑗</m:t>
                              </m:r>
                            </m:sub>
                          </m:sSub>
                          <m:r>
                            <a:rPr lang="en-US" sz="2600" i="1" dirty="0" smtClean="0">
                              <a:latin typeface="Cambria Math" panose="02040503050406030204" pitchFamily="18" charset="0"/>
                              <a:cs typeface="Times New Roman" panose="02020603050405020304" pitchFamily="18" charset="0"/>
                            </a:rPr>
                            <m:t> )</m:t>
                          </m:r>
                        </m:e>
                      </m:func>
                      <m:r>
                        <a:rPr lang="en-US" sz="2600" i="1" dirty="0" err="1" smtClean="0">
                          <a:latin typeface="Cambria Math" panose="02040503050406030204" pitchFamily="18" charset="0"/>
                          <a:cs typeface="Times New Roman" panose="02020603050405020304" pitchFamily="18" charset="0"/>
                        </a:rPr>
                        <m:t>,</m:t>
                      </m:r>
                      <m:r>
                        <a:rPr lang="en-US" sz="2600" i="1" dirty="0" smtClean="0">
                          <a:latin typeface="Cambria Math" panose="02040503050406030204" pitchFamily="18" charset="0"/>
                          <a:cs typeface="Times New Roman" panose="02020603050405020304" pitchFamily="18" charset="0"/>
                        </a:rPr>
                        <m:t> </m:t>
                      </m:r>
                    </m:oMath>
                  </m:oMathPara>
                </a14:m>
                <a:endParaRPr lang="en-US" sz="2600" dirty="0" smtClean="0">
                  <a:latin typeface="Times New Roman" panose="02020603050405020304" pitchFamily="18" charset="0"/>
                  <a:cs typeface="Times New Roman" panose="02020603050405020304" pitchFamily="18" charset="0"/>
                </a:endParaRPr>
              </a:p>
              <a:p>
                <a:pPr>
                  <a:lnSpc>
                    <a:spcPct val="150000"/>
                  </a:lnSpc>
                </a:pPr>
                <a:r>
                  <a:rPr lang="en-US" sz="2600" dirty="0" smtClean="0">
                    <a:latin typeface="Times New Roman" panose="02020603050405020304" pitchFamily="18" charset="0"/>
                    <a:cs typeface="Times New Roman" panose="02020603050405020304" pitchFamily="18" charset="0"/>
                  </a:rPr>
                  <a:t>• </a:t>
                </a:r>
                <a:r>
                  <a:rPr lang="en-US" sz="2600" dirty="0" smtClean="0">
                    <a:solidFill>
                      <a:srgbClr val="C00000"/>
                    </a:solidFill>
                    <a:latin typeface="Times New Roman" panose="02020603050405020304" pitchFamily="18" charset="0"/>
                    <a:cs typeface="Times New Roman" panose="02020603050405020304" pitchFamily="18" charset="0"/>
                  </a:rPr>
                  <a:t>Single linkage clustering </a:t>
                </a:r>
                <a:r>
                  <a:rPr lang="en-US" sz="2600" dirty="0" smtClean="0">
                    <a:latin typeface="Times New Roman" panose="02020603050405020304" pitchFamily="18" charset="0"/>
                    <a:cs typeface="Times New Roman" panose="02020603050405020304" pitchFamily="18" charset="0"/>
                  </a:rPr>
                  <a:t>is sometimes called</a:t>
                </a:r>
              </a:p>
              <a:p>
                <a:pPr>
                  <a:lnSpc>
                    <a:spcPct val="150000"/>
                  </a:lnSpc>
                </a:pPr>
                <a:r>
                  <a:rPr lang="en-US" sz="2600" dirty="0" smtClean="0">
                    <a:latin typeface="Times New Roman" panose="02020603050405020304" pitchFamily="18" charset="0"/>
                    <a:cs typeface="Times New Roman" panose="02020603050405020304" pitchFamily="18" charset="0"/>
                  </a:rPr>
                  <a:t> “nearest neighbor” clustering. </a:t>
                </a:r>
              </a:p>
              <a:p>
                <a:pPr marL="457200" indent="-457200">
                  <a:lnSpc>
                    <a:spcPct val="150000"/>
                  </a:lnSpc>
                  <a:buFont typeface="Arial" panose="020B0604020202020204" pitchFamily="34" charset="0"/>
                  <a:buChar char="•"/>
                </a:pPr>
                <a:r>
                  <a:rPr lang="en-US" sz="2600" dirty="0" smtClean="0">
                    <a:latin typeface="Times New Roman" panose="02020603050405020304" pitchFamily="18" charset="0"/>
                    <a:cs typeface="Times New Roman" panose="02020603050405020304" pitchFamily="18" charset="0"/>
                  </a:rPr>
                  <a:t>Suitable for finding </a:t>
                </a:r>
                <a:r>
                  <a:rPr lang="en-US" sz="2600" b="1" dirty="0" smtClean="0">
                    <a:solidFill>
                      <a:srgbClr val="0070C0"/>
                    </a:solidFill>
                    <a:latin typeface="Times New Roman" panose="02020603050405020304" pitchFamily="18" charset="0"/>
                    <a:cs typeface="Times New Roman" panose="02020603050405020304" pitchFamily="18" charset="0"/>
                  </a:rPr>
                  <a:t>elongated cluster</a:t>
                </a:r>
                <a:r>
                  <a:rPr lang="en-US" sz="2600" b="1" dirty="0">
                    <a:latin typeface="Times New Roman" panose="02020603050405020304" pitchFamily="18" charset="0"/>
                    <a:cs typeface="Times New Roman" panose="02020603050405020304" pitchFamily="18" charset="0"/>
                  </a:rPr>
                  <a:t> </a:t>
                </a:r>
                <a:r>
                  <a:rPr lang="en-US" sz="2600" dirty="0" smtClean="0">
                    <a:latin typeface="Times New Roman" panose="02020603050405020304" pitchFamily="18" charset="0"/>
                    <a:cs typeface="Times New Roman" panose="02020603050405020304" pitchFamily="18" charset="0"/>
                  </a:rPr>
                  <a:t>that do not give a useful description of the data.</a:t>
                </a:r>
              </a:p>
              <a:p>
                <a:pPr>
                  <a:lnSpc>
                    <a:spcPct val="150000"/>
                  </a:lnSpc>
                </a:pPr>
                <a:endParaRPr lang="en-US" sz="2600" dirty="0">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0" y="0"/>
                <a:ext cx="12192000" cy="5142562"/>
              </a:xfrm>
              <a:prstGeom prst="rect">
                <a:avLst/>
              </a:prstGeom>
              <a:blipFill rotWithShape="0">
                <a:blip r:embed="rId2"/>
                <a:stretch>
                  <a:fillRect l="-900"/>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7672040" y="1887750"/>
            <a:ext cx="2681054" cy="2011891"/>
          </a:xfrm>
          <a:prstGeom prst="rect">
            <a:avLst/>
          </a:prstGeom>
        </p:spPr>
      </p:pic>
      <p:pic>
        <p:nvPicPr>
          <p:cNvPr id="2" name="Picture 1"/>
          <p:cNvPicPr>
            <a:picLocks noChangeAspect="1"/>
          </p:cNvPicPr>
          <p:nvPr/>
        </p:nvPicPr>
        <p:blipFill>
          <a:blip r:embed="rId4"/>
          <a:stretch>
            <a:fillRect/>
          </a:stretch>
        </p:blipFill>
        <p:spPr>
          <a:xfrm>
            <a:off x="3204232" y="4724400"/>
            <a:ext cx="3029300" cy="1600385"/>
          </a:xfrm>
          <a:prstGeom prst="rect">
            <a:avLst/>
          </a:prstGeom>
        </p:spPr>
      </p:pic>
    </p:spTree>
    <p:extLst>
      <p:ext uri="{BB962C8B-B14F-4D97-AF65-F5344CB8AC3E}">
        <p14:creationId xmlns:p14="http://schemas.microsoft.com/office/powerpoint/2010/main" val="2880862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249044" y="90981"/>
                <a:ext cx="11504341" cy="3946080"/>
              </a:xfrm>
              <a:prstGeom prst="rect">
                <a:avLst/>
              </a:prstGeom>
            </p:spPr>
            <p:txBody>
              <a:bodyPr wrap="square">
                <a:spAutoFit/>
              </a:bodyPr>
              <a:lstStyle/>
              <a:p>
                <a:pPr>
                  <a:lnSpc>
                    <a:spcPct val="150000"/>
                  </a:lnSpc>
                </a:pPr>
                <a:r>
                  <a:rPr lang="en-US" sz="2600" dirty="0" smtClean="0">
                    <a:latin typeface="Times New Roman" panose="02020603050405020304" pitchFamily="18" charset="0"/>
                    <a:cs typeface="Times New Roman" panose="02020603050405020304" pitchFamily="18" charset="0"/>
                  </a:rPr>
                  <a:t>• The </a:t>
                </a:r>
                <a:r>
                  <a:rPr lang="en-US" sz="2600" b="1" dirty="0" smtClean="0">
                    <a:solidFill>
                      <a:srgbClr val="0070C0"/>
                    </a:solidFill>
                    <a:latin typeface="Times New Roman" panose="02020603050405020304" pitchFamily="18" charset="0"/>
                    <a:cs typeface="Times New Roman" panose="02020603050405020304" pitchFamily="18" charset="0"/>
                  </a:rPr>
                  <a:t>complete linkage </a:t>
                </a:r>
                <a:r>
                  <a:rPr lang="en-US" sz="2600" dirty="0" smtClean="0">
                    <a:latin typeface="Times New Roman" panose="02020603050405020304" pitchFamily="18" charset="0"/>
                    <a:cs typeface="Times New Roman" panose="02020603050405020304" pitchFamily="18" charset="0"/>
                  </a:rPr>
                  <a:t>algorithm, at each step, joins the clusters whose </a:t>
                </a:r>
                <a:r>
                  <a:rPr lang="en-US" sz="2600" dirty="0" smtClean="0">
                    <a:solidFill>
                      <a:srgbClr val="0070C0"/>
                    </a:solidFill>
                    <a:latin typeface="Times New Roman" panose="02020603050405020304" pitchFamily="18" charset="0"/>
                    <a:cs typeface="Times New Roman" panose="02020603050405020304" pitchFamily="18" charset="0"/>
                  </a:rPr>
                  <a:t>maximum</a:t>
                </a:r>
                <a:r>
                  <a:rPr lang="en-US" sz="2600" dirty="0" smtClean="0">
                    <a:latin typeface="Times New Roman" panose="02020603050405020304" pitchFamily="18" charset="0"/>
                    <a:cs typeface="Times New Roman" panose="02020603050405020304" pitchFamily="18" charset="0"/>
                  </a:rPr>
                  <a:t> distance between objects is smallest, i.e., joins the clusters A and B with the smallest</a:t>
                </a:r>
              </a:p>
              <a:p>
                <a:pPr>
                  <a:lnSpc>
                    <a:spcPct val="150000"/>
                  </a:lnSpc>
                </a:pPr>
                <a14:m>
                  <m:oMathPara xmlns:m="http://schemas.openxmlformats.org/officeDocument/2006/math" xmlns="">
                    <m:oMathParaPr>
                      <m:jc m:val="centerGroup"/>
                    </m:oMathParaPr>
                    <m:oMath xmlns:m="http://schemas.openxmlformats.org/officeDocument/2006/math">
                      <m:sSub>
                        <m:sSubPr>
                          <m:ctrlPr>
                            <a:rPr lang="en-US" sz="2600" b="0" i="1" dirty="0" smtClean="0">
                              <a:latin typeface="Cambria Math" panose="02040503050406030204" pitchFamily="18" charset="0"/>
                              <a:cs typeface="Times New Roman" panose="02020603050405020304" pitchFamily="18" charset="0"/>
                            </a:rPr>
                          </m:ctrlPr>
                        </m:sSubPr>
                        <m:e>
                          <m:r>
                            <a:rPr lang="en-US" sz="2600" i="1" dirty="0" smtClean="0">
                              <a:latin typeface="Cambria Math" panose="02040503050406030204" pitchFamily="18" charset="0"/>
                              <a:cs typeface="Times New Roman" panose="02020603050405020304" pitchFamily="18" charset="0"/>
                            </a:rPr>
                            <m:t>𝑑</m:t>
                          </m:r>
                        </m:e>
                        <m:sub>
                          <m:r>
                            <a:rPr lang="en-US" sz="2600" i="1" dirty="0" smtClean="0">
                              <a:latin typeface="Cambria Math" panose="02040503050406030204" pitchFamily="18" charset="0"/>
                              <a:cs typeface="Times New Roman" panose="02020603050405020304" pitchFamily="18" charset="0"/>
                            </a:rPr>
                            <m:t>𝐴𝐵</m:t>
                          </m:r>
                        </m:sub>
                      </m:sSub>
                      <m:r>
                        <a:rPr lang="en-US" sz="2600" i="1" dirty="0" smtClean="0">
                          <a:latin typeface="Cambria Math" panose="02040503050406030204" pitchFamily="18" charset="0"/>
                          <a:cs typeface="Times New Roman" panose="02020603050405020304" pitchFamily="18" charset="0"/>
                        </a:rPr>
                        <m:t> =</m:t>
                      </m:r>
                      <m:func>
                        <m:funcPr>
                          <m:ctrlPr>
                            <a:rPr lang="en-US" sz="2600" b="0" i="1" dirty="0" smtClean="0">
                              <a:latin typeface="Cambria Math" panose="02040503050406030204" pitchFamily="18" charset="0"/>
                              <a:cs typeface="Times New Roman" panose="02020603050405020304" pitchFamily="18" charset="0"/>
                            </a:rPr>
                          </m:ctrlPr>
                        </m:funcPr>
                        <m:fName>
                          <m:limLow>
                            <m:limLowPr>
                              <m:ctrlPr>
                                <a:rPr lang="en-US" sz="2600" b="0" i="1" dirty="0" smtClean="0">
                                  <a:latin typeface="Cambria Math" panose="02040503050406030204" pitchFamily="18" charset="0"/>
                                  <a:cs typeface="Times New Roman" panose="02020603050405020304" pitchFamily="18" charset="0"/>
                                </a:rPr>
                              </m:ctrlPr>
                            </m:limLowPr>
                            <m:e>
                              <m:r>
                                <m:rPr>
                                  <m:sty m:val="p"/>
                                </m:rPr>
                                <a:rPr lang="en-US" sz="2600" i="0" dirty="0" smtClean="0">
                                  <a:latin typeface="Cambria Math" panose="02040503050406030204" pitchFamily="18" charset="0"/>
                                  <a:cs typeface="Times New Roman" panose="02020603050405020304" pitchFamily="18" charset="0"/>
                                </a:rPr>
                                <m:t>m</m:t>
                              </m:r>
                              <m:r>
                                <a:rPr lang="en-US" sz="2600" b="0" i="1" dirty="0" smtClean="0">
                                  <a:latin typeface="Cambria Math" panose="02040503050406030204" pitchFamily="18" charset="0"/>
                                  <a:cs typeface="Times New Roman" panose="02020603050405020304" pitchFamily="18" charset="0"/>
                                </a:rPr>
                                <m:t>𝑎𝑥</m:t>
                              </m:r>
                            </m:e>
                            <m:lim>
                              <m:r>
                                <a:rPr lang="en-US" sz="2600" i="1" dirty="0" smtClean="0">
                                  <a:latin typeface="Cambria Math" panose="02040503050406030204" pitchFamily="18" charset="0"/>
                                  <a:cs typeface="Times New Roman" panose="02020603050405020304" pitchFamily="18" charset="0"/>
                                </a:rPr>
                                <m:t>𝑖</m:t>
                              </m:r>
                              <m:r>
                                <a:rPr lang="en-US" sz="2600" i="1" dirty="0" smtClean="0">
                                  <a:latin typeface="Cambria Math" panose="02040503050406030204" pitchFamily="18" charset="0"/>
                                  <a:cs typeface="Times New Roman" panose="02020603050405020304" pitchFamily="18" charset="0"/>
                                </a:rPr>
                                <m:t>∈</m:t>
                              </m:r>
                              <m:r>
                                <a:rPr lang="en-US" sz="2600" i="1" dirty="0" smtClean="0">
                                  <a:latin typeface="Cambria Math" panose="02040503050406030204" pitchFamily="18" charset="0"/>
                                  <a:cs typeface="Times New Roman" panose="02020603050405020304" pitchFamily="18" charset="0"/>
                                </a:rPr>
                                <m:t>𝐴</m:t>
                              </m:r>
                              <m:r>
                                <a:rPr lang="en-US" sz="2600" b="0" i="1" dirty="0" smtClean="0">
                                  <a:latin typeface="Cambria Math" panose="02040503050406030204" pitchFamily="18" charset="0"/>
                                  <a:cs typeface="Times New Roman" panose="02020603050405020304" pitchFamily="18" charset="0"/>
                                </a:rPr>
                                <m:t>,</m:t>
                              </m:r>
                              <m:r>
                                <a:rPr lang="en-US" sz="2600" i="1" dirty="0" smtClean="0">
                                  <a:latin typeface="Cambria Math" panose="02040503050406030204" pitchFamily="18" charset="0"/>
                                  <a:cs typeface="Times New Roman" panose="02020603050405020304" pitchFamily="18" charset="0"/>
                                </a:rPr>
                                <m:t>𝑗</m:t>
                              </m:r>
                              <m:r>
                                <a:rPr lang="en-US" sz="2600" i="1" dirty="0" smtClean="0">
                                  <a:latin typeface="Cambria Math" panose="02040503050406030204" pitchFamily="18" charset="0"/>
                                  <a:cs typeface="Times New Roman" panose="02020603050405020304" pitchFamily="18" charset="0"/>
                                </a:rPr>
                                <m:t>∈</m:t>
                              </m:r>
                              <m:r>
                                <a:rPr lang="en-US" sz="2600" i="1" dirty="0" smtClean="0">
                                  <a:latin typeface="Cambria Math" panose="02040503050406030204" pitchFamily="18" charset="0"/>
                                  <a:cs typeface="Times New Roman" panose="02020603050405020304" pitchFamily="18" charset="0"/>
                                </a:rPr>
                                <m:t>𝐵</m:t>
                              </m:r>
                            </m:lim>
                          </m:limLow>
                        </m:fName>
                        <m:e>
                          <m:r>
                            <a:rPr lang="en-US" sz="2600" i="1" dirty="0" smtClean="0">
                              <a:latin typeface="Cambria Math" panose="02040503050406030204" pitchFamily="18" charset="0"/>
                              <a:cs typeface="Times New Roman" panose="02020603050405020304" pitchFamily="18" charset="0"/>
                            </a:rPr>
                            <m:t>(</m:t>
                          </m:r>
                          <m:sSub>
                            <m:sSubPr>
                              <m:ctrlPr>
                                <a:rPr lang="en-US" sz="2600" b="0" i="1" dirty="0" smtClean="0">
                                  <a:latin typeface="Cambria Math" panose="02040503050406030204" pitchFamily="18" charset="0"/>
                                  <a:cs typeface="Times New Roman" panose="02020603050405020304" pitchFamily="18" charset="0"/>
                                </a:rPr>
                              </m:ctrlPr>
                            </m:sSubPr>
                            <m:e>
                              <m:r>
                                <a:rPr lang="en-US" sz="2600" i="1" dirty="0" err="1" smtClean="0">
                                  <a:latin typeface="Cambria Math" panose="02040503050406030204" pitchFamily="18" charset="0"/>
                                  <a:cs typeface="Times New Roman" panose="02020603050405020304" pitchFamily="18" charset="0"/>
                                </a:rPr>
                                <m:t>𝑑</m:t>
                              </m:r>
                            </m:e>
                            <m:sub>
                              <m:r>
                                <a:rPr lang="en-US" sz="2600" i="1" dirty="0" err="1" smtClean="0">
                                  <a:latin typeface="Cambria Math" panose="02040503050406030204" pitchFamily="18" charset="0"/>
                                  <a:cs typeface="Times New Roman" panose="02020603050405020304" pitchFamily="18" charset="0"/>
                                </a:rPr>
                                <m:t>𝑖𝑗</m:t>
                              </m:r>
                            </m:sub>
                          </m:sSub>
                          <m:r>
                            <a:rPr lang="en-US" sz="2600" i="1" dirty="0" smtClean="0">
                              <a:latin typeface="Cambria Math" panose="02040503050406030204" pitchFamily="18" charset="0"/>
                              <a:cs typeface="Times New Roman" panose="02020603050405020304" pitchFamily="18" charset="0"/>
                            </a:rPr>
                            <m:t> )</m:t>
                          </m:r>
                        </m:e>
                      </m:func>
                      <m:r>
                        <a:rPr lang="en-US" sz="2600" i="1" dirty="0" err="1" smtClean="0">
                          <a:latin typeface="Cambria Math" panose="02040503050406030204" pitchFamily="18" charset="0"/>
                          <a:cs typeface="Times New Roman" panose="02020603050405020304" pitchFamily="18" charset="0"/>
                        </a:rPr>
                        <m:t>,</m:t>
                      </m:r>
                      <m:r>
                        <a:rPr lang="en-US" sz="2600" i="1" dirty="0" smtClean="0">
                          <a:latin typeface="Cambria Math" panose="02040503050406030204" pitchFamily="18" charset="0"/>
                          <a:cs typeface="Times New Roman" panose="02020603050405020304" pitchFamily="18" charset="0"/>
                        </a:rPr>
                        <m:t> </m:t>
                      </m:r>
                    </m:oMath>
                  </m:oMathPara>
                </a14:m>
                <a:endParaRPr lang="en-US" sz="2600" dirty="0" smtClean="0">
                  <a:latin typeface="Times New Roman" panose="02020603050405020304" pitchFamily="18" charset="0"/>
                  <a:cs typeface="Times New Roman" panose="02020603050405020304" pitchFamily="18" charset="0"/>
                </a:endParaRPr>
              </a:p>
              <a:p>
                <a:pPr>
                  <a:lnSpc>
                    <a:spcPct val="150000"/>
                  </a:lnSpc>
                </a:pPr>
                <a:r>
                  <a:rPr lang="en-US" sz="2600" dirty="0" smtClean="0">
                    <a:latin typeface="Times New Roman" panose="02020603050405020304" pitchFamily="18" charset="0"/>
                    <a:cs typeface="Times New Roman" panose="02020603050405020304" pitchFamily="18" charset="0"/>
                  </a:rPr>
                  <a:t>•  Complete linkage clustering is sometimes called </a:t>
                </a:r>
              </a:p>
              <a:p>
                <a:pPr>
                  <a:lnSpc>
                    <a:spcPct val="150000"/>
                  </a:lnSpc>
                </a:pPr>
                <a:r>
                  <a:rPr lang="en-US" sz="2600" dirty="0" smtClean="0">
                    <a:latin typeface="Times New Roman" panose="02020603050405020304" pitchFamily="18" charset="0"/>
                    <a:cs typeface="Times New Roman" panose="02020603050405020304" pitchFamily="18" charset="0"/>
                  </a:rPr>
                  <a:t>“</a:t>
                </a:r>
                <a:r>
                  <a:rPr lang="en-US" sz="2600" b="1" dirty="0" smtClean="0">
                    <a:solidFill>
                      <a:srgbClr val="0070C0"/>
                    </a:solidFill>
                    <a:latin typeface="Times New Roman" panose="02020603050405020304" pitchFamily="18" charset="0"/>
                    <a:cs typeface="Times New Roman" panose="02020603050405020304" pitchFamily="18" charset="0"/>
                  </a:rPr>
                  <a:t>farthest neighbor</a:t>
                </a:r>
                <a:r>
                  <a:rPr lang="en-US" sz="2600" dirty="0" smtClean="0">
                    <a:latin typeface="Times New Roman" panose="02020603050405020304" pitchFamily="18" charset="0"/>
                    <a:cs typeface="Times New Roman" panose="02020603050405020304" pitchFamily="18" charset="0"/>
                  </a:rPr>
                  <a:t>” clustering.</a:t>
                </a:r>
              </a:p>
              <a:p>
                <a:pPr marL="457200" indent="-457200">
                  <a:lnSpc>
                    <a:spcPct val="150000"/>
                  </a:lnSpc>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Suitable for finding </a:t>
                </a:r>
                <a:r>
                  <a:rPr lang="en-US" sz="2600" b="1" dirty="0">
                    <a:solidFill>
                      <a:srgbClr val="7030A0"/>
                    </a:solidFill>
                    <a:latin typeface="Times New Roman" panose="02020603050405020304" pitchFamily="18" charset="0"/>
                    <a:cs typeface="Times New Roman" panose="02020603050405020304" pitchFamily="18" charset="0"/>
                  </a:rPr>
                  <a:t>compact but not well separated </a:t>
                </a:r>
                <a:r>
                  <a:rPr lang="en-US" sz="2600" b="1" dirty="0" smtClean="0">
                    <a:solidFill>
                      <a:srgbClr val="7030A0"/>
                    </a:solidFill>
                    <a:latin typeface="Times New Roman" panose="02020603050405020304" pitchFamily="18" charset="0"/>
                    <a:cs typeface="Times New Roman" panose="02020603050405020304" pitchFamily="18" charset="0"/>
                  </a:rPr>
                  <a:t>cluster</a:t>
                </a:r>
                <a:r>
                  <a:rPr lang="en-US" sz="2600" dirty="0" smtClean="0">
                    <a:latin typeface="Times New Roman" panose="02020603050405020304" pitchFamily="18" charset="0"/>
                    <a:cs typeface="Times New Roman" panose="02020603050405020304" pitchFamily="18" charset="0"/>
                  </a:rPr>
                  <a:t>.</a:t>
                </a:r>
                <a:endParaRPr lang="en-US" sz="2600" dirty="0">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249044" y="90981"/>
                <a:ext cx="11504341" cy="3946080"/>
              </a:xfrm>
              <a:prstGeom prst="rect">
                <a:avLst/>
              </a:prstGeom>
              <a:blipFill rotWithShape="0">
                <a:blip r:embed="rId2"/>
                <a:stretch>
                  <a:fillRect l="-954" b="-1236"/>
                </a:stretch>
              </a:blipFill>
            </p:spPr>
            <p:txBody>
              <a:bodyPr/>
              <a:lstStyle/>
              <a:p>
                <a:r>
                  <a:rPr lang="en-US">
                    <a:noFill/>
                  </a:rPr>
                  <a:t> </a:t>
                </a:r>
              </a:p>
            </p:txBody>
          </p:sp>
        </mc:Fallback>
      </mc:AlternateContent>
      <p:pic>
        <p:nvPicPr>
          <p:cNvPr id="2" name="Picture 1"/>
          <p:cNvPicPr>
            <a:picLocks noChangeAspect="1"/>
          </p:cNvPicPr>
          <p:nvPr/>
        </p:nvPicPr>
        <p:blipFill>
          <a:blip r:embed="rId3"/>
          <a:stretch>
            <a:fillRect/>
          </a:stretch>
        </p:blipFill>
        <p:spPr>
          <a:xfrm>
            <a:off x="9132082" y="1303169"/>
            <a:ext cx="2972832" cy="2254072"/>
          </a:xfrm>
          <a:prstGeom prst="rect">
            <a:avLst/>
          </a:prstGeom>
        </p:spPr>
      </p:pic>
      <p:pic>
        <p:nvPicPr>
          <p:cNvPr id="3" name="Picture 2"/>
          <p:cNvPicPr>
            <a:picLocks noChangeAspect="1"/>
          </p:cNvPicPr>
          <p:nvPr/>
        </p:nvPicPr>
        <p:blipFill>
          <a:blip r:embed="rId4"/>
          <a:stretch>
            <a:fillRect/>
          </a:stretch>
        </p:blipFill>
        <p:spPr>
          <a:xfrm>
            <a:off x="4610680" y="4136982"/>
            <a:ext cx="4163407" cy="1973886"/>
          </a:xfrm>
          <a:prstGeom prst="rect">
            <a:avLst/>
          </a:prstGeom>
        </p:spPr>
      </p:pic>
    </p:spTree>
    <p:extLst>
      <p:ext uri="{BB962C8B-B14F-4D97-AF65-F5344CB8AC3E}">
        <p14:creationId xmlns:p14="http://schemas.microsoft.com/office/powerpoint/2010/main" val="1232753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74646"/>
            <a:ext cx="12117354" cy="6093976"/>
          </a:xfrm>
          <a:prstGeom prst="rect">
            <a:avLst/>
          </a:prstGeom>
        </p:spPr>
        <p:txBody>
          <a:bodyPr wrap="square">
            <a:spAutoFit/>
          </a:bodyPr>
          <a:lstStyle/>
          <a:p>
            <a:pPr algn="ctr"/>
            <a:r>
              <a:rPr lang="en-US" sz="2600" dirty="0" smtClean="0">
                <a:latin typeface="Times New Roman" panose="02020603050405020304" pitchFamily="18" charset="0"/>
                <a:cs typeface="Times New Roman" panose="02020603050405020304" pitchFamily="18" charset="0"/>
              </a:rPr>
              <a:t>Applications of Cluster Analysis</a:t>
            </a:r>
          </a:p>
          <a:p>
            <a:endParaRPr lang="en-US" sz="2600" b="0" i="0" u="none" strike="noStrike" baseline="0" dirty="0">
              <a:solidFill>
                <a:srgbClr val="141314"/>
              </a:solidFill>
              <a:latin typeface="Times New Roman" panose="02020603050405020304" pitchFamily="18" charset="0"/>
              <a:cs typeface="Times New Roman" panose="02020603050405020304" pitchFamily="18" charset="0"/>
            </a:endParaRPr>
          </a:p>
          <a:p>
            <a:r>
              <a:rPr lang="en-US" sz="2600" dirty="0" smtClean="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Find </a:t>
            </a:r>
            <a:r>
              <a:rPr lang="en-US" sz="2600" dirty="0">
                <a:solidFill>
                  <a:srgbClr val="C00000"/>
                </a:solidFill>
                <a:latin typeface="Times New Roman" panose="02020603050405020304" pitchFamily="18" charset="0"/>
                <a:cs typeface="Times New Roman" panose="02020603050405020304" pitchFamily="18" charset="0"/>
              </a:rPr>
              <a:t>customer groups </a:t>
            </a:r>
            <a:r>
              <a:rPr lang="en-US" sz="2600" dirty="0">
                <a:latin typeface="Times New Roman" panose="02020603050405020304" pitchFamily="18" charset="0"/>
                <a:cs typeface="Times New Roman" panose="02020603050405020304" pitchFamily="18" charset="0"/>
              </a:rPr>
              <a:t>to </a:t>
            </a:r>
            <a:r>
              <a:rPr lang="en-US" sz="2600" dirty="0">
                <a:solidFill>
                  <a:srgbClr val="C00000"/>
                </a:solidFill>
                <a:latin typeface="Times New Roman" panose="02020603050405020304" pitchFamily="18" charset="0"/>
                <a:cs typeface="Times New Roman" panose="02020603050405020304" pitchFamily="18" charset="0"/>
              </a:rPr>
              <a:t>adjust advertisement </a:t>
            </a:r>
            <a:r>
              <a:rPr lang="en-US" sz="2600" dirty="0" smtClean="0">
                <a:latin typeface="Times New Roman" panose="02020603050405020304" pitchFamily="18" charset="0"/>
                <a:cs typeface="Times New Roman" panose="02020603050405020304" pitchFamily="18" charset="0"/>
              </a:rPr>
              <a:t>:</a:t>
            </a:r>
          </a:p>
          <a:p>
            <a:endParaRPr lang="en-US" sz="2600" dirty="0" smtClean="0">
              <a:latin typeface="Times New Roman" panose="02020603050405020304" pitchFamily="18" charset="0"/>
              <a:cs typeface="Times New Roman" panose="02020603050405020304" pitchFamily="18" charset="0"/>
            </a:endParaRPr>
          </a:p>
          <a:p>
            <a:r>
              <a:rPr lang="en-US" sz="2600" dirty="0" smtClean="0">
                <a:solidFill>
                  <a:srgbClr val="C00000"/>
                </a:solidFill>
                <a:latin typeface="Times New Roman" panose="02020603050405020304" pitchFamily="18" charset="0"/>
                <a:cs typeface="Times New Roman" panose="02020603050405020304" pitchFamily="18" charset="0"/>
              </a:rPr>
              <a:t>In marketing</a:t>
            </a:r>
            <a:r>
              <a:rPr lang="en-US" sz="2600" dirty="0" smtClean="0">
                <a:latin typeface="Times New Roman" panose="02020603050405020304" pitchFamily="18" charset="0"/>
                <a:cs typeface="Times New Roman" panose="02020603050405020304" pitchFamily="18" charset="0"/>
              </a:rPr>
              <a:t>, researchers use demographic and consumer profiles in an attempt to </a:t>
            </a:r>
            <a:r>
              <a:rPr lang="en-US" sz="2600" dirty="0" smtClean="0">
                <a:solidFill>
                  <a:srgbClr val="0070C0"/>
                </a:solidFill>
                <a:latin typeface="Times New Roman" panose="02020603050405020304" pitchFamily="18" charset="0"/>
                <a:cs typeface="Times New Roman" panose="02020603050405020304" pitchFamily="18" charset="0"/>
              </a:rPr>
              <a:t>segment the marketplace into small, homogeneous groups </a:t>
            </a:r>
            <a:r>
              <a:rPr lang="en-US" sz="2600" dirty="0" smtClean="0">
                <a:latin typeface="Times New Roman" panose="02020603050405020304" pitchFamily="18" charset="0"/>
                <a:cs typeface="Times New Roman" panose="02020603050405020304" pitchFamily="18" charset="0"/>
              </a:rPr>
              <a:t>so that several distinct marketing strategies can be used more efficiently for the clusters.</a:t>
            </a:r>
          </a:p>
          <a:p>
            <a:endParaRPr lang="en-US" sz="26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600" dirty="0" smtClean="0">
                <a:solidFill>
                  <a:srgbClr val="C00000"/>
                </a:solidFill>
                <a:latin typeface="Times New Roman" panose="02020603050405020304" pitchFamily="18" charset="0"/>
                <a:cs typeface="Times New Roman" panose="02020603050405020304" pitchFamily="18" charset="0"/>
              </a:rPr>
              <a:t>In ecology</a:t>
            </a:r>
            <a:r>
              <a:rPr lang="en-US" sz="2600" dirty="0" smtClean="0">
                <a:latin typeface="Times New Roman" panose="02020603050405020304" pitchFamily="18" charset="0"/>
                <a:cs typeface="Times New Roman" panose="02020603050405020304" pitchFamily="18" charset="0"/>
              </a:rPr>
              <a:t>, scientists classify plants or animals into </a:t>
            </a:r>
            <a:r>
              <a:rPr lang="en-US" sz="2600" dirty="0" smtClean="0">
                <a:solidFill>
                  <a:srgbClr val="0070C0"/>
                </a:solidFill>
                <a:latin typeface="Times New Roman" panose="02020603050405020304" pitchFamily="18" charset="0"/>
                <a:cs typeface="Times New Roman" panose="02020603050405020304" pitchFamily="18" charset="0"/>
              </a:rPr>
              <a:t>various groups based on some measurable characteristics. </a:t>
            </a:r>
          </a:p>
          <a:p>
            <a:endParaRPr lang="en-US" sz="2600" dirty="0">
              <a:latin typeface="Times New Roman" panose="02020603050405020304" pitchFamily="18" charset="0"/>
              <a:cs typeface="Times New Roman" panose="02020603050405020304" pitchFamily="18" charset="0"/>
            </a:endParaRPr>
          </a:p>
          <a:p>
            <a:r>
              <a:rPr lang="en-US" sz="2600" dirty="0" smtClean="0">
                <a:latin typeface="Times New Roman" panose="02020603050405020304" pitchFamily="18" charset="0"/>
                <a:cs typeface="Times New Roman" panose="02020603050405020304" pitchFamily="18" charset="0"/>
              </a:rPr>
              <a:t>• Researchers </a:t>
            </a:r>
            <a:r>
              <a:rPr lang="en-US" sz="2600" dirty="0" smtClean="0">
                <a:solidFill>
                  <a:srgbClr val="C00000"/>
                </a:solidFill>
                <a:latin typeface="Times New Roman" panose="02020603050405020304" pitchFamily="18" charset="0"/>
                <a:cs typeface="Times New Roman" panose="02020603050405020304" pitchFamily="18" charset="0"/>
              </a:rPr>
              <a:t>in genetics </a:t>
            </a:r>
            <a:r>
              <a:rPr lang="en-US" sz="2600" dirty="0" smtClean="0">
                <a:latin typeface="Times New Roman" panose="02020603050405020304" pitchFamily="18" charset="0"/>
                <a:cs typeface="Times New Roman" panose="02020603050405020304" pitchFamily="18" charset="0"/>
              </a:rPr>
              <a:t>may separate genes into </a:t>
            </a:r>
            <a:r>
              <a:rPr lang="en-US" sz="2600" dirty="0" smtClean="0">
                <a:solidFill>
                  <a:srgbClr val="0070C0"/>
                </a:solidFill>
                <a:latin typeface="Times New Roman" panose="02020603050405020304" pitchFamily="18" charset="0"/>
                <a:cs typeface="Times New Roman" panose="02020603050405020304" pitchFamily="18" charset="0"/>
              </a:rPr>
              <a:t>several classes based on their expression ratios</a:t>
            </a:r>
            <a:r>
              <a:rPr lang="en-US" sz="2600" dirty="0" smtClean="0">
                <a:latin typeface="Times New Roman" panose="02020603050405020304" pitchFamily="18" charset="0"/>
                <a:cs typeface="Times New Roman" panose="02020603050405020304" pitchFamily="18" charset="0"/>
              </a:rPr>
              <a:t> measured at different time points.</a:t>
            </a:r>
          </a:p>
          <a:p>
            <a:endParaRPr lang="en-US" sz="26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600" dirty="0" smtClean="0">
                <a:solidFill>
                  <a:srgbClr val="C00000"/>
                </a:solidFill>
                <a:latin typeface="Times New Roman" panose="02020603050405020304" pitchFamily="18" charset="0"/>
                <a:cs typeface="Times New Roman" panose="02020603050405020304" pitchFamily="18" charset="0"/>
              </a:rPr>
              <a:t>In medical research</a:t>
            </a:r>
            <a:r>
              <a:rPr lang="en-US" sz="2600" dirty="0" smtClean="0">
                <a:latin typeface="Times New Roman" panose="02020603050405020304" pitchFamily="18" charset="0"/>
                <a:cs typeface="Times New Roman" panose="02020603050405020304" pitchFamily="18" charset="0"/>
              </a:rPr>
              <a:t>, doctors want to find </a:t>
            </a:r>
            <a:r>
              <a:rPr lang="en-US" sz="2600" dirty="0">
                <a:solidFill>
                  <a:srgbClr val="0070C0"/>
                </a:solidFill>
                <a:latin typeface="Times New Roman" panose="02020603050405020304" pitchFamily="18" charset="0"/>
                <a:cs typeface="Times New Roman" panose="02020603050405020304" pitchFamily="18" charset="0"/>
              </a:rPr>
              <a:t>subtypes of diseases </a:t>
            </a:r>
            <a:r>
              <a:rPr lang="en-US" sz="2600" dirty="0">
                <a:latin typeface="Times New Roman" panose="02020603050405020304" pitchFamily="18" charset="0"/>
                <a:cs typeface="Times New Roman" panose="02020603050405020304" pitchFamily="18" charset="0"/>
              </a:rPr>
              <a:t>to fine-tune treatment </a:t>
            </a:r>
          </a:p>
        </p:txBody>
      </p:sp>
    </p:spTree>
    <p:extLst>
      <p:ext uri="{BB962C8B-B14F-4D97-AF65-F5344CB8AC3E}">
        <p14:creationId xmlns:p14="http://schemas.microsoft.com/office/powerpoint/2010/main" val="3094754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148683" y="0"/>
                <a:ext cx="12043317" cy="6093976"/>
              </a:xfrm>
              <a:prstGeom prst="rect">
                <a:avLst/>
              </a:prstGeom>
            </p:spPr>
            <p:txBody>
              <a:bodyPr wrap="square">
                <a:spAutoFit/>
              </a:bodyPr>
              <a:lstStyle/>
              <a:p>
                <a:pPr>
                  <a:lnSpc>
                    <a:spcPct val="150000"/>
                  </a:lnSpc>
                </a:pPr>
                <a:r>
                  <a:rPr lang="en-US" sz="2600" dirty="0" smtClean="0">
                    <a:latin typeface="Times New Roman" panose="02020603050405020304" pitchFamily="18" charset="0"/>
                    <a:cs typeface="Times New Roman" panose="02020603050405020304" pitchFamily="18" charset="0"/>
                  </a:rPr>
                  <a:t>•The </a:t>
                </a:r>
                <a:r>
                  <a:rPr lang="en-US" sz="2600" dirty="0" smtClean="0">
                    <a:solidFill>
                      <a:srgbClr val="0070C0"/>
                    </a:solidFill>
                    <a:latin typeface="Times New Roman" panose="02020603050405020304" pitchFamily="18" charset="0"/>
                    <a:cs typeface="Times New Roman" panose="02020603050405020304" pitchFamily="18" charset="0"/>
                  </a:rPr>
                  <a:t>average linkage </a:t>
                </a:r>
                <a:r>
                  <a:rPr lang="en-US" sz="2600" dirty="0" smtClean="0">
                    <a:latin typeface="Times New Roman" panose="02020603050405020304" pitchFamily="18" charset="0"/>
                    <a:cs typeface="Times New Roman" panose="02020603050405020304" pitchFamily="18" charset="0"/>
                  </a:rPr>
                  <a:t>algorithm, at each step, joins the clusters whose average distance between objects is smallest, i.e., joins the clusters </a:t>
                </a:r>
                <a14:m>
                  <m:oMath xmlns:m="http://schemas.openxmlformats.org/officeDocument/2006/math" xmlns="">
                    <m:r>
                      <a:rPr lang="en-US" sz="2600" i="1" dirty="0" smtClean="0">
                        <a:latin typeface="Cambria Math" panose="02040503050406030204" pitchFamily="18" charset="0"/>
                        <a:cs typeface="Times New Roman" panose="02020603050405020304" pitchFamily="18" charset="0"/>
                      </a:rPr>
                      <m:t>𝐴</m:t>
                    </m:r>
                  </m:oMath>
                </a14:m>
                <a:r>
                  <a:rPr lang="en-US" sz="2600" dirty="0" smtClean="0">
                    <a:latin typeface="Times New Roman" panose="02020603050405020304" pitchFamily="18" charset="0"/>
                    <a:cs typeface="Times New Roman" panose="02020603050405020304" pitchFamily="18" charset="0"/>
                  </a:rPr>
                  <a:t> and </a:t>
                </a:r>
                <a14:m>
                  <m:oMath xmlns:m="http://schemas.openxmlformats.org/officeDocument/2006/math" xmlns="">
                    <m:r>
                      <a:rPr lang="en-US" sz="2600" i="1" dirty="0" smtClean="0">
                        <a:latin typeface="Cambria Math" panose="02040503050406030204" pitchFamily="18" charset="0"/>
                        <a:cs typeface="Times New Roman" panose="02020603050405020304" pitchFamily="18" charset="0"/>
                      </a:rPr>
                      <m:t>𝐵</m:t>
                    </m:r>
                  </m:oMath>
                </a14:m>
                <a:r>
                  <a:rPr lang="en-US" sz="2600" dirty="0" smtClean="0">
                    <a:latin typeface="Times New Roman" panose="02020603050405020304" pitchFamily="18" charset="0"/>
                    <a:cs typeface="Times New Roman" panose="02020603050405020304" pitchFamily="18" charset="0"/>
                  </a:rPr>
                  <a:t> with the smallest </a:t>
                </a:r>
              </a:p>
              <a:p>
                <a:pPr>
                  <a:lnSpc>
                    <a:spcPct val="150000"/>
                  </a:lnSpc>
                </a:pPr>
                <a:endParaRPr lang="en-US" sz="2600" dirty="0" smtClean="0">
                  <a:latin typeface="Times New Roman" panose="02020603050405020304" pitchFamily="18" charset="0"/>
                  <a:cs typeface="Times New Roman" panose="02020603050405020304" pitchFamily="18" charset="0"/>
                </a:endParaRPr>
              </a:p>
              <a:p>
                <a:pPr>
                  <a:lnSpc>
                    <a:spcPct val="150000"/>
                  </a:lnSpc>
                </a:pPr>
                <a:endParaRPr lang="en-US" sz="2600" dirty="0">
                  <a:latin typeface="Times New Roman" panose="02020603050405020304" pitchFamily="18" charset="0"/>
                  <a:cs typeface="Times New Roman" panose="02020603050405020304" pitchFamily="18" charset="0"/>
                </a:endParaRPr>
              </a:p>
              <a:p>
                <a:pPr>
                  <a:lnSpc>
                    <a:spcPct val="150000"/>
                  </a:lnSpc>
                </a:pPr>
                <a:endParaRPr lang="en-US" sz="2600" dirty="0" smtClean="0">
                  <a:latin typeface="Times New Roman" panose="02020603050405020304" pitchFamily="18" charset="0"/>
                  <a:cs typeface="Times New Roman" panose="02020603050405020304" pitchFamily="18" charset="0"/>
                </a:endParaRPr>
              </a:p>
              <a:p>
                <a:pPr>
                  <a:lnSpc>
                    <a:spcPct val="150000"/>
                  </a:lnSpc>
                </a:pPr>
                <a:endParaRPr lang="en-US" sz="2600" dirty="0">
                  <a:latin typeface="Times New Roman" panose="02020603050405020304" pitchFamily="18" charset="0"/>
                  <a:cs typeface="Times New Roman" panose="02020603050405020304" pitchFamily="18" charset="0"/>
                </a:endParaRPr>
              </a:p>
              <a:p>
                <a:pPr>
                  <a:lnSpc>
                    <a:spcPct val="150000"/>
                  </a:lnSpc>
                </a:pPr>
                <a:r>
                  <a:rPr lang="en-US" sz="2600" dirty="0" smtClean="0">
                    <a:latin typeface="Times New Roman" panose="02020603050405020304" pitchFamily="18" charset="0"/>
                    <a:cs typeface="Times New Roman" panose="02020603050405020304" pitchFamily="18" charset="0"/>
                  </a:rPr>
                  <a:t>where </a:t>
                </a:r>
                <a14:m>
                  <m:oMath xmlns:m="http://schemas.openxmlformats.org/officeDocument/2006/math" xmlns="">
                    <m:sSub>
                      <m:sSubPr>
                        <m:ctrlPr>
                          <a:rPr lang="en-US" sz="2600" b="0" i="1" dirty="0" smtClean="0">
                            <a:latin typeface="Cambria Math" panose="02040503050406030204" pitchFamily="18" charset="0"/>
                            <a:cs typeface="Times New Roman" panose="02020603050405020304" pitchFamily="18" charset="0"/>
                          </a:rPr>
                        </m:ctrlPr>
                      </m:sSubPr>
                      <m:e>
                        <m:r>
                          <a:rPr lang="en-US" sz="2600" i="1" dirty="0" smtClean="0">
                            <a:latin typeface="Cambria Math" panose="02040503050406030204" pitchFamily="18" charset="0"/>
                            <a:cs typeface="Times New Roman" panose="02020603050405020304" pitchFamily="18" charset="0"/>
                          </a:rPr>
                          <m:t>𝑛</m:t>
                        </m:r>
                      </m:e>
                      <m:sub>
                        <m:r>
                          <a:rPr lang="en-US" sz="2600" i="1" dirty="0" smtClean="0">
                            <a:latin typeface="Cambria Math" panose="02040503050406030204" pitchFamily="18" charset="0"/>
                            <a:cs typeface="Times New Roman" panose="02020603050405020304" pitchFamily="18" charset="0"/>
                          </a:rPr>
                          <m:t>𝐴</m:t>
                        </m:r>
                      </m:sub>
                    </m:sSub>
                  </m:oMath>
                </a14:m>
                <a:r>
                  <a:rPr lang="en-US" sz="2600" dirty="0" smtClean="0">
                    <a:latin typeface="Times New Roman" panose="02020603050405020304" pitchFamily="18" charset="0"/>
                    <a:cs typeface="Times New Roman" panose="02020603050405020304" pitchFamily="18" charset="0"/>
                  </a:rPr>
                  <a:t> and </a:t>
                </a:r>
                <a14:m>
                  <m:oMath xmlns:m="http://schemas.openxmlformats.org/officeDocument/2006/math" xmlns="">
                    <m:sSub>
                      <m:sSubPr>
                        <m:ctrlPr>
                          <a:rPr lang="en-US" sz="2600" b="0" i="1" dirty="0" smtClean="0">
                            <a:latin typeface="Cambria Math" panose="02040503050406030204" pitchFamily="18" charset="0"/>
                            <a:cs typeface="Times New Roman" panose="02020603050405020304" pitchFamily="18" charset="0"/>
                          </a:rPr>
                        </m:ctrlPr>
                      </m:sSubPr>
                      <m:e>
                        <m:r>
                          <a:rPr lang="en-US" sz="2600" i="1" dirty="0" smtClean="0">
                            <a:latin typeface="Cambria Math" panose="02040503050406030204" pitchFamily="18" charset="0"/>
                            <a:cs typeface="Times New Roman" panose="02020603050405020304" pitchFamily="18" charset="0"/>
                          </a:rPr>
                          <m:t>𝑛</m:t>
                        </m:r>
                      </m:e>
                      <m:sub>
                        <m:r>
                          <a:rPr lang="en-US" sz="2600" i="1" dirty="0" smtClean="0">
                            <a:latin typeface="Cambria Math" panose="02040503050406030204" pitchFamily="18" charset="0"/>
                            <a:cs typeface="Times New Roman" panose="02020603050405020304" pitchFamily="18" charset="0"/>
                          </a:rPr>
                          <m:t>𝐵</m:t>
                        </m:r>
                      </m:sub>
                    </m:sSub>
                  </m:oMath>
                </a14:m>
                <a:r>
                  <a:rPr lang="en-US" sz="2600" dirty="0" smtClean="0">
                    <a:latin typeface="Times New Roman" panose="02020603050405020304" pitchFamily="18" charset="0"/>
                    <a:cs typeface="Times New Roman" panose="02020603050405020304" pitchFamily="18" charset="0"/>
                  </a:rPr>
                  <a:t> are the number of objects in clusters A and B, respectively.</a:t>
                </a:r>
              </a:p>
              <a:p>
                <a:pPr marL="457200" indent="-457200">
                  <a:lnSpc>
                    <a:spcPct val="150000"/>
                  </a:lnSpc>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Suitable for finding well </a:t>
                </a:r>
                <a:r>
                  <a:rPr lang="en-US" sz="2600" dirty="0">
                    <a:solidFill>
                      <a:srgbClr val="C00000"/>
                    </a:solidFill>
                    <a:latin typeface="Times New Roman" panose="02020603050405020304" pitchFamily="18" charset="0"/>
                    <a:cs typeface="Times New Roman" panose="02020603050405020304" pitchFamily="18" charset="0"/>
                  </a:rPr>
                  <a:t>separated, potato-shaped </a:t>
                </a:r>
                <a:r>
                  <a:rPr lang="en-US" sz="2600" dirty="0" smtClean="0">
                    <a:solidFill>
                      <a:srgbClr val="C00000"/>
                    </a:solidFill>
                    <a:latin typeface="Times New Roman" panose="02020603050405020304" pitchFamily="18" charset="0"/>
                    <a:cs typeface="Times New Roman" panose="02020603050405020304" pitchFamily="18" charset="0"/>
                  </a:rPr>
                  <a:t>cluster</a:t>
                </a:r>
              </a:p>
              <a:p>
                <a:pPr>
                  <a:lnSpc>
                    <a:spcPct val="150000"/>
                  </a:lnSpc>
                </a:pPr>
                <a:r>
                  <a:rPr lang="en-US" sz="2600" dirty="0" smtClean="0">
                    <a:latin typeface="Times New Roman" panose="02020603050405020304" pitchFamily="18" charset="0"/>
                    <a:cs typeface="Times New Roman" panose="02020603050405020304" pitchFamily="18" charset="0"/>
                  </a:rPr>
                  <a:t>Notes: </a:t>
                </a:r>
                <a:r>
                  <a:rPr lang="en-US" sz="2600" dirty="0">
                    <a:solidFill>
                      <a:srgbClr val="0070C0"/>
                    </a:solidFill>
                    <a:latin typeface="Times New Roman" panose="02020603050405020304" pitchFamily="18" charset="0"/>
                    <a:cs typeface="Times New Roman" panose="02020603050405020304" pitchFamily="18" charset="0"/>
                  </a:rPr>
                  <a:t>No right or </a:t>
                </a:r>
                <a:r>
                  <a:rPr lang="en-US" sz="2600" dirty="0" smtClean="0">
                    <a:solidFill>
                      <a:srgbClr val="0070C0"/>
                    </a:solidFill>
                    <a:latin typeface="Times New Roman" panose="02020603050405020304" pitchFamily="18" charset="0"/>
                    <a:cs typeface="Times New Roman" panose="02020603050405020304" pitchFamily="18" charset="0"/>
                  </a:rPr>
                  <a:t>wrong for the three common methods</a:t>
                </a:r>
                <a:r>
                  <a:rPr lang="en-US" sz="2600" dirty="0" smtClean="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All methods show one aspect of </a:t>
                </a:r>
                <a:r>
                  <a:rPr lang="en-US" sz="2600" dirty="0" smtClean="0">
                    <a:latin typeface="Times New Roman" panose="02020603050405020304" pitchFamily="18" charset="0"/>
                    <a:cs typeface="Times New Roman" panose="02020603050405020304" pitchFamily="18" charset="0"/>
                  </a:rPr>
                  <a:t>reality. </a:t>
                </a:r>
                <a:r>
                  <a:rPr lang="en-US" sz="2600" dirty="0">
                    <a:solidFill>
                      <a:srgbClr val="C00000"/>
                    </a:solidFill>
                    <a:latin typeface="Times New Roman" panose="02020603050405020304" pitchFamily="18" charset="0"/>
                    <a:cs typeface="Times New Roman" panose="02020603050405020304" pitchFamily="18" charset="0"/>
                  </a:rPr>
                  <a:t>If in doubt, </a:t>
                </a:r>
                <a:r>
                  <a:rPr lang="en-US" sz="2600" dirty="0" smtClean="0">
                    <a:solidFill>
                      <a:srgbClr val="C00000"/>
                    </a:solidFill>
                    <a:latin typeface="Times New Roman" panose="02020603050405020304" pitchFamily="18" charset="0"/>
                    <a:cs typeface="Times New Roman" panose="02020603050405020304" pitchFamily="18" charset="0"/>
                  </a:rPr>
                  <a:t>use </a:t>
                </a:r>
                <a:r>
                  <a:rPr lang="en-US" sz="2600" dirty="0">
                    <a:solidFill>
                      <a:srgbClr val="C00000"/>
                    </a:solidFill>
                    <a:latin typeface="Times New Roman" panose="02020603050405020304" pitchFamily="18" charset="0"/>
                    <a:cs typeface="Times New Roman" panose="02020603050405020304" pitchFamily="18" charset="0"/>
                  </a:rPr>
                  <a:t>complete </a:t>
                </a:r>
                <a:r>
                  <a:rPr lang="en-US" sz="2600" dirty="0" smtClean="0">
                    <a:solidFill>
                      <a:srgbClr val="C00000"/>
                    </a:solidFill>
                    <a:latin typeface="Times New Roman" panose="02020603050405020304" pitchFamily="18" charset="0"/>
                    <a:cs typeface="Times New Roman" panose="02020603050405020304" pitchFamily="18" charset="0"/>
                  </a:rPr>
                  <a:t>linkage</a:t>
                </a:r>
                <a:r>
                  <a:rPr lang="en-US" sz="2600" dirty="0" smtClean="0">
                    <a:latin typeface="Times New Roman" panose="02020603050405020304" pitchFamily="18" charset="0"/>
                    <a:cs typeface="Times New Roman" panose="02020603050405020304" pitchFamily="18" charset="0"/>
                  </a:rPr>
                  <a:t>.</a:t>
                </a:r>
                <a:endParaRPr lang="en-US" sz="2600" dirty="0">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48683" y="0"/>
                <a:ext cx="12043317" cy="6093976"/>
              </a:xfrm>
              <a:prstGeom prst="rect">
                <a:avLst/>
              </a:prstGeom>
              <a:blipFill rotWithShape="0">
                <a:blip r:embed="rId2"/>
                <a:stretch>
                  <a:fillRect l="-911" r="-1417" b="-400"/>
                </a:stretch>
              </a:blipFill>
            </p:spPr>
            <p:txBody>
              <a:bodyPr/>
              <a:lstStyle/>
              <a:p>
                <a:r>
                  <a:rPr lang="en-US">
                    <a:noFill/>
                  </a:rPr>
                  <a:t> </a:t>
                </a:r>
              </a:p>
            </p:txBody>
          </p:sp>
        </mc:Fallback>
      </mc:AlternateContent>
      <p:pic>
        <p:nvPicPr>
          <p:cNvPr id="2" name="Picture 1"/>
          <p:cNvPicPr>
            <a:picLocks noChangeAspect="1"/>
          </p:cNvPicPr>
          <p:nvPr/>
        </p:nvPicPr>
        <p:blipFill>
          <a:blip r:embed="rId3"/>
          <a:stretch>
            <a:fillRect/>
          </a:stretch>
        </p:blipFill>
        <p:spPr>
          <a:xfrm>
            <a:off x="1585912" y="1822822"/>
            <a:ext cx="2619375" cy="704850"/>
          </a:xfrm>
          <a:prstGeom prst="rect">
            <a:avLst/>
          </a:prstGeom>
        </p:spPr>
      </p:pic>
      <p:pic>
        <p:nvPicPr>
          <p:cNvPr id="3" name="Picture 2"/>
          <p:cNvPicPr>
            <a:picLocks noChangeAspect="1"/>
          </p:cNvPicPr>
          <p:nvPr/>
        </p:nvPicPr>
        <p:blipFill>
          <a:blip r:embed="rId4"/>
          <a:stretch>
            <a:fillRect/>
          </a:stretch>
        </p:blipFill>
        <p:spPr>
          <a:xfrm>
            <a:off x="4973331" y="1183369"/>
            <a:ext cx="3133606" cy="2345084"/>
          </a:xfrm>
          <a:prstGeom prst="rect">
            <a:avLst/>
          </a:prstGeom>
        </p:spPr>
      </p:pic>
    </p:spTree>
    <p:extLst>
      <p:ext uri="{BB962C8B-B14F-4D97-AF65-F5344CB8AC3E}">
        <p14:creationId xmlns:p14="http://schemas.microsoft.com/office/powerpoint/2010/main" val="1484612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0" y="0"/>
                <a:ext cx="12192000" cy="2741904"/>
              </a:xfrm>
              <a:prstGeom prst="rect">
                <a:avLst/>
              </a:prstGeom>
            </p:spPr>
            <p:txBody>
              <a:bodyPr wrap="square">
                <a:spAutoFit/>
              </a:bodyPr>
              <a:lstStyle/>
              <a:p>
                <a:pPr>
                  <a:lnSpc>
                    <a:spcPct val="150000"/>
                  </a:lnSpc>
                </a:pPr>
                <a:r>
                  <a:rPr lang="en-US" sz="2600" dirty="0" smtClean="0">
                    <a:latin typeface="Times New Roman" panose="02020603050405020304" pitchFamily="18" charset="0"/>
                    <a:cs typeface="Times New Roman" panose="02020603050405020304" pitchFamily="18" charset="0"/>
                  </a:rPr>
                  <a:t>• The </a:t>
                </a:r>
                <a:r>
                  <a:rPr lang="en-US" sz="2600" b="1" dirty="0" smtClean="0">
                    <a:solidFill>
                      <a:srgbClr val="0070C0"/>
                    </a:solidFill>
                    <a:latin typeface="Times New Roman" panose="02020603050405020304" pitchFamily="18" charset="0"/>
                    <a:cs typeface="Times New Roman" panose="02020603050405020304" pitchFamily="18" charset="0"/>
                  </a:rPr>
                  <a:t>single linkage </a:t>
                </a:r>
                <a:r>
                  <a:rPr lang="en-US" sz="2600" dirty="0" smtClean="0">
                    <a:latin typeface="Times New Roman" panose="02020603050405020304" pitchFamily="18" charset="0"/>
                    <a:cs typeface="Times New Roman" panose="02020603050405020304" pitchFamily="18" charset="0"/>
                  </a:rPr>
                  <a:t>algorithm, at each step, joins the clusters whose </a:t>
                </a:r>
                <a:r>
                  <a:rPr lang="en-US" sz="2600" dirty="0" smtClean="0">
                    <a:solidFill>
                      <a:srgbClr val="0070C0"/>
                    </a:solidFill>
                    <a:latin typeface="Times New Roman" panose="02020603050405020304" pitchFamily="18" charset="0"/>
                    <a:cs typeface="Times New Roman" panose="02020603050405020304" pitchFamily="18" charset="0"/>
                  </a:rPr>
                  <a:t>minimum </a:t>
                </a:r>
                <a:r>
                  <a:rPr lang="en-US" sz="2600" dirty="0" smtClean="0">
                    <a:latin typeface="Times New Roman" panose="02020603050405020304" pitchFamily="18" charset="0"/>
                    <a:cs typeface="Times New Roman" panose="02020603050405020304" pitchFamily="18" charset="0"/>
                  </a:rPr>
                  <a:t>distance between objects is smallest, </a:t>
                </a:r>
                <a14:m>
                  <m:oMath xmlns:m="http://schemas.openxmlformats.org/officeDocument/2006/math" xmlns="">
                    <m:sSub>
                      <m:sSubPr>
                        <m:ctrlPr>
                          <a:rPr lang="en-US" sz="2600" b="0" i="1" dirty="0" smtClean="0">
                            <a:latin typeface="Cambria Math" panose="02040503050406030204" pitchFamily="18" charset="0"/>
                            <a:cs typeface="Times New Roman" panose="02020603050405020304" pitchFamily="18" charset="0"/>
                          </a:rPr>
                        </m:ctrlPr>
                      </m:sSubPr>
                      <m:e>
                        <m:r>
                          <a:rPr lang="en-US" sz="2600" b="0" i="1" dirty="0" smtClean="0">
                            <a:latin typeface="Cambria Math" panose="02040503050406030204" pitchFamily="18" charset="0"/>
                            <a:cs typeface="Times New Roman" panose="02020603050405020304" pitchFamily="18" charset="0"/>
                          </a:rPr>
                          <m:t> </m:t>
                        </m:r>
                        <m:r>
                          <a:rPr lang="en-US" sz="2600" i="1" dirty="0" smtClean="0">
                            <a:latin typeface="Cambria Math" panose="02040503050406030204" pitchFamily="18" charset="0"/>
                            <a:cs typeface="Times New Roman" panose="02020603050405020304" pitchFamily="18" charset="0"/>
                          </a:rPr>
                          <m:t>𝑑</m:t>
                        </m:r>
                      </m:e>
                      <m:sub>
                        <m:r>
                          <a:rPr lang="en-US" sz="2600" i="1" dirty="0" smtClean="0">
                            <a:latin typeface="Cambria Math" panose="02040503050406030204" pitchFamily="18" charset="0"/>
                            <a:cs typeface="Times New Roman" panose="02020603050405020304" pitchFamily="18" charset="0"/>
                          </a:rPr>
                          <m:t>𝐴𝐵</m:t>
                        </m:r>
                      </m:sub>
                    </m:sSub>
                    <m:r>
                      <a:rPr lang="en-US" sz="2600" i="1" dirty="0" smtClean="0">
                        <a:latin typeface="Cambria Math" panose="02040503050406030204" pitchFamily="18" charset="0"/>
                        <a:cs typeface="Times New Roman" panose="02020603050405020304" pitchFamily="18" charset="0"/>
                      </a:rPr>
                      <m:t> =</m:t>
                    </m:r>
                    <m:func>
                      <m:funcPr>
                        <m:ctrlPr>
                          <a:rPr lang="en-US" sz="2600" b="0" i="1" dirty="0" smtClean="0">
                            <a:latin typeface="Cambria Math" panose="02040503050406030204" pitchFamily="18" charset="0"/>
                            <a:cs typeface="Times New Roman" panose="02020603050405020304" pitchFamily="18" charset="0"/>
                          </a:rPr>
                        </m:ctrlPr>
                      </m:funcPr>
                      <m:fName>
                        <m:limLow>
                          <m:limLowPr>
                            <m:ctrlPr>
                              <a:rPr lang="en-US" sz="2600" b="0" i="1" dirty="0" smtClean="0">
                                <a:latin typeface="Cambria Math" panose="02040503050406030204" pitchFamily="18" charset="0"/>
                                <a:cs typeface="Times New Roman" panose="02020603050405020304" pitchFamily="18" charset="0"/>
                              </a:rPr>
                            </m:ctrlPr>
                          </m:limLowPr>
                          <m:e>
                            <m:r>
                              <m:rPr>
                                <m:sty m:val="p"/>
                              </m:rPr>
                              <a:rPr lang="en-US" sz="2600" i="0" dirty="0" smtClean="0">
                                <a:latin typeface="Cambria Math" panose="02040503050406030204" pitchFamily="18" charset="0"/>
                                <a:cs typeface="Times New Roman" panose="02020603050405020304" pitchFamily="18" charset="0"/>
                              </a:rPr>
                              <m:t>min</m:t>
                            </m:r>
                          </m:e>
                          <m:lim>
                            <m:r>
                              <a:rPr lang="en-US" sz="2600" i="1" dirty="0" smtClean="0">
                                <a:latin typeface="Cambria Math" panose="02040503050406030204" pitchFamily="18" charset="0"/>
                                <a:cs typeface="Times New Roman" panose="02020603050405020304" pitchFamily="18" charset="0"/>
                              </a:rPr>
                              <m:t>𝑖</m:t>
                            </m:r>
                            <m:r>
                              <a:rPr lang="en-US" sz="2600" i="1" dirty="0" smtClean="0">
                                <a:latin typeface="Cambria Math" panose="02040503050406030204" pitchFamily="18" charset="0"/>
                                <a:cs typeface="Times New Roman" panose="02020603050405020304" pitchFamily="18" charset="0"/>
                              </a:rPr>
                              <m:t>∈</m:t>
                            </m:r>
                            <m:r>
                              <a:rPr lang="en-US" sz="2600" i="1" dirty="0" smtClean="0">
                                <a:latin typeface="Cambria Math" panose="02040503050406030204" pitchFamily="18" charset="0"/>
                                <a:cs typeface="Times New Roman" panose="02020603050405020304" pitchFamily="18" charset="0"/>
                              </a:rPr>
                              <m:t>𝐴</m:t>
                            </m:r>
                            <m:r>
                              <a:rPr lang="en-US" sz="2600" b="0" i="1" dirty="0" smtClean="0">
                                <a:latin typeface="Cambria Math" panose="02040503050406030204" pitchFamily="18" charset="0"/>
                                <a:cs typeface="Times New Roman" panose="02020603050405020304" pitchFamily="18" charset="0"/>
                              </a:rPr>
                              <m:t>,</m:t>
                            </m:r>
                            <m:r>
                              <a:rPr lang="en-US" sz="2600" i="1" dirty="0" smtClean="0">
                                <a:latin typeface="Cambria Math" panose="02040503050406030204" pitchFamily="18" charset="0"/>
                                <a:cs typeface="Times New Roman" panose="02020603050405020304" pitchFamily="18" charset="0"/>
                              </a:rPr>
                              <m:t>𝑗</m:t>
                            </m:r>
                            <m:r>
                              <a:rPr lang="en-US" sz="2600" i="1" dirty="0" smtClean="0">
                                <a:latin typeface="Cambria Math" panose="02040503050406030204" pitchFamily="18" charset="0"/>
                                <a:cs typeface="Times New Roman" panose="02020603050405020304" pitchFamily="18" charset="0"/>
                              </a:rPr>
                              <m:t>∈</m:t>
                            </m:r>
                            <m:r>
                              <a:rPr lang="en-US" sz="2600" i="1" dirty="0" smtClean="0">
                                <a:latin typeface="Cambria Math" panose="02040503050406030204" pitchFamily="18" charset="0"/>
                                <a:cs typeface="Times New Roman" panose="02020603050405020304" pitchFamily="18" charset="0"/>
                              </a:rPr>
                              <m:t>𝐵</m:t>
                            </m:r>
                          </m:lim>
                        </m:limLow>
                      </m:fName>
                      <m:e>
                        <m:r>
                          <a:rPr lang="en-US" sz="2600" i="1" dirty="0" smtClean="0">
                            <a:latin typeface="Cambria Math" panose="02040503050406030204" pitchFamily="18" charset="0"/>
                            <a:cs typeface="Times New Roman" panose="02020603050405020304" pitchFamily="18" charset="0"/>
                          </a:rPr>
                          <m:t>(</m:t>
                        </m:r>
                        <m:sSub>
                          <m:sSubPr>
                            <m:ctrlPr>
                              <a:rPr lang="en-US" sz="2600" b="0" i="1" dirty="0" smtClean="0">
                                <a:latin typeface="Cambria Math" panose="02040503050406030204" pitchFamily="18" charset="0"/>
                                <a:cs typeface="Times New Roman" panose="02020603050405020304" pitchFamily="18" charset="0"/>
                              </a:rPr>
                            </m:ctrlPr>
                          </m:sSubPr>
                          <m:e>
                            <m:r>
                              <a:rPr lang="en-US" sz="2600" i="1" dirty="0" err="1" smtClean="0">
                                <a:latin typeface="Cambria Math" panose="02040503050406030204" pitchFamily="18" charset="0"/>
                                <a:cs typeface="Times New Roman" panose="02020603050405020304" pitchFamily="18" charset="0"/>
                              </a:rPr>
                              <m:t>𝑑</m:t>
                            </m:r>
                          </m:e>
                          <m:sub>
                            <m:r>
                              <a:rPr lang="en-US" sz="2600" i="1" dirty="0" err="1" smtClean="0">
                                <a:latin typeface="Cambria Math" panose="02040503050406030204" pitchFamily="18" charset="0"/>
                                <a:cs typeface="Times New Roman" panose="02020603050405020304" pitchFamily="18" charset="0"/>
                              </a:rPr>
                              <m:t>𝑖𝑗</m:t>
                            </m:r>
                          </m:sub>
                        </m:sSub>
                        <m:r>
                          <a:rPr lang="en-US" sz="2600" i="1" dirty="0" smtClean="0">
                            <a:latin typeface="Cambria Math" panose="02040503050406030204" pitchFamily="18" charset="0"/>
                            <a:cs typeface="Times New Roman" panose="02020603050405020304" pitchFamily="18" charset="0"/>
                          </a:rPr>
                          <m:t> )</m:t>
                        </m:r>
                      </m:e>
                    </m:func>
                  </m:oMath>
                </a14:m>
                <a:r>
                  <a:rPr lang="en-US" sz="2600" dirty="0" smtClean="0">
                    <a:latin typeface="Times New Roman" panose="02020603050405020304" pitchFamily="18" charset="0"/>
                    <a:cs typeface="Times New Roman" panose="02020603050405020304" pitchFamily="18" charset="0"/>
                  </a:rPr>
                  <a:t>.</a:t>
                </a:r>
              </a:p>
              <a:p>
                <a:pPr>
                  <a:lnSpc>
                    <a:spcPct val="150000"/>
                  </a:lnSpc>
                </a:pPr>
                <a:r>
                  <a:rPr lang="en-US" sz="2600" dirty="0" smtClean="0">
                    <a:latin typeface="Times New Roman" panose="02020603050405020304" pitchFamily="18" charset="0"/>
                    <a:cs typeface="Times New Roman" panose="02020603050405020304" pitchFamily="18" charset="0"/>
                  </a:rPr>
                  <a:t>Example Clustering using single linkage</a:t>
                </a:r>
              </a:p>
              <a:p>
                <a:pPr>
                  <a:lnSpc>
                    <a:spcPct val="150000"/>
                  </a:lnSpc>
                </a:pPr>
                <a:endParaRPr lang="en-US" sz="2600" dirty="0">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0" y="0"/>
                <a:ext cx="12192000" cy="2741904"/>
              </a:xfrm>
              <a:prstGeom prst="rect">
                <a:avLst/>
              </a:prstGeom>
              <a:blipFill rotWithShape="0">
                <a:blip r:embed="rId2"/>
                <a:stretch>
                  <a:fillRect l="-900"/>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285779" y="2227342"/>
            <a:ext cx="3324773" cy="1619422"/>
          </a:xfrm>
          <a:prstGeom prst="rect">
            <a:avLst/>
          </a:prstGeom>
        </p:spPr>
      </p:pic>
      <p:pic>
        <p:nvPicPr>
          <p:cNvPr id="7" name="Picture 6"/>
          <p:cNvPicPr>
            <a:picLocks noChangeAspect="1"/>
          </p:cNvPicPr>
          <p:nvPr/>
        </p:nvPicPr>
        <p:blipFill>
          <a:blip r:embed="rId4"/>
          <a:stretch>
            <a:fillRect/>
          </a:stretch>
        </p:blipFill>
        <p:spPr>
          <a:xfrm>
            <a:off x="3896331" y="2471221"/>
            <a:ext cx="4022095" cy="928175"/>
          </a:xfrm>
          <a:prstGeom prst="rect">
            <a:avLst/>
          </a:prstGeom>
        </p:spPr>
      </p:pic>
      <p:pic>
        <p:nvPicPr>
          <p:cNvPr id="8" name="Picture 7"/>
          <p:cNvPicPr>
            <a:picLocks noChangeAspect="1"/>
          </p:cNvPicPr>
          <p:nvPr/>
        </p:nvPicPr>
        <p:blipFill>
          <a:blip r:embed="rId5"/>
          <a:stretch>
            <a:fillRect/>
          </a:stretch>
        </p:blipFill>
        <p:spPr>
          <a:xfrm>
            <a:off x="8204205" y="1890055"/>
            <a:ext cx="2671413" cy="1699990"/>
          </a:xfrm>
          <a:prstGeom prst="rect">
            <a:avLst/>
          </a:prstGeom>
        </p:spPr>
      </p:pic>
      <p:pic>
        <p:nvPicPr>
          <p:cNvPr id="9" name="Picture 8"/>
          <p:cNvPicPr>
            <a:picLocks noChangeAspect="1"/>
          </p:cNvPicPr>
          <p:nvPr/>
        </p:nvPicPr>
        <p:blipFill>
          <a:blip r:embed="rId6"/>
          <a:stretch>
            <a:fillRect/>
          </a:stretch>
        </p:blipFill>
        <p:spPr>
          <a:xfrm>
            <a:off x="7554584" y="4299683"/>
            <a:ext cx="3321034" cy="492649"/>
          </a:xfrm>
          <a:prstGeom prst="rect">
            <a:avLst/>
          </a:prstGeom>
        </p:spPr>
      </p:pic>
      <p:pic>
        <p:nvPicPr>
          <p:cNvPr id="10" name="Picture 9"/>
          <p:cNvPicPr>
            <a:picLocks noChangeAspect="1"/>
          </p:cNvPicPr>
          <p:nvPr/>
        </p:nvPicPr>
        <p:blipFill>
          <a:blip r:embed="rId7"/>
          <a:stretch>
            <a:fillRect/>
          </a:stretch>
        </p:blipFill>
        <p:spPr>
          <a:xfrm>
            <a:off x="5197971" y="4077981"/>
            <a:ext cx="1916508" cy="945645"/>
          </a:xfrm>
          <a:prstGeom prst="rect">
            <a:avLst/>
          </a:prstGeom>
        </p:spPr>
      </p:pic>
      <p:pic>
        <p:nvPicPr>
          <p:cNvPr id="11" name="Picture 10"/>
          <p:cNvPicPr>
            <a:picLocks noChangeAspect="1"/>
          </p:cNvPicPr>
          <p:nvPr/>
        </p:nvPicPr>
        <p:blipFill>
          <a:blip r:embed="rId8"/>
          <a:stretch>
            <a:fillRect/>
          </a:stretch>
        </p:blipFill>
        <p:spPr>
          <a:xfrm>
            <a:off x="139724" y="4438185"/>
            <a:ext cx="4762153" cy="354147"/>
          </a:xfrm>
          <a:prstGeom prst="rect">
            <a:avLst/>
          </a:prstGeom>
        </p:spPr>
      </p:pic>
      <p:pic>
        <p:nvPicPr>
          <p:cNvPr id="12" name="Picture 11"/>
          <p:cNvPicPr>
            <a:picLocks noChangeAspect="1"/>
          </p:cNvPicPr>
          <p:nvPr/>
        </p:nvPicPr>
        <p:blipFill>
          <a:blip r:embed="rId9"/>
          <a:stretch>
            <a:fillRect/>
          </a:stretch>
        </p:blipFill>
        <p:spPr>
          <a:xfrm>
            <a:off x="1439669" y="5160783"/>
            <a:ext cx="2374048" cy="993224"/>
          </a:xfrm>
          <a:prstGeom prst="rect">
            <a:avLst/>
          </a:prstGeom>
        </p:spPr>
      </p:pic>
    </p:spTree>
    <p:extLst>
      <p:ext uri="{BB962C8B-B14F-4D97-AF65-F5344CB8AC3E}">
        <p14:creationId xmlns:p14="http://schemas.microsoft.com/office/powerpoint/2010/main" val="3075061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0" y="0"/>
                <a:ext cx="12192000" cy="941412"/>
              </a:xfrm>
              <a:prstGeom prst="rect">
                <a:avLst/>
              </a:prstGeom>
            </p:spPr>
            <p:txBody>
              <a:bodyPr wrap="square">
                <a:spAutoFit/>
              </a:bodyPr>
              <a:lstStyle/>
              <a:p>
                <a:pPr>
                  <a:lnSpc>
                    <a:spcPct val="150000"/>
                  </a:lnSpc>
                </a:pPr>
                <a:r>
                  <a:rPr lang="en-US" sz="2600" dirty="0" smtClean="0">
                    <a:latin typeface="Times New Roman" panose="02020603050405020304" pitchFamily="18" charset="0"/>
                    <a:cs typeface="Times New Roman" panose="02020603050405020304" pitchFamily="18" charset="0"/>
                  </a:rPr>
                  <a:t>• The </a:t>
                </a:r>
                <a:r>
                  <a:rPr lang="en-US" sz="2600" b="1" dirty="0" smtClean="0">
                    <a:solidFill>
                      <a:srgbClr val="0070C0"/>
                    </a:solidFill>
                    <a:latin typeface="Times New Roman" panose="02020603050405020304" pitchFamily="18" charset="0"/>
                    <a:cs typeface="Times New Roman" panose="02020603050405020304" pitchFamily="18" charset="0"/>
                  </a:rPr>
                  <a:t>single linkage: </a:t>
                </a:r>
                <a14:m>
                  <m:oMath xmlns:m="http://schemas.openxmlformats.org/officeDocument/2006/math" xmlns="">
                    <m:sSub>
                      <m:sSubPr>
                        <m:ctrlPr>
                          <a:rPr lang="en-US" sz="2600" b="0" i="1" dirty="0" smtClean="0">
                            <a:latin typeface="Cambria Math" panose="02040503050406030204" pitchFamily="18" charset="0"/>
                            <a:cs typeface="Times New Roman" panose="02020603050405020304" pitchFamily="18" charset="0"/>
                          </a:rPr>
                        </m:ctrlPr>
                      </m:sSubPr>
                      <m:e>
                        <m:r>
                          <a:rPr lang="en-US" sz="2600" b="0" i="1" dirty="0" smtClean="0">
                            <a:latin typeface="Cambria Math" panose="02040503050406030204" pitchFamily="18" charset="0"/>
                            <a:cs typeface="Times New Roman" panose="02020603050405020304" pitchFamily="18" charset="0"/>
                          </a:rPr>
                          <m:t> </m:t>
                        </m:r>
                        <m:r>
                          <a:rPr lang="en-US" sz="2600" i="1" dirty="0" smtClean="0">
                            <a:latin typeface="Cambria Math" panose="02040503050406030204" pitchFamily="18" charset="0"/>
                            <a:cs typeface="Times New Roman" panose="02020603050405020304" pitchFamily="18" charset="0"/>
                          </a:rPr>
                          <m:t>𝑑</m:t>
                        </m:r>
                      </m:e>
                      <m:sub>
                        <m:r>
                          <a:rPr lang="en-US" sz="2600" i="1" dirty="0" smtClean="0">
                            <a:latin typeface="Cambria Math" panose="02040503050406030204" pitchFamily="18" charset="0"/>
                            <a:cs typeface="Times New Roman" panose="02020603050405020304" pitchFamily="18" charset="0"/>
                          </a:rPr>
                          <m:t>𝐴𝐵</m:t>
                        </m:r>
                      </m:sub>
                    </m:sSub>
                    <m:r>
                      <a:rPr lang="en-US" sz="2600" i="1" dirty="0" smtClean="0">
                        <a:latin typeface="Cambria Math" panose="02040503050406030204" pitchFamily="18" charset="0"/>
                        <a:cs typeface="Times New Roman" panose="02020603050405020304" pitchFamily="18" charset="0"/>
                      </a:rPr>
                      <m:t> =</m:t>
                    </m:r>
                    <m:func>
                      <m:funcPr>
                        <m:ctrlPr>
                          <a:rPr lang="en-US" sz="2600" b="0" i="1" dirty="0" smtClean="0">
                            <a:latin typeface="Cambria Math" panose="02040503050406030204" pitchFamily="18" charset="0"/>
                            <a:cs typeface="Times New Roman" panose="02020603050405020304" pitchFamily="18" charset="0"/>
                          </a:rPr>
                        </m:ctrlPr>
                      </m:funcPr>
                      <m:fName>
                        <m:limLow>
                          <m:limLowPr>
                            <m:ctrlPr>
                              <a:rPr lang="en-US" sz="2600" b="0" i="1" dirty="0" smtClean="0">
                                <a:latin typeface="Cambria Math" panose="02040503050406030204" pitchFamily="18" charset="0"/>
                                <a:cs typeface="Times New Roman" panose="02020603050405020304" pitchFamily="18" charset="0"/>
                              </a:rPr>
                            </m:ctrlPr>
                          </m:limLowPr>
                          <m:e>
                            <m:r>
                              <m:rPr>
                                <m:sty m:val="p"/>
                              </m:rPr>
                              <a:rPr lang="en-US" sz="2600" i="0" dirty="0" smtClean="0">
                                <a:latin typeface="Cambria Math" panose="02040503050406030204" pitchFamily="18" charset="0"/>
                                <a:cs typeface="Times New Roman" panose="02020603050405020304" pitchFamily="18" charset="0"/>
                              </a:rPr>
                              <m:t>min</m:t>
                            </m:r>
                          </m:e>
                          <m:lim>
                            <m:r>
                              <a:rPr lang="en-US" sz="2600" i="1" dirty="0" smtClean="0">
                                <a:latin typeface="Cambria Math" panose="02040503050406030204" pitchFamily="18" charset="0"/>
                                <a:cs typeface="Times New Roman" panose="02020603050405020304" pitchFamily="18" charset="0"/>
                              </a:rPr>
                              <m:t>𝑖</m:t>
                            </m:r>
                            <m:r>
                              <a:rPr lang="en-US" sz="2600" i="1" dirty="0" smtClean="0">
                                <a:latin typeface="Cambria Math" panose="02040503050406030204" pitchFamily="18" charset="0"/>
                                <a:cs typeface="Times New Roman" panose="02020603050405020304" pitchFamily="18" charset="0"/>
                              </a:rPr>
                              <m:t>∈</m:t>
                            </m:r>
                            <m:r>
                              <a:rPr lang="en-US" sz="2600" i="1" dirty="0" smtClean="0">
                                <a:latin typeface="Cambria Math" panose="02040503050406030204" pitchFamily="18" charset="0"/>
                                <a:cs typeface="Times New Roman" panose="02020603050405020304" pitchFamily="18" charset="0"/>
                              </a:rPr>
                              <m:t>𝐴</m:t>
                            </m:r>
                            <m:r>
                              <a:rPr lang="en-US" sz="2600" b="0" i="1" dirty="0" smtClean="0">
                                <a:latin typeface="Cambria Math" panose="02040503050406030204" pitchFamily="18" charset="0"/>
                                <a:cs typeface="Times New Roman" panose="02020603050405020304" pitchFamily="18" charset="0"/>
                              </a:rPr>
                              <m:t>,</m:t>
                            </m:r>
                            <m:r>
                              <a:rPr lang="en-US" sz="2600" i="1" dirty="0" smtClean="0">
                                <a:latin typeface="Cambria Math" panose="02040503050406030204" pitchFamily="18" charset="0"/>
                                <a:cs typeface="Times New Roman" panose="02020603050405020304" pitchFamily="18" charset="0"/>
                              </a:rPr>
                              <m:t>𝑗</m:t>
                            </m:r>
                            <m:r>
                              <a:rPr lang="en-US" sz="2600" i="1" dirty="0" smtClean="0">
                                <a:latin typeface="Cambria Math" panose="02040503050406030204" pitchFamily="18" charset="0"/>
                                <a:cs typeface="Times New Roman" panose="02020603050405020304" pitchFamily="18" charset="0"/>
                              </a:rPr>
                              <m:t>∈</m:t>
                            </m:r>
                            <m:r>
                              <a:rPr lang="en-US" sz="2600" i="1" dirty="0" smtClean="0">
                                <a:latin typeface="Cambria Math" panose="02040503050406030204" pitchFamily="18" charset="0"/>
                                <a:cs typeface="Times New Roman" panose="02020603050405020304" pitchFamily="18" charset="0"/>
                              </a:rPr>
                              <m:t>𝐵</m:t>
                            </m:r>
                          </m:lim>
                        </m:limLow>
                      </m:fName>
                      <m:e>
                        <m:r>
                          <a:rPr lang="en-US" sz="2600" i="1" dirty="0" smtClean="0">
                            <a:latin typeface="Cambria Math" panose="02040503050406030204" pitchFamily="18" charset="0"/>
                            <a:cs typeface="Times New Roman" panose="02020603050405020304" pitchFamily="18" charset="0"/>
                          </a:rPr>
                          <m:t>(</m:t>
                        </m:r>
                        <m:sSub>
                          <m:sSubPr>
                            <m:ctrlPr>
                              <a:rPr lang="en-US" sz="2600" b="0" i="1" dirty="0" smtClean="0">
                                <a:latin typeface="Cambria Math" panose="02040503050406030204" pitchFamily="18" charset="0"/>
                                <a:cs typeface="Times New Roman" panose="02020603050405020304" pitchFamily="18" charset="0"/>
                              </a:rPr>
                            </m:ctrlPr>
                          </m:sSubPr>
                          <m:e>
                            <m:r>
                              <a:rPr lang="en-US" sz="2600" i="1" dirty="0" err="1" smtClean="0">
                                <a:latin typeface="Cambria Math" panose="02040503050406030204" pitchFamily="18" charset="0"/>
                                <a:cs typeface="Times New Roman" panose="02020603050405020304" pitchFamily="18" charset="0"/>
                              </a:rPr>
                              <m:t>𝑑</m:t>
                            </m:r>
                          </m:e>
                          <m:sub>
                            <m:r>
                              <a:rPr lang="en-US" sz="2600" i="1" dirty="0" err="1" smtClean="0">
                                <a:latin typeface="Cambria Math" panose="02040503050406030204" pitchFamily="18" charset="0"/>
                                <a:cs typeface="Times New Roman" panose="02020603050405020304" pitchFamily="18" charset="0"/>
                              </a:rPr>
                              <m:t>𝑖𝑗</m:t>
                            </m:r>
                          </m:sub>
                        </m:sSub>
                        <m:r>
                          <a:rPr lang="en-US" sz="2600" i="1" dirty="0" smtClean="0">
                            <a:latin typeface="Cambria Math" panose="02040503050406030204" pitchFamily="18" charset="0"/>
                            <a:cs typeface="Times New Roman" panose="02020603050405020304" pitchFamily="18" charset="0"/>
                          </a:rPr>
                          <m:t> )</m:t>
                        </m:r>
                      </m:e>
                    </m:func>
                  </m:oMath>
                </a14:m>
                <a:endParaRPr lang="en-US" sz="2600" dirty="0">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0" y="0"/>
                <a:ext cx="12192000" cy="941412"/>
              </a:xfrm>
              <a:prstGeom prst="rect">
                <a:avLst/>
              </a:prstGeom>
              <a:blipFill rotWithShape="0">
                <a:blip r:embed="rId2"/>
                <a:stretch>
                  <a:fillRect l="-900"/>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0" y="1405679"/>
            <a:ext cx="3324773" cy="1619422"/>
          </a:xfrm>
          <a:prstGeom prst="rect">
            <a:avLst/>
          </a:prstGeom>
        </p:spPr>
      </p:pic>
      <p:pic>
        <p:nvPicPr>
          <p:cNvPr id="8" name="Picture 7"/>
          <p:cNvPicPr>
            <a:picLocks noChangeAspect="1"/>
          </p:cNvPicPr>
          <p:nvPr/>
        </p:nvPicPr>
        <p:blipFill>
          <a:blip r:embed="rId4"/>
          <a:stretch>
            <a:fillRect/>
          </a:stretch>
        </p:blipFill>
        <p:spPr>
          <a:xfrm>
            <a:off x="3730282" y="1502219"/>
            <a:ext cx="2241394" cy="1426342"/>
          </a:xfrm>
          <a:prstGeom prst="rect">
            <a:avLst/>
          </a:prstGeom>
        </p:spPr>
      </p:pic>
      <p:pic>
        <p:nvPicPr>
          <p:cNvPr id="10" name="Picture 9"/>
          <p:cNvPicPr>
            <a:picLocks noChangeAspect="1"/>
          </p:cNvPicPr>
          <p:nvPr/>
        </p:nvPicPr>
        <p:blipFill>
          <a:blip r:embed="rId5"/>
          <a:stretch>
            <a:fillRect/>
          </a:stretch>
        </p:blipFill>
        <p:spPr>
          <a:xfrm>
            <a:off x="6564797" y="1664305"/>
            <a:ext cx="2233731" cy="1102170"/>
          </a:xfrm>
          <a:prstGeom prst="rect">
            <a:avLst/>
          </a:prstGeom>
        </p:spPr>
      </p:pic>
      <p:pic>
        <p:nvPicPr>
          <p:cNvPr id="12" name="Picture 11"/>
          <p:cNvPicPr>
            <a:picLocks noChangeAspect="1"/>
          </p:cNvPicPr>
          <p:nvPr/>
        </p:nvPicPr>
        <p:blipFill>
          <a:blip r:embed="rId6"/>
          <a:stretch>
            <a:fillRect/>
          </a:stretch>
        </p:blipFill>
        <p:spPr>
          <a:xfrm>
            <a:off x="9391649" y="1664305"/>
            <a:ext cx="2394912" cy="1001953"/>
          </a:xfrm>
          <a:prstGeom prst="rect">
            <a:avLst/>
          </a:prstGeom>
        </p:spPr>
      </p:pic>
      <p:pic>
        <p:nvPicPr>
          <p:cNvPr id="5" name="Picture 4"/>
          <p:cNvPicPr>
            <a:picLocks noChangeAspect="1"/>
          </p:cNvPicPr>
          <p:nvPr/>
        </p:nvPicPr>
        <p:blipFill>
          <a:blip r:embed="rId7"/>
          <a:stretch>
            <a:fillRect/>
          </a:stretch>
        </p:blipFill>
        <p:spPr>
          <a:xfrm>
            <a:off x="2274848" y="3385186"/>
            <a:ext cx="4609296" cy="2765578"/>
          </a:xfrm>
          <a:prstGeom prst="rect">
            <a:avLst/>
          </a:prstGeom>
        </p:spPr>
      </p:pic>
    </p:spTree>
    <p:extLst>
      <p:ext uri="{BB962C8B-B14F-4D97-AF65-F5344CB8AC3E}">
        <p14:creationId xmlns:p14="http://schemas.microsoft.com/office/powerpoint/2010/main" val="3651128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7101" y="167268"/>
            <a:ext cx="11526645" cy="1569660"/>
          </a:xfrm>
          <a:prstGeom prst="rect">
            <a:avLst/>
          </a:prstGeom>
        </p:spPr>
        <p:txBody>
          <a:bodyPr wrap="square">
            <a:spAutoFit/>
          </a:bodyPr>
          <a:lstStyle/>
          <a:p>
            <a:endParaRPr lang="en-US" sz="2400" dirty="0"/>
          </a:p>
          <a:p>
            <a:r>
              <a:rPr lang="en-US" sz="2400" dirty="0" err="1"/>
              <a:t>example_cs</a:t>
            </a:r>
            <a:r>
              <a:rPr lang="en-US" sz="2400" dirty="0"/>
              <a:t>&lt;-read.csv("D:/STAT 4400/Data/example_cs.csv", </a:t>
            </a:r>
            <a:r>
              <a:rPr lang="en-US" sz="2400" dirty="0" err="1"/>
              <a:t>row.names</a:t>
            </a:r>
            <a:r>
              <a:rPr lang="en-US" sz="2400" dirty="0"/>
              <a:t>=1, header=TRUE)</a:t>
            </a:r>
          </a:p>
          <a:p>
            <a:endParaRPr lang="en-US" sz="2400" dirty="0"/>
          </a:p>
          <a:p>
            <a:r>
              <a:rPr lang="en-US" sz="2400" dirty="0"/>
              <a:t>plot(</a:t>
            </a:r>
            <a:r>
              <a:rPr lang="en-US" sz="2400" dirty="0" err="1"/>
              <a:t>cs</a:t>
            </a:r>
            <a:r>
              <a:rPr lang="en-US" sz="2400" dirty="0"/>
              <a:t> &lt;- </a:t>
            </a:r>
            <a:r>
              <a:rPr lang="en-US" sz="2400" dirty="0" err="1"/>
              <a:t>hclust</a:t>
            </a:r>
            <a:r>
              <a:rPr lang="en-US" sz="2400" dirty="0"/>
              <a:t>(</a:t>
            </a:r>
            <a:r>
              <a:rPr lang="en-US" sz="2400" dirty="0" err="1">
                <a:solidFill>
                  <a:srgbClr val="0070C0"/>
                </a:solidFill>
              </a:rPr>
              <a:t>as.dist</a:t>
            </a:r>
            <a:r>
              <a:rPr lang="en-US" sz="2400" dirty="0">
                <a:solidFill>
                  <a:srgbClr val="0070C0"/>
                </a:solidFill>
              </a:rPr>
              <a:t>(</a:t>
            </a:r>
            <a:r>
              <a:rPr lang="en-US" sz="2400" dirty="0" err="1">
                <a:solidFill>
                  <a:srgbClr val="0070C0"/>
                </a:solidFill>
              </a:rPr>
              <a:t>example_cs</a:t>
            </a:r>
            <a:r>
              <a:rPr lang="en-US" sz="2400" dirty="0">
                <a:solidFill>
                  <a:srgbClr val="0070C0"/>
                </a:solidFill>
              </a:rPr>
              <a:t>)</a:t>
            </a:r>
            <a:r>
              <a:rPr lang="en-US" sz="2400" dirty="0"/>
              <a:t>, method = "single"))</a:t>
            </a:r>
          </a:p>
        </p:txBody>
      </p:sp>
    </p:spTree>
    <p:extLst>
      <p:ext uri="{BB962C8B-B14F-4D97-AF65-F5344CB8AC3E}">
        <p14:creationId xmlns:p14="http://schemas.microsoft.com/office/powerpoint/2010/main" val="31451787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249044" y="90981"/>
                <a:ext cx="11504341" cy="1545423"/>
              </a:xfrm>
              <a:prstGeom prst="rect">
                <a:avLst/>
              </a:prstGeom>
            </p:spPr>
            <p:txBody>
              <a:bodyPr wrap="square">
                <a:spAutoFit/>
              </a:bodyPr>
              <a:lstStyle/>
              <a:p>
                <a:pPr>
                  <a:lnSpc>
                    <a:spcPct val="150000"/>
                  </a:lnSpc>
                </a:pPr>
                <a:r>
                  <a:rPr lang="en-US" sz="2600" dirty="0" smtClean="0">
                    <a:solidFill>
                      <a:prstClr val="black"/>
                    </a:solidFill>
                    <a:latin typeface="Times New Roman" panose="02020603050405020304" pitchFamily="18" charset="0"/>
                    <a:cs typeface="Times New Roman" panose="02020603050405020304" pitchFamily="18" charset="0"/>
                  </a:rPr>
                  <a:t>• The </a:t>
                </a:r>
                <a:r>
                  <a:rPr lang="en-US" sz="2600" b="1" dirty="0" smtClean="0">
                    <a:solidFill>
                      <a:srgbClr val="0070C0"/>
                    </a:solidFill>
                    <a:latin typeface="Times New Roman" panose="02020603050405020304" pitchFamily="18" charset="0"/>
                    <a:cs typeface="Times New Roman" panose="02020603050405020304" pitchFamily="18" charset="0"/>
                  </a:rPr>
                  <a:t>complete linkage </a:t>
                </a:r>
                <a:r>
                  <a:rPr lang="en-US" sz="2600" dirty="0" smtClean="0">
                    <a:solidFill>
                      <a:prstClr val="black"/>
                    </a:solidFill>
                    <a:latin typeface="Times New Roman" panose="02020603050405020304" pitchFamily="18" charset="0"/>
                    <a:cs typeface="Times New Roman" panose="02020603050405020304" pitchFamily="18" charset="0"/>
                  </a:rPr>
                  <a:t>algorithm, </a:t>
                </a:r>
                <a14:m>
                  <m:oMath xmlns:m="http://schemas.openxmlformats.org/officeDocument/2006/math" xmlns="">
                    <m:sSub>
                      <m:sSubPr>
                        <m:ctrlPr>
                          <a:rPr lang="en-US" sz="2600" i="1" dirty="0" smtClean="0">
                            <a:solidFill>
                              <a:prstClr val="black"/>
                            </a:solidFill>
                            <a:latin typeface="Cambria Math" panose="02040503050406030204" pitchFamily="18" charset="0"/>
                            <a:cs typeface="Times New Roman" panose="02020603050405020304" pitchFamily="18" charset="0"/>
                          </a:rPr>
                        </m:ctrlPr>
                      </m:sSubPr>
                      <m:e>
                        <m:r>
                          <a:rPr lang="en-US" sz="2600" i="1" dirty="0" smtClean="0">
                            <a:solidFill>
                              <a:prstClr val="black"/>
                            </a:solidFill>
                            <a:latin typeface="Cambria Math" panose="02040503050406030204" pitchFamily="18" charset="0"/>
                            <a:cs typeface="Times New Roman" panose="02020603050405020304" pitchFamily="18" charset="0"/>
                          </a:rPr>
                          <m:t>𝑑</m:t>
                        </m:r>
                      </m:e>
                      <m:sub>
                        <m:r>
                          <a:rPr lang="en-US" sz="2600" i="1" dirty="0" smtClean="0">
                            <a:solidFill>
                              <a:prstClr val="black"/>
                            </a:solidFill>
                            <a:latin typeface="Cambria Math" panose="02040503050406030204" pitchFamily="18" charset="0"/>
                            <a:cs typeface="Times New Roman" panose="02020603050405020304" pitchFamily="18" charset="0"/>
                          </a:rPr>
                          <m:t>𝐴𝐵</m:t>
                        </m:r>
                      </m:sub>
                    </m:sSub>
                    <m:r>
                      <a:rPr lang="en-US" sz="2600" i="1" dirty="0" smtClean="0">
                        <a:solidFill>
                          <a:prstClr val="black"/>
                        </a:solidFill>
                        <a:latin typeface="Cambria Math" panose="02040503050406030204" pitchFamily="18" charset="0"/>
                        <a:cs typeface="Times New Roman" panose="02020603050405020304" pitchFamily="18" charset="0"/>
                      </a:rPr>
                      <m:t> =</m:t>
                    </m:r>
                    <m:func>
                      <m:funcPr>
                        <m:ctrlPr>
                          <a:rPr lang="en-US" sz="2600" i="1" dirty="0" smtClean="0">
                            <a:solidFill>
                              <a:prstClr val="black"/>
                            </a:solidFill>
                            <a:latin typeface="Cambria Math" panose="02040503050406030204" pitchFamily="18" charset="0"/>
                            <a:cs typeface="Times New Roman" panose="02020603050405020304" pitchFamily="18" charset="0"/>
                          </a:rPr>
                        </m:ctrlPr>
                      </m:funcPr>
                      <m:fName>
                        <m:limLow>
                          <m:limLowPr>
                            <m:ctrlPr>
                              <a:rPr lang="en-US" sz="2600" i="1" dirty="0" smtClean="0">
                                <a:solidFill>
                                  <a:prstClr val="black"/>
                                </a:solidFill>
                                <a:latin typeface="Cambria Math" panose="02040503050406030204" pitchFamily="18" charset="0"/>
                                <a:cs typeface="Times New Roman" panose="02020603050405020304" pitchFamily="18" charset="0"/>
                              </a:rPr>
                            </m:ctrlPr>
                          </m:limLowPr>
                          <m:e>
                            <m:r>
                              <m:rPr>
                                <m:sty m:val="p"/>
                              </m:rPr>
                              <a:rPr lang="en-US" sz="2600" dirty="0" smtClean="0">
                                <a:solidFill>
                                  <a:prstClr val="black"/>
                                </a:solidFill>
                                <a:latin typeface="Cambria Math" panose="02040503050406030204" pitchFamily="18" charset="0"/>
                                <a:cs typeface="Times New Roman" panose="02020603050405020304" pitchFamily="18" charset="0"/>
                              </a:rPr>
                              <m:t>m</m:t>
                            </m:r>
                            <m:r>
                              <a:rPr lang="en-US" sz="2600" i="1" dirty="0" smtClean="0">
                                <a:solidFill>
                                  <a:prstClr val="black"/>
                                </a:solidFill>
                                <a:latin typeface="Cambria Math" panose="02040503050406030204" pitchFamily="18" charset="0"/>
                                <a:cs typeface="Times New Roman" panose="02020603050405020304" pitchFamily="18" charset="0"/>
                              </a:rPr>
                              <m:t>𝑎𝑥</m:t>
                            </m:r>
                          </m:e>
                          <m:lim>
                            <m:r>
                              <a:rPr lang="en-US" sz="2600" i="1" dirty="0" smtClean="0">
                                <a:solidFill>
                                  <a:prstClr val="black"/>
                                </a:solidFill>
                                <a:latin typeface="Cambria Math" panose="02040503050406030204" pitchFamily="18" charset="0"/>
                                <a:cs typeface="Times New Roman" panose="02020603050405020304" pitchFamily="18" charset="0"/>
                              </a:rPr>
                              <m:t>𝑖</m:t>
                            </m:r>
                            <m:r>
                              <a:rPr lang="en-US" sz="2600" i="1" dirty="0" smtClean="0">
                                <a:solidFill>
                                  <a:prstClr val="black"/>
                                </a:solidFill>
                                <a:latin typeface="Cambria Math" panose="02040503050406030204" pitchFamily="18" charset="0"/>
                                <a:cs typeface="Times New Roman" panose="02020603050405020304" pitchFamily="18" charset="0"/>
                              </a:rPr>
                              <m:t>∈</m:t>
                            </m:r>
                            <m:r>
                              <a:rPr lang="en-US" sz="2600" i="1" dirty="0" smtClean="0">
                                <a:solidFill>
                                  <a:prstClr val="black"/>
                                </a:solidFill>
                                <a:latin typeface="Cambria Math" panose="02040503050406030204" pitchFamily="18" charset="0"/>
                                <a:cs typeface="Times New Roman" panose="02020603050405020304" pitchFamily="18" charset="0"/>
                              </a:rPr>
                              <m:t>𝐴</m:t>
                            </m:r>
                            <m:r>
                              <a:rPr lang="en-US" sz="2600" i="1" dirty="0" smtClean="0">
                                <a:solidFill>
                                  <a:prstClr val="black"/>
                                </a:solidFill>
                                <a:latin typeface="Cambria Math" panose="02040503050406030204" pitchFamily="18" charset="0"/>
                                <a:cs typeface="Times New Roman" panose="02020603050405020304" pitchFamily="18" charset="0"/>
                              </a:rPr>
                              <m:t>,</m:t>
                            </m:r>
                            <m:r>
                              <a:rPr lang="en-US" sz="2600" i="1" dirty="0" smtClean="0">
                                <a:solidFill>
                                  <a:prstClr val="black"/>
                                </a:solidFill>
                                <a:latin typeface="Cambria Math" panose="02040503050406030204" pitchFamily="18" charset="0"/>
                                <a:cs typeface="Times New Roman" panose="02020603050405020304" pitchFamily="18" charset="0"/>
                              </a:rPr>
                              <m:t>𝑗</m:t>
                            </m:r>
                            <m:r>
                              <a:rPr lang="en-US" sz="2600" i="1" dirty="0" smtClean="0">
                                <a:solidFill>
                                  <a:prstClr val="black"/>
                                </a:solidFill>
                                <a:latin typeface="Cambria Math" panose="02040503050406030204" pitchFamily="18" charset="0"/>
                                <a:cs typeface="Times New Roman" panose="02020603050405020304" pitchFamily="18" charset="0"/>
                              </a:rPr>
                              <m:t>∈</m:t>
                            </m:r>
                            <m:r>
                              <a:rPr lang="en-US" sz="2600" i="1" dirty="0" smtClean="0">
                                <a:solidFill>
                                  <a:prstClr val="black"/>
                                </a:solidFill>
                                <a:latin typeface="Cambria Math" panose="02040503050406030204" pitchFamily="18" charset="0"/>
                                <a:cs typeface="Times New Roman" panose="02020603050405020304" pitchFamily="18" charset="0"/>
                              </a:rPr>
                              <m:t>𝐵</m:t>
                            </m:r>
                          </m:lim>
                        </m:limLow>
                      </m:fName>
                      <m:e>
                        <m:r>
                          <a:rPr lang="en-US" sz="2600" i="1" dirty="0" smtClean="0">
                            <a:solidFill>
                              <a:prstClr val="black"/>
                            </a:solidFill>
                            <a:latin typeface="Cambria Math" panose="02040503050406030204" pitchFamily="18" charset="0"/>
                            <a:cs typeface="Times New Roman" panose="02020603050405020304" pitchFamily="18" charset="0"/>
                          </a:rPr>
                          <m:t>(</m:t>
                        </m:r>
                        <m:sSub>
                          <m:sSubPr>
                            <m:ctrlPr>
                              <a:rPr lang="en-US" sz="2600" i="1" dirty="0" smtClean="0">
                                <a:solidFill>
                                  <a:prstClr val="black"/>
                                </a:solidFill>
                                <a:latin typeface="Cambria Math" panose="02040503050406030204" pitchFamily="18" charset="0"/>
                                <a:cs typeface="Times New Roman" panose="02020603050405020304" pitchFamily="18" charset="0"/>
                              </a:rPr>
                            </m:ctrlPr>
                          </m:sSubPr>
                          <m:e>
                            <m:r>
                              <a:rPr lang="en-US" sz="2600" i="1" dirty="0" err="1" smtClean="0">
                                <a:solidFill>
                                  <a:prstClr val="black"/>
                                </a:solidFill>
                                <a:latin typeface="Cambria Math" panose="02040503050406030204" pitchFamily="18" charset="0"/>
                                <a:cs typeface="Times New Roman" panose="02020603050405020304" pitchFamily="18" charset="0"/>
                              </a:rPr>
                              <m:t>𝑑</m:t>
                            </m:r>
                          </m:e>
                          <m:sub>
                            <m:r>
                              <a:rPr lang="en-US" sz="2600" i="1" dirty="0" err="1" smtClean="0">
                                <a:solidFill>
                                  <a:prstClr val="black"/>
                                </a:solidFill>
                                <a:latin typeface="Cambria Math" panose="02040503050406030204" pitchFamily="18" charset="0"/>
                                <a:cs typeface="Times New Roman" panose="02020603050405020304" pitchFamily="18" charset="0"/>
                              </a:rPr>
                              <m:t>𝑖𝑗</m:t>
                            </m:r>
                          </m:sub>
                        </m:sSub>
                        <m:r>
                          <a:rPr lang="en-US" sz="2600" i="1" dirty="0" smtClean="0">
                            <a:solidFill>
                              <a:prstClr val="black"/>
                            </a:solidFill>
                            <a:latin typeface="Cambria Math" panose="02040503050406030204" pitchFamily="18" charset="0"/>
                            <a:cs typeface="Times New Roman" panose="02020603050405020304" pitchFamily="18" charset="0"/>
                          </a:rPr>
                          <m:t> )</m:t>
                        </m:r>
                      </m:e>
                    </m:func>
                    <m:r>
                      <a:rPr lang="en-US" sz="2600" i="1" dirty="0" smtClean="0">
                        <a:solidFill>
                          <a:prstClr val="black"/>
                        </a:solidFill>
                        <a:latin typeface="Cambria Math" panose="02040503050406030204" pitchFamily="18" charset="0"/>
                        <a:cs typeface="Times New Roman" panose="02020603050405020304" pitchFamily="18" charset="0"/>
                      </a:rPr>
                      <m:t> </m:t>
                    </m:r>
                  </m:oMath>
                </a14:m>
                <a:endParaRPr lang="en-US" sz="2600" dirty="0" smtClean="0">
                  <a:solidFill>
                    <a:prstClr val="black"/>
                  </a:solidFill>
                  <a:latin typeface="Times New Roman" panose="02020603050405020304" pitchFamily="18" charset="0"/>
                  <a:cs typeface="Times New Roman" panose="02020603050405020304" pitchFamily="18" charset="0"/>
                </a:endParaRPr>
              </a:p>
              <a:p>
                <a:pPr>
                  <a:lnSpc>
                    <a:spcPct val="150000"/>
                  </a:lnSpc>
                </a:pPr>
                <a:r>
                  <a:rPr lang="en-US" sz="2600" dirty="0" smtClean="0">
                    <a:solidFill>
                      <a:prstClr val="black"/>
                    </a:solidFill>
                    <a:latin typeface="Times New Roman" panose="02020603050405020304" pitchFamily="18" charset="0"/>
                    <a:cs typeface="Times New Roman" panose="02020603050405020304" pitchFamily="18" charset="0"/>
                  </a:rPr>
                  <a:t>Example Clustering using complete linkage</a:t>
                </a:r>
                <a:endParaRPr lang="en-US" sz="26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249044" y="90981"/>
                <a:ext cx="11504341" cy="1545423"/>
              </a:xfrm>
              <a:prstGeom prst="rect">
                <a:avLst/>
              </a:prstGeom>
              <a:blipFill rotWithShape="0">
                <a:blip r:embed="rId2"/>
                <a:stretch>
                  <a:fillRect l="-954" b="-4743"/>
                </a:stretch>
              </a:blipFill>
            </p:spPr>
            <p:txBody>
              <a:bodyPr/>
              <a:lstStyle/>
              <a:p>
                <a:r>
                  <a:rPr lang="en-US">
                    <a:noFill/>
                  </a:rPr>
                  <a:t> </a:t>
                </a:r>
              </a:p>
            </p:txBody>
          </p:sp>
        </mc:Fallback>
      </mc:AlternateContent>
      <p:pic>
        <p:nvPicPr>
          <p:cNvPr id="2" name="Picture 1"/>
          <p:cNvPicPr>
            <a:picLocks noChangeAspect="1"/>
          </p:cNvPicPr>
          <p:nvPr/>
        </p:nvPicPr>
        <p:blipFill>
          <a:blip r:embed="rId3"/>
          <a:stretch>
            <a:fillRect/>
          </a:stretch>
        </p:blipFill>
        <p:spPr>
          <a:xfrm>
            <a:off x="8408019" y="90981"/>
            <a:ext cx="2356624" cy="1786848"/>
          </a:xfrm>
          <a:prstGeom prst="rect">
            <a:avLst/>
          </a:prstGeom>
        </p:spPr>
      </p:pic>
      <p:pic>
        <p:nvPicPr>
          <p:cNvPr id="5" name="Picture 4"/>
          <p:cNvPicPr>
            <a:picLocks noChangeAspect="1"/>
          </p:cNvPicPr>
          <p:nvPr/>
        </p:nvPicPr>
        <p:blipFill>
          <a:blip r:embed="rId4"/>
          <a:stretch>
            <a:fillRect/>
          </a:stretch>
        </p:blipFill>
        <p:spPr>
          <a:xfrm>
            <a:off x="249044" y="1780942"/>
            <a:ext cx="1888716" cy="1451912"/>
          </a:xfrm>
          <a:prstGeom prst="rect">
            <a:avLst/>
          </a:prstGeom>
        </p:spPr>
      </p:pic>
      <p:pic>
        <p:nvPicPr>
          <p:cNvPr id="6" name="Picture 5"/>
          <p:cNvPicPr>
            <a:picLocks noChangeAspect="1"/>
          </p:cNvPicPr>
          <p:nvPr/>
        </p:nvPicPr>
        <p:blipFill>
          <a:blip r:embed="rId5"/>
          <a:stretch>
            <a:fillRect/>
          </a:stretch>
        </p:blipFill>
        <p:spPr>
          <a:xfrm>
            <a:off x="2268990" y="2077260"/>
            <a:ext cx="3289717" cy="791969"/>
          </a:xfrm>
          <a:prstGeom prst="rect">
            <a:avLst/>
          </a:prstGeom>
        </p:spPr>
      </p:pic>
      <p:pic>
        <p:nvPicPr>
          <p:cNvPr id="7" name="Picture 6"/>
          <p:cNvPicPr>
            <a:picLocks noChangeAspect="1"/>
          </p:cNvPicPr>
          <p:nvPr/>
        </p:nvPicPr>
        <p:blipFill>
          <a:blip r:embed="rId6"/>
          <a:stretch>
            <a:fillRect/>
          </a:stretch>
        </p:blipFill>
        <p:spPr>
          <a:xfrm>
            <a:off x="5689937" y="1761020"/>
            <a:ext cx="2103756" cy="1305546"/>
          </a:xfrm>
          <a:prstGeom prst="rect">
            <a:avLst/>
          </a:prstGeom>
        </p:spPr>
      </p:pic>
      <p:pic>
        <p:nvPicPr>
          <p:cNvPr id="8" name="Picture 7"/>
          <p:cNvPicPr>
            <a:picLocks noChangeAspect="1"/>
          </p:cNvPicPr>
          <p:nvPr/>
        </p:nvPicPr>
        <p:blipFill>
          <a:blip r:embed="rId7"/>
          <a:stretch>
            <a:fillRect/>
          </a:stretch>
        </p:blipFill>
        <p:spPr>
          <a:xfrm>
            <a:off x="8926434" y="3312690"/>
            <a:ext cx="2971800" cy="1466850"/>
          </a:xfrm>
          <a:prstGeom prst="rect">
            <a:avLst/>
          </a:prstGeom>
        </p:spPr>
      </p:pic>
      <p:pic>
        <p:nvPicPr>
          <p:cNvPr id="9" name="Picture 8"/>
          <p:cNvPicPr>
            <a:picLocks noChangeAspect="1"/>
          </p:cNvPicPr>
          <p:nvPr/>
        </p:nvPicPr>
        <p:blipFill>
          <a:blip r:embed="rId8"/>
          <a:stretch>
            <a:fillRect/>
          </a:stretch>
        </p:blipFill>
        <p:spPr>
          <a:xfrm>
            <a:off x="8087073" y="2170449"/>
            <a:ext cx="3506362" cy="486687"/>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6562494" y="4145852"/>
                <a:ext cx="1440715" cy="766877"/>
              </a:xfrm>
              <a:prstGeom prst="rect">
                <a:avLst/>
              </a:prstGeom>
              <a:noFill/>
            </p:spPr>
            <p:txBody>
              <a:bodyPr wrap="none" lIns="0" tIns="0" rIns="0" bIns="0" rtlCol="0">
                <a:spAutoFit/>
              </a:bodyPr>
              <a:lstStyle/>
              <a:p>
                <a14:m>
                  <m:oMathPara xmlns:m="http://schemas.openxmlformats.org/officeDocument/2006/math" xmlns="">
                    <m:oMathParaPr>
                      <m:jc m:val="centerGroup"/>
                    </m:oMathParaPr>
                    <m:oMath xmlns:m="http://schemas.openxmlformats.org/officeDocument/2006/math">
                      <m:d>
                        <m:dPr>
                          <m:begChr m:val="["/>
                          <m:endChr m:val="]"/>
                          <m:ctrlPr>
                            <a:rPr lang="en-US" sz="2800" i="1" smtClean="0">
                              <a:latin typeface="Cambria Math" panose="02040503050406030204" pitchFamily="18" charset="0"/>
                            </a:rPr>
                          </m:ctrlPr>
                        </m:dPr>
                        <m:e>
                          <m:m>
                            <m:mPr>
                              <m:mcs>
                                <m:mc>
                                  <m:mcPr>
                                    <m:count m:val="2"/>
                                    <m:mcJc m:val="center"/>
                                  </m:mcPr>
                                </m:mc>
                              </m:mcs>
                              <m:ctrlPr>
                                <a:rPr lang="en-US" sz="2800" i="1" smtClean="0">
                                  <a:latin typeface="Cambria Math" panose="02040503050406030204" pitchFamily="18" charset="0"/>
                                </a:rPr>
                              </m:ctrlPr>
                            </m:mPr>
                            <m:mr>
                              <m:e>
                                <m:r>
                                  <m:rPr>
                                    <m:brk m:alnAt="7"/>
                                  </m:rPr>
                                  <a:rPr lang="en-US" sz="2800" b="0" i="1" smtClean="0">
                                    <a:latin typeface="Cambria Math" panose="02040503050406030204" pitchFamily="18" charset="0"/>
                                  </a:rPr>
                                  <m:t>0</m:t>
                                </m:r>
                              </m:e>
                              <m:e/>
                            </m:mr>
                            <m:mr>
                              <m:e>
                                <m:r>
                                  <a:rPr lang="en-US" sz="2800" b="0" i="1" smtClean="0">
                                    <a:latin typeface="Cambria Math" panose="02040503050406030204" pitchFamily="18" charset="0"/>
                                  </a:rPr>
                                  <m:t>11</m:t>
                                </m:r>
                              </m:e>
                              <m:e>
                                <m:r>
                                  <a:rPr lang="en-US" sz="2800" b="0" i="1" smtClean="0">
                                    <a:latin typeface="Cambria Math" panose="02040503050406030204" pitchFamily="18" charset="0"/>
                                  </a:rPr>
                                  <m:t>0</m:t>
                                </m:r>
                              </m:e>
                            </m:mr>
                          </m:m>
                        </m:e>
                      </m:d>
                    </m:oMath>
                  </m:oMathPara>
                </a14:m>
                <a:endParaRPr lang="en-US"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6562494" y="4145852"/>
                <a:ext cx="1440715" cy="766877"/>
              </a:xfrm>
              <a:prstGeom prst="rect">
                <a:avLst/>
              </a:prstGeom>
              <a:blipFill rotWithShape="0">
                <a:blip r:embed="rId9"/>
                <a:stretch>
                  <a:fillRect/>
                </a:stretch>
              </a:blipFill>
            </p:spPr>
            <p:txBody>
              <a:bodyPr/>
              <a:lstStyle/>
              <a:p>
                <a:r>
                  <a:rPr lang="en-US">
                    <a:noFill/>
                  </a:rPr>
                  <a:t> </a:t>
                </a:r>
              </a:p>
            </p:txBody>
          </p:sp>
        </mc:Fallback>
      </mc:AlternateContent>
      <p:sp>
        <p:nvSpPr>
          <p:cNvPr id="11" name="TextBox 10"/>
          <p:cNvSpPr txBox="1"/>
          <p:nvPr/>
        </p:nvSpPr>
        <p:spPr>
          <a:xfrm>
            <a:off x="5877792" y="3493978"/>
            <a:ext cx="3066585" cy="461665"/>
          </a:xfrm>
          <a:prstGeom prst="rect">
            <a:avLst/>
          </a:prstGeom>
          <a:noFill/>
        </p:spPr>
        <p:txBody>
          <a:bodyPr wrap="square" rtlCol="0">
            <a:spAutoFit/>
          </a:bodyPr>
          <a:lstStyle/>
          <a:p>
            <a:r>
              <a:rPr lang="en-US" sz="2400" dirty="0" smtClean="0"/>
              <a:t>        (35)</a:t>
            </a:r>
            <a:r>
              <a:rPr lang="en-US" sz="2400" dirty="0"/>
              <a:t> </a:t>
            </a:r>
            <a:r>
              <a:rPr lang="en-US" sz="2400" dirty="0" smtClean="0"/>
              <a:t>     (124)	</a:t>
            </a:r>
            <a:endParaRPr lang="en-US" sz="2400" dirty="0"/>
          </a:p>
        </p:txBody>
      </p:sp>
      <p:pic>
        <p:nvPicPr>
          <p:cNvPr id="12" name="Picture 11"/>
          <p:cNvPicPr>
            <a:picLocks noChangeAspect="1"/>
          </p:cNvPicPr>
          <p:nvPr/>
        </p:nvPicPr>
        <p:blipFill>
          <a:blip r:embed="rId10"/>
          <a:stretch>
            <a:fillRect/>
          </a:stretch>
        </p:blipFill>
        <p:spPr>
          <a:xfrm>
            <a:off x="1438858" y="3551629"/>
            <a:ext cx="2651548" cy="2651548"/>
          </a:xfrm>
          <a:prstGeom prst="rect">
            <a:avLst/>
          </a:prstGeom>
        </p:spPr>
      </p:pic>
    </p:spTree>
    <p:extLst>
      <p:ext uri="{BB962C8B-B14F-4D97-AF65-F5344CB8AC3E}">
        <p14:creationId xmlns:p14="http://schemas.microsoft.com/office/powerpoint/2010/main" val="1404266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9044" y="90981"/>
            <a:ext cx="11504341" cy="1220783"/>
          </a:xfrm>
          <a:prstGeom prst="rect">
            <a:avLst/>
          </a:prstGeom>
        </p:spPr>
        <p:txBody>
          <a:bodyPr wrap="square">
            <a:spAutoFit/>
          </a:bodyPr>
          <a:lstStyle/>
          <a:p>
            <a:pPr>
              <a:lnSpc>
                <a:spcPct val="150000"/>
              </a:lnSpc>
            </a:pPr>
            <a:r>
              <a:rPr lang="en-US" sz="2600" dirty="0" smtClean="0">
                <a:solidFill>
                  <a:prstClr val="black"/>
                </a:solidFill>
                <a:latin typeface="Times New Roman" panose="02020603050405020304" pitchFamily="18" charset="0"/>
                <a:cs typeface="Times New Roman" panose="02020603050405020304" pitchFamily="18" charset="0"/>
              </a:rPr>
              <a:t>• The </a:t>
            </a:r>
            <a:r>
              <a:rPr lang="en-US" sz="2600" b="1" dirty="0" smtClean="0">
                <a:solidFill>
                  <a:srgbClr val="0070C0"/>
                </a:solidFill>
                <a:latin typeface="Times New Roman" panose="02020603050405020304" pitchFamily="18" charset="0"/>
                <a:cs typeface="Times New Roman" panose="02020603050405020304" pitchFamily="18" charset="0"/>
              </a:rPr>
              <a:t>complete linkage </a:t>
            </a:r>
            <a:r>
              <a:rPr lang="en-US" sz="2600" dirty="0">
                <a:solidFill>
                  <a:prstClr val="black"/>
                </a:solidFill>
                <a:latin typeface="Times New Roman" panose="02020603050405020304" pitchFamily="18" charset="0"/>
                <a:cs typeface="Times New Roman" panose="02020603050405020304" pitchFamily="18" charset="0"/>
              </a:rPr>
              <a:t>algorithm</a:t>
            </a:r>
            <a:r>
              <a:rPr lang="en-US" sz="2600" dirty="0" smtClean="0">
                <a:solidFill>
                  <a:prstClr val="black"/>
                </a:solidFill>
                <a:latin typeface="Times New Roman" panose="02020603050405020304" pitchFamily="18" charset="0"/>
                <a:cs typeface="Times New Roman" panose="02020603050405020304" pitchFamily="18" charset="0"/>
              </a:rPr>
              <a:t>:</a:t>
            </a:r>
          </a:p>
          <a:p>
            <a:pPr>
              <a:lnSpc>
                <a:spcPct val="150000"/>
              </a:lnSpc>
            </a:pPr>
            <a:r>
              <a:rPr lang="en-US" sz="2600" dirty="0" smtClean="0">
                <a:solidFill>
                  <a:prstClr val="black"/>
                </a:solidFill>
                <a:latin typeface="Times New Roman" panose="02020603050405020304" pitchFamily="18" charset="0"/>
                <a:cs typeface="Times New Roman" panose="02020603050405020304" pitchFamily="18" charset="0"/>
              </a:rPr>
              <a:t> </a:t>
            </a:r>
            <a:r>
              <a:rPr lang="en-US" sz="2600" dirty="0">
                <a:solidFill>
                  <a:prstClr val="black"/>
                </a:solidFill>
                <a:latin typeface="Times New Roman" panose="02020603050405020304" pitchFamily="18" charset="0"/>
                <a:cs typeface="Times New Roman" panose="02020603050405020304" pitchFamily="18" charset="0"/>
              </a:rPr>
              <a:t>plot(</a:t>
            </a:r>
            <a:r>
              <a:rPr lang="en-US" sz="2600" dirty="0" err="1">
                <a:solidFill>
                  <a:prstClr val="black"/>
                </a:solidFill>
                <a:latin typeface="Times New Roman" panose="02020603050405020304" pitchFamily="18" charset="0"/>
                <a:cs typeface="Times New Roman" panose="02020603050405020304" pitchFamily="18" charset="0"/>
              </a:rPr>
              <a:t>cs</a:t>
            </a:r>
            <a:r>
              <a:rPr lang="en-US" sz="2600" dirty="0">
                <a:solidFill>
                  <a:prstClr val="black"/>
                </a:solidFill>
                <a:latin typeface="Times New Roman" panose="02020603050405020304" pitchFamily="18" charset="0"/>
                <a:cs typeface="Times New Roman" panose="02020603050405020304" pitchFamily="18" charset="0"/>
              </a:rPr>
              <a:t> &lt;- </a:t>
            </a:r>
            <a:r>
              <a:rPr lang="en-US" sz="2600" dirty="0" err="1">
                <a:solidFill>
                  <a:prstClr val="black"/>
                </a:solidFill>
                <a:latin typeface="Times New Roman" panose="02020603050405020304" pitchFamily="18" charset="0"/>
                <a:cs typeface="Times New Roman" panose="02020603050405020304" pitchFamily="18" charset="0"/>
              </a:rPr>
              <a:t>hclust</a:t>
            </a:r>
            <a:r>
              <a:rPr lang="en-US" sz="2600" dirty="0">
                <a:solidFill>
                  <a:prstClr val="black"/>
                </a:solidFill>
                <a:latin typeface="Times New Roman" panose="02020603050405020304" pitchFamily="18" charset="0"/>
                <a:cs typeface="Times New Roman" panose="02020603050405020304" pitchFamily="18" charset="0"/>
              </a:rPr>
              <a:t>(</a:t>
            </a:r>
            <a:r>
              <a:rPr lang="en-US" sz="2600" dirty="0" err="1">
                <a:solidFill>
                  <a:prstClr val="black"/>
                </a:solidFill>
                <a:latin typeface="Times New Roman" panose="02020603050405020304" pitchFamily="18" charset="0"/>
                <a:cs typeface="Times New Roman" panose="02020603050405020304" pitchFamily="18" charset="0"/>
              </a:rPr>
              <a:t>as.dist</a:t>
            </a:r>
            <a:r>
              <a:rPr lang="en-US" sz="2600" dirty="0">
                <a:solidFill>
                  <a:prstClr val="black"/>
                </a:solidFill>
                <a:latin typeface="Times New Roman" panose="02020603050405020304" pitchFamily="18" charset="0"/>
                <a:cs typeface="Times New Roman" panose="02020603050405020304" pitchFamily="18" charset="0"/>
              </a:rPr>
              <a:t>(</a:t>
            </a:r>
            <a:r>
              <a:rPr lang="en-US" sz="2600" dirty="0" err="1">
                <a:solidFill>
                  <a:prstClr val="black"/>
                </a:solidFill>
                <a:latin typeface="Times New Roman" panose="02020603050405020304" pitchFamily="18" charset="0"/>
                <a:cs typeface="Times New Roman" panose="02020603050405020304" pitchFamily="18" charset="0"/>
              </a:rPr>
              <a:t>example_cs</a:t>
            </a:r>
            <a:r>
              <a:rPr lang="en-US" sz="2600" dirty="0">
                <a:solidFill>
                  <a:prstClr val="black"/>
                </a:solidFill>
                <a:latin typeface="Times New Roman" panose="02020603050405020304" pitchFamily="18" charset="0"/>
                <a:cs typeface="Times New Roman" panose="02020603050405020304" pitchFamily="18" charset="0"/>
              </a:rPr>
              <a:t>), method = "complete</a:t>
            </a:r>
            <a:r>
              <a:rPr lang="en-US" sz="2600" dirty="0" smtClean="0">
                <a:solidFill>
                  <a:prstClr val="black"/>
                </a:solidFill>
                <a:latin typeface="Times New Roman" panose="02020603050405020304" pitchFamily="18" charset="0"/>
                <a:cs typeface="Times New Roman" panose="02020603050405020304" pitchFamily="18" charset="0"/>
              </a:rPr>
              <a:t>"))</a:t>
            </a:r>
            <a:endParaRPr lang="en-US" sz="2600" dirty="0">
              <a:solidFill>
                <a:prstClr val="black"/>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249044" y="1780942"/>
            <a:ext cx="2165630" cy="1664784"/>
          </a:xfrm>
          <a:prstGeom prst="rect">
            <a:avLst/>
          </a:prstGeom>
        </p:spPr>
      </p:pic>
      <p:pic>
        <p:nvPicPr>
          <p:cNvPr id="7" name="Picture 6"/>
          <p:cNvPicPr>
            <a:picLocks noChangeAspect="1"/>
          </p:cNvPicPr>
          <p:nvPr/>
        </p:nvPicPr>
        <p:blipFill>
          <a:blip r:embed="rId3"/>
          <a:stretch>
            <a:fillRect/>
          </a:stretch>
        </p:blipFill>
        <p:spPr>
          <a:xfrm>
            <a:off x="3127963" y="1904824"/>
            <a:ext cx="2283383" cy="1417019"/>
          </a:xfrm>
          <a:prstGeom prst="rect">
            <a:avLst/>
          </a:prstGeom>
        </p:spPr>
      </p:pic>
      <p:pic>
        <p:nvPicPr>
          <p:cNvPr id="8" name="Picture 7"/>
          <p:cNvPicPr>
            <a:picLocks noChangeAspect="1"/>
          </p:cNvPicPr>
          <p:nvPr/>
        </p:nvPicPr>
        <p:blipFill>
          <a:blip r:embed="rId4"/>
          <a:stretch>
            <a:fillRect/>
          </a:stretch>
        </p:blipFill>
        <p:spPr>
          <a:xfrm>
            <a:off x="5659126" y="1826613"/>
            <a:ext cx="2971800" cy="1466850"/>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9149577" y="2383959"/>
                <a:ext cx="1440715" cy="766877"/>
              </a:xfrm>
              <a:prstGeom prst="rect">
                <a:avLst/>
              </a:prstGeom>
              <a:noFill/>
            </p:spPr>
            <p:txBody>
              <a:bodyPr wrap="none" lIns="0" tIns="0" rIns="0" bIns="0" rtlCol="0">
                <a:spAutoFit/>
              </a:bodyPr>
              <a:lstStyle/>
              <a:p>
                <a14:m>
                  <m:oMathPara xmlns:m="http://schemas.openxmlformats.org/officeDocument/2006/math" xmlns="">
                    <m:oMathParaPr>
                      <m:jc m:val="centerGroup"/>
                    </m:oMathParaPr>
                    <m:oMath xmlns:m="http://schemas.openxmlformats.org/officeDocument/2006/math">
                      <m:d>
                        <m:dPr>
                          <m:begChr m:val="["/>
                          <m:endChr m:val="]"/>
                          <m:ctrlPr>
                            <a:rPr lang="en-US" sz="2800" i="1" smtClean="0">
                              <a:latin typeface="Cambria Math" panose="02040503050406030204" pitchFamily="18" charset="0"/>
                            </a:rPr>
                          </m:ctrlPr>
                        </m:dPr>
                        <m:e>
                          <m:m>
                            <m:mPr>
                              <m:mcs>
                                <m:mc>
                                  <m:mcPr>
                                    <m:count m:val="2"/>
                                    <m:mcJc m:val="center"/>
                                  </m:mcPr>
                                </m:mc>
                              </m:mcs>
                              <m:ctrlPr>
                                <a:rPr lang="en-US" sz="2800" i="1" smtClean="0">
                                  <a:latin typeface="Cambria Math" panose="02040503050406030204" pitchFamily="18" charset="0"/>
                                </a:rPr>
                              </m:ctrlPr>
                            </m:mPr>
                            <m:mr>
                              <m:e>
                                <m:r>
                                  <m:rPr>
                                    <m:brk m:alnAt="7"/>
                                  </m:rPr>
                                  <a:rPr lang="en-US" sz="2800" b="0" i="1" smtClean="0">
                                    <a:latin typeface="Cambria Math" panose="02040503050406030204" pitchFamily="18" charset="0"/>
                                  </a:rPr>
                                  <m:t>0</m:t>
                                </m:r>
                              </m:e>
                              <m:e/>
                            </m:mr>
                            <m:mr>
                              <m:e>
                                <m:r>
                                  <a:rPr lang="en-US" sz="2800" b="0" i="1" smtClean="0">
                                    <a:latin typeface="Cambria Math" panose="02040503050406030204" pitchFamily="18" charset="0"/>
                                  </a:rPr>
                                  <m:t>11</m:t>
                                </m:r>
                              </m:e>
                              <m:e>
                                <m:r>
                                  <a:rPr lang="en-US" sz="2800" b="0" i="1" smtClean="0">
                                    <a:latin typeface="Cambria Math" panose="02040503050406030204" pitchFamily="18" charset="0"/>
                                  </a:rPr>
                                  <m:t>0</m:t>
                                </m:r>
                              </m:e>
                            </m:mr>
                          </m:m>
                        </m:e>
                      </m:d>
                    </m:oMath>
                  </m:oMathPara>
                </a14:m>
                <a:endParaRPr lang="en-US"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9149577" y="2383959"/>
                <a:ext cx="1440715" cy="766877"/>
              </a:xfrm>
              <a:prstGeom prst="rect">
                <a:avLst/>
              </a:prstGeom>
              <a:blipFill rotWithShape="0">
                <a:blip r:embed="rId5"/>
                <a:stretch>
                  <a:fillRect/>
                </a:stretch>
              </a:blipFill>
            </p:spPr>
            <p:txBody>
              <a:bodyPr/>
              <a:lstStyle/>
              <a:p>
                <a:r>
                  <a:rPr lang="en-US">
                    <a:noFill/>
                  </a:rPr>
                  <a:t> </a:t>
                </a:r>
              </a:p>
            </p:txBody>
          </p:sp>
        </mc:Fallback>
      </mc:AlternateContent>
      <p:sp>
        <p:nvSpPr>
          <p:cNvPr id="11" name="TextBox 10"/>
          <p:cNvSpPr txBox="1"/>
          <p:nvPr/>
        </p:nvSpPr>
        <p:spPr>
          <a:xfrm>
            <a:off x="8431421" y="1779349"/>
            <a:ext cx="3066585" cy="461665"/>
          </a:xfrm>
          <a:prstGeom prst="rect">
            <a:avLst/>
          </a:prstGeom>
          <a:noFill/>
        </p:spPr>
        <p:txBody>
          <a:bodyPr wrap="square" rtlCol="0">
            <a:spAutoFit/>
          </a:bodyPr>
          <a:lstStyle/>
          <a:p>
            <a:r>
              <a:rPr lang="en-US" sz="2400" dirty="0" smtClean="0"/>
              <a:t>        (35)</a:t>
            </a:r>
            <a:r>
              <a:rPr lang="en-US" sz="2400" dirty="0"/>
              <a:t> </a:t>
            </a:r>
            <a:r>
              <a:rPr lang="en-US" sz="2400" dirty="0" smtClean="0"/>
              <a:t>     (124)	</a:t>
            </a:r>
            <a:endParaRPr lang="en-US" sz="2400" dirty="0"/>
          </a:p>
        </p:txBody>
      </p:sp>
      <p:pic>
        <p:nvPicPr>
          <p:cNvPr id="3" name="Picture 2"/>
          <p:cNvPicPr>
            <a:picLocks noChangeAspect="1"/>
          </p:cNvPicPr>
          <p:nvPr/>
        </p:nvPicPr>
        <p:blipFill>
          <a:blip r:embed="rId6"/>
          <a:stretch>
            <a:fillRect/>
          </a:stretch>
        </p:blipFill>
        <p:spPr>
          <a:xfrm>
            <a:off x="4269654" y="3590263"/>
            <a:ext cx="4551888" cy="2944352"/>
          </a:xfrm>
          <a:prstGeom prst="rect">
            <a:avLst/>
          </a:prstGeom>
        </p:spPr>
      </p:pic>
    </p:spTree>
    <p:extLst>
      <p:ext uri="{BB962C8B-B14F-4D97-AF65-F5344CB8AC3E}">
        <p14:creationId xmlns:p14="http://schemas.microsoft.com/office/powerpoint/2010/main" val="2252447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11967" y="0"/>
                <a:ext cx="11803225" cy="5293757"/>
              </a:xfrm>
              <a:prstGeom prst="rect">
                <a:avLst/>
              </a:prstGeom>
            </p:spPr>
            <p:txBody>
              <a:bodyPr wrap="square">
                <a:spAutoFit/>
              </a:bodyPr>
              <a:lstStyle/>
              <a:p>
                <a:pPr algn="ctr"/>
                <a:r>
                  <a:rPr lang="en-US" sz="2600" dirty="0" smtClean="0">
                    <a:latin typeface="Times New Roman" panose="02020603050405020304" pitchFamily="18" charset="0"/>
                    <a:cs typeface="Times New Roman" panose="02020603050405020304" pitchFamily="18" charset="0"/>
                  </a:rPr>
                  <a:t>Hierarchical Clustering</a:t>
                </a:r>
              </a:p>
              <a:p>
                <a:pPr algn="ctr"/>
                <a:endParaRPr lang="en-US" sz="2600" dirty="0" smtClean="0">
                  <a:latin typeface="Times New Roman" panose="02020603050405020304" pitchFamily="18" charset="0"/>
                  <a:cs typeface="Times New Roman" panose="02020603050405020304" pitchFamily="18" charset="0"/>
                </a:endParaRPr>
              </a:p>
              <a:p>
                <a:r>
                  <a:rPr lang="en-US" sz="2600" dirty="0" smtClean="0">
                    <a:latin typeface="Times New Roman" panose="02020603050405020304" pitchFamily="18" charset="0"/>
                    <a:cs typeface="Times New Roman" panose="02020603050405020304" pitchFamily="18" charset="0"/>
                  </a:rPr>
                  <a:t>Consider </a:t>
                </a:r>
                <a14:m>
                  <m:oMath xmlns:m="http://schemas.openxmlformats.org/officeDocument/2006/math" xmlns="">
                    <m:r>
                      <a:rPr lang="en-US" sz="2600" i="1" dirty="0" smtClean="0">
                        <a:latin typeface="Cambria Math" panose="02040503050406030204" pitchFamily="18" charset="0"/>
                        <a:cs typeface="Times New Roman" panose="02020603050405020304" pitchFamily="18" charset="0"/>
                      </a:rPr>
                      <m:t>𝑛</m:t>
                    </m:r>
                    <m:r>
                      <a:rPr lang="en-US" sz="2600" i="1" dirty="0" smtClean="0">
                        <a:latin typeface="Cambria Math" panose="02040503050406030204" pitchFamily="18" charset="0"/>
                        <a:cs typeface="Times New Roman" panose="02020603050405020304" pitchFamily="18" charset="0"/>
                      </a:rPr>
                      <m:t>=8</m:t>
                    </m:r>
                  </m:oMath>
                </a14:m>
                <a:r>
                  <a:rPr lang="en-US" sz="2600" dirty="0" smtClean="0">
                    <a:latin typeface="Times New Roman" panose="02020603050405020304" pitchFamily="18" charset="0"/>
                    <a:cs typeface="Times New Roman" panose="02020603050405020304" pitchFamily="18" charset="0"/>
                  </a:rPr>
                  <a:t> points: </a:t>
                </a:r>
              </a:p>
              <a:p>
                <a:endParaRPr lang="en-US" sz="2600" dirty="0" smtClean="0">
                  <a:latin typeface="Times New Roman" panose="02020603050405020304" pitchFamily="18" charset="0"/>
                  <a:cs typeface="Times New Roman" panose="02020603050405020304" pitchFamily="18" charset="0"/>
                </a:endParaRPr>
              </a:p>
              <a:p>
                <a:endParaRPr lang="en-US" sz="2600" dirty="0">
                  <a:latin typeface="Times New Roman" panose="02020603050405020304" pitchFamily="18" charset="0"/>
                  <a:cs typeface="Times New Roman" panose="02020603050405020304" pitchFamily="18" charset="0"/>
                </a:endParaRPr>
              </a:p>
              <a:p>
                <a:endParaRPr lang="en-US" sz="2600" dirty="0" smtClean="0">
                  <a:latin typeface="Times New Roman" panose="02020603050405020304" pitchFamily="18" charset="0"/>
                  <a:cs typeface="Times New Roman" panose="02020603050405020304" pitchFamily="18" charset="0"/>
                </a:endParaRPr>
              </a:p>
              <a:p>
                <a:endParaRPr lang="en-US" sz="2600" dirty="0">
                  <a:latin typeface="Times New Roman" panose="02020603050405020304" pitchFamily="18" charset="0"/>
                  <a:cs typeface="Times New Roman" panose="02020603050405020304" pitchFamily="18" charset="0"/>
                </a:endParaRPr>
              </a:p>
              <a:p>
                <a:pPr>
                  <a:lnSpc>
                    <a:spcPct val="150000"/>
                  </a:lnSpc>
                </a:pPr>
                <a:r>
                  <a:rPr lang="en-US" sz="2600" dirty="0" smtClean="0">
                    <a:latin typeface="Times New Roman" panose="02020603050405020304" pitchFamily="18" charset="0"/>
                    <a:cs typeface="Times New Roman" panose="02020603050405020304" pitchFamily="18" charset="0"/>
                  </a:rPr>
                  <a:t>•    </a:t>
                </a:r>
                <a14:m>
                  <m:oMath xmlns:m="http://schemas.openxmlformats.org/officeDocument/2006/math" xmlns="">
                    <m:r>
                      <a:rPr lang="en-US" sz="2600" b="1" i="1" dirty="0" smtClean="0">
                        <a:solidFill>
                          <a:srgbClr val="0070C0"/>
                        </a:solidFill>
                        <a:latin typeface="Cambria Math" panose="02040503050406030204" pitchFamily="18" charset="0"/>
                        <a:cs typeface="Times New Roman" panose="02020603050405020304" pitchFamily="18" charset="0"/>
                      </a:rPr>
                      <m:t>𝒒</m:t>
                    </m:r>
                    <m:r>
                      <a:rPr lang="en-US" sz="2600" b="1" i="1" dirty="0" smtClean="0">
                        <a:solidFill>
                          <a:srgbClr val="0070C0"/>
                        </a:solidFill>
                        <a:latin typeface="Cambria Math" panose="02040503050406030204" pitchFamily="18" charset="0"/>
                        <a:cs typeface="Times New Roman" panose="02020603050405020304" pitchFamily="18" charset="0"/>
                      </a:rPr>
                      <m:t>=</m:t>
                    </m:r>
                    <m:r>
                      <a:rPr lang="en-US" sz="2600" b="1" i="1" dirty="0" smtClean="0">
                        <a:solidFill>
                          <a:srgbClr val="0070C0"/>
                        </a:solidFill>
                        <a:latin typeface="Cambria Math" panose="02040503050406030204" pitchFamily="18" charset="0"/>
                        <a:cs typeface="Times New Roman" panose="02020603050405020304" pitchFamily="18" charset="0"/>
                      </a:rPr>
                      <m:t>𝟐</m:t>
                    </m:r>
                    <m:r>
                      <a:rPr lang="en-US" sz="2600" b="0" i="0" dirty="0" smtClean="0">
                        <a:solidFill>
                          <a:srgbClr val="0070C0"/>
                        </a:solidFill>
                        <a:latin typeface="Cambria Math" panose="02040503050406030204" pitchFamily="18" charset="0"/>
                        <a:cs typeface="Times New Roman" panose="02020603050405020304" pitchFamily="18" charset="0"/>
                      </a:rPr>
                      <m:t>, </m:t>
                    </m:r>
                    <m:r>
                      <m:rPr>
                        <m:sty m:val="p"/>
                      </m:rPr>
                      <a:rPr lang="en-US" sz="2600" b="0" i="0" dirty="0" smtClean="0">
                        <a:solidFill>
                          <a:srgbClr val="0070C0"/>
                        </a:solidFill>
                        <a:latin typeface="Cambria Math" panose="02040503050406030204" pitchFamily="18" charset="0"/>
                        <a:cs typeface="Times New Roman" panose="02020603050405020304" pitchFamily="18" charset="0"/>
                      </a:rPr>
                      <m:t>which</m:t>
                    </m:r>
                    <m:r>
                      <a:rPr lang="en-US" sz="2600" b="0" i="0" dirty="0" smtClean="0">
                        <a:solidFill>
                          <a:srgbClr val="0070C0"/>
                        </a:solidFill>
                        <a:latin typeface="Cambria Math" panose="02040503050406030204" pitchFamily="18" charset="0"/>
                        <a:cs typeface="Times New Roman" panose="02020603050405020304" pitchFamily="18" charset="0"/>
                      </a:rPr>
                      <m:t> </m:t>
                    </m:r>
                    <m:r>
                      <m:rPr>
                        <m:sty m:val="p"/>
                      </m:rPr>
                      <a:rPr lang="en-US" sz="2600" b="0" i="0" dirty="0" smtClean="0">
                        <a:solidFill>
                          <a:srgbClr val="0070C0"/>
                        </a:solidFill>
                        <a:latin typeface="Cambria Math" panose="02040503050406030204" pitchFamily="18" charset="0"/>
                        <a:cs typeface="Times New Roman" panose="02020603050405020304" pitchFamily="18" charset="0"/>
                      </a:rPr>
                      <m:t>is</m:t>
                    </m:r>
                    <m:r>
                      <a:rPr lang="en-US" sz="2600" b="0" i="0" dirty="0" smtClean="0">
                        <a:solidFill>
                          <a:srgbClr val="0070C0"/>
                        </a:solidFill>
                        <a:latin typeface="Cambria Math" panose="02040503050406030204" pitchFamily="18" charset="0"/>
                        <a:cs typeface="Times New Roman" panose="02020603050405020304" pitchFamily="18" charset="0"/>
                      </a:rPr>
                      <m:t> </m:t>
                    </m:r>
                    <m:r>
                      <m:rPr>
                        <m:sty m:val="p"/>
                      </m:rPr>
                      <a:rPr lang="en-US" sz="2600" b="0" i="0" dirty="0" smtClean="0">
                        <a:solidFill>
                          <a:srgbClr val="0070C0"/>
                        </a:solidFill>
                        <a:latin typeface="Cambria Math" panose="02040503050406030204" pitchFamily="18" charset="0"/>
                        <a:cs typeface="Times New Roman" panose="02020603050405020304" pitchFamily="18" charset="0"/>
                      </a:rPr>
                      <m:t>samll</m:t>
                    </m:r>
                    <m:r>
                      <a:rPr lang="en-US" sz="2600" b="0" i="0" dirty="0" smtClean="0">
                        <a:solidFill>
                          <a:srgbClr val="0070C0"/>
                        </a:solidFill>
                        <a:latin typeface="Cambria Math" panose="02040503050406030204" pitchFamily="18" charset="0"/>
                        <a:cs typeface="Times New Roman" panose="02020603050405020304" pitchFamily="18" charset="0"/>
                      </a:rPr>
                      <m:t>. </m:t>
                    </m:r>
                    <m:r>
                      <m:rPr>
                        <m:sty m:val="p"/>
                      </m:rPr>
                      <a:rPr lang="en-US" sz="2600" b="0" i="0" dirty="0" smtClean="0">
                        <a:solidFill>
                          <a:srgbClr val="0070C0"/>
                        </a:solidFill>
                        <a:latin typeface="Cambria Math" panose="02040503050406030204" pitchFamily="18" charset="0"/>
                        <a:cs typeface="Times New Roman" panose="02020603050405020304" pitchFamily="18" charset="0"/>
                      </a:rPr>
                      <m:t>Pure</m:t>
                    </m:r>
                    <m:r>
                      <a:rPr lang="en-US" sz="2600" b="0" i="0" dirty="0" smtClean="0">
                        <a:solidFill>
                          <a:srgbClr val="0070C0"/>
                        </a:solidFill>
                        <a:latin typeface="Cambria Math" panose="02040503050406030204" pitchFamily="18" charset="0"/>
                        <a:cs typeface="Times New Roman" panose="02020603050405020304" pitchFamily="18" charset="0"/>
                      </a:rPr>
                      <m:t> </m:t>
                    </m:r>
                    <m:r>
                      <m:rPr>
                        <m:sty m:val="p"/>
                      </m:rPr>
                      <a:rPr lang="en-US" sz="2600" b="0" i="0" dirty="0" smtClean="0">
                        <a:solidFill>
                          <a:srgbClr val="0070C0"/>
                        </a:solidFill>
                        <a:latin typeface="Cambria Math" panose="02040503050406030204" pitchFamily="18" charset="0"/>
                        <a:cs typeface="Times New Roman" panose="02020603050405020304" pitchFamily="18" charset="0"/>
                      </a:rPr>
                      <m:t>data</m:t>
                    </m:r>
                    <m:r>
                      <a:rPr lang="en-US" sz="2600" b="0" i="0" dirty="0" smtClean="0">
                        <a:solidFill>
                          <a:srgbClr val="0070C0"/>
                        </a:solidFill>
                        <a:latin typeface="Cambria Math" panose="02040503050406030204" pitchFamily="18" charset="0"/>
                        <a:cs typeface="Times New Roman" panose="02020603050405020304" pitchFamily="18" charset="0"/>
                      </a:rPr>
                      <m:t> </m:t>
                    </m:r>
                    <m:r>
                      <m:rPr>
                        <m:sty m:val="p"/>
                      </m:rPr>
                      <a:rPr lang="en-US" sz="2600" b="0" i="0" dirty="0" smtClean="0">
                        <a:solidFill>
                          <a:srgbClr val="0070C0"/>
                        </a:solidFill>
                        <a:latin typeface="Cambria Math" panose="02040503050406030204" pitchFamily="18" charset="0"/>
                        <a:cs typeface="Times New Roman" panose="02020603050405020304" pitchFamily="18" charset="0"/>
                      </a:rPr>
                      <m:t>without</m:t>
                    </m:r>
                    <m:r>
                      <a:rPr lang="en-US" sz="2600" b="0" i="0" dirty="0" smtClean="0">
                        <a:solidFill>
                          <a:srgbClr val="0070C0"/>
                        </a:solidFill>
                        <a:latin typeface="Cambria Math" panose="02040503050406030204" pitchFamily="18" charset="0"/>
                        <a:cs typeface="Times New Roman" panose="02020603050405020304" pitchFamily="18" charset="0"/>
                      </a:rPr>
                      <m:t> </m:t>
                    </m:r>
                    <m:r>
                      <m:rPr>
                        <m:sty m:val="p"/>
                      </m:rPr>
                      <a:rPr lang="en-US" sz="2600" b="0" i="0" dirty="0" smtClean="0">
                        <a:solidFill>
                          <a:srgbClr val="0070C0"/>
                        </a:solidFill>
                        <a:latin typeface="Cambria Math" panose="02040503050406030204" pitchFamily="18" charset="0"/>
                        <a:cs typeface="Times New Roman" panose="02020603050405020304" pitchFamily="18" charset="0"/>
                      </a:rPr>
                      <m:t>units</m:t>
                    </m:r>
                    <m:r>
                      <a:rPr lang="en-US" sz="2600" b="0" i="0" dirty="0" smtClean="0">
                        <a:solidFill>
                          <a:srgbClr val="0070C0"/>
                        </a:solidFill>
                        <a:latin typeface="Cambria Math" panose="02040503050406030204" pitchFamily="18" charset="0"/>
                        <a:cs typeface="Times New Roman" panose="02020603050405020304" pitchFamily="18" charset="0"/>
                      </a:rPr>
                      <m:t>.</m:t>
                    </m:r>
                  </m:oMath>
                </a14:m>
                <a:endParaRPr lang="en-US" sz="2600" dirty="0" smtClean="0">
                  <a:latin typeface="Times New Roman" panose="02020603050405020304" pitchFamily="18" charset="0"/>
                  <a:cs typeface="Times New Roman" panose="02020603050405020304" pitchFamily="18" charset="0"/>
                </a:endParaRPr>
              </a:p>
              <a:p>
                <a:pPr marL="457200" indent="-457200">
                  <a:lnSpc>
                    <a:spcPct val="150000"/>
                  </a:lnSpc>
                  <a:buFont typeface="Arial" panose="020B0604020202020204" pitchFamily="34" charset="0"/>
                  <a:buChar char="•"/>
                </a:pPr>
                <a:r>
                  <a:rPr lang="en-US" sz="2600" dirty="0" smtClean="0">
                    <a:latin typeface="Times New Roman" panose="02020603050405020304" pitchFamily="18" charset="0"/>
                    <a:cs typeface="Times New Roman" panose="02020603050405020304" pitchFamily="18" charset="0"/>
                  </a:rPr>
                  <a:t>Standardization and PCA are no necessary.</a:t>
                </a:r>
              </a:p>
              <a:p>
                <a:pPr marL="457200" indent="-457200">
                  <a:lnSpc>
                    <a:spcPct val="150000"/>
                  </a:lnSpc>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It begins with </a:t>
                </a:r>
                <a14:m>
                  <m:oMath xmlns:m="http://schemas.openxmlformats.org/officeDocument/2006/math" xmlns="">
                    <m:r>
                      <a:rPr lang="en-US" sz="2600" b="1" i="1" dirty="0">
                        <a:solidFill>
                          <a:srgbClr val="0070C0"/>
                        </a:solidFill>
                        <a:latin typeface="Cambria Math" panose="02040503050406030204" pitchFamily="18" charset="0"/>
                        <a:cs typeface="Times New Roman" panose="02020603050405020304" pitchFamily="18" charset="0"/>
                      </a:rPr>
                      <m:t>𝒏</m:t>
                    </m:r>
                  </m:oMath>
                </a14:m>
                <a:r>
                  <a:rPr lang="en-US" sz="2600" dirty="0">
                    <a:latin typeface="Times New Roman" panose="02020603050405020304" pitchFamily="18" charset="0"/>
                    <a:cs typeface="Times New Roman" panose="02020603050405020304" pitchFamily="18" charset="0"/>
                  </a:rPr>
                  <a:t> clusters, each containing a single object.</a:t>
                </a:r>
              </a:p>
              <a:p>
                <a:pPr marL="457200" indent="-457200">
                  <a:lnSpc>
                    <a:spcPct val="150000"/>
                  </a:lnSpc>
                  <a:buFont typeface="Arial" panose="020B0604020202020204" pitchFamily="34" charset="0"/>
                  <a:buChar char="•"/>
                </a:pPr>
                <a:r>
                  <a:rPr lang="en-US" sz="2600" dirty="0" smtClean="0">
                    <a:latin typeface="Times New Roman" panose="02020603050405020304" pitchFamily="18" charset="0"/>
                    <a:cs typeface="Times New Roman" panose="02020603050405020304" pitchFamily="18" charset="0"/>
                  </a:rPr>
                  <a:t>Compute distance matrix to find the “</a:t>
                </a:r>
                <a:r>
                  <a:rPr lang="en-US" sz="2600" b="1" dirty="0" smtClean="0">
                    <a:solidFill>
                      <a:srgbClr val="0070C0"/>
                    </a:solidFill>
                    <a:latin typeface="Times New Roman" panose="02020603050405020304" pitchFamily="18" charset="0"/>
                    <a:cs typeface="Times New Roman" panose="02020603050405020304" pitchFamily="18" charset="0"/>
                  </a:rPr>
                  <a:t>closest</a:t>
                </a:r>
                <a:r>
                  <a:rPr lang="en-US" sz="2600" dirty="0" smtClean="0">
                    <a:latin typeface="Times New Roman" panose="02020603050405020304" pitchFamily="18" charset="0"/>
                    <a:cs typeface="Times New Roman" panose="02020603050405020304" pitchFamily="18" charset="0"/>
                  </a:rPr>
                  <a:t>” points</a:t>
                </a:r>
                <a:endParaRPr lang="en-US" sz="2600" dirty="0">
                  <a:latin typeface="Times New Roman" panose="02020603050405020304" pitchFamily="18"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11967" y="0"/>
                <a:ext cx="11803225" cy="5293757"/>
              </a:xfrm>
              <a:prstGeom prst="rect">
                <a:avLst/>
              </a:prstGeom>
              <a:blipFill rotWithShape="0">
                <a:blip r:embed="rId2"/>
                <a:stretch>
                  <a:fillRect l="-929" t="-1037" b="-691"/>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1038921" y="1592896"/>
            <a:ext cx="8110039" cy="983035"/>
          </a:xfrm>
          <a:prstGeom prst="rect">
            <a:avLst/>
          </a:prstGeom>
        </p:spPr>
      </p:pic>
      <p:pic>
        <p:nvPicPr>
          <p:cNvPr id="6" name="Picture 5"/>
          <p:cNvPicPr>
            <a:picLocks noChangeAspect="1"/>
          </p:cNvPicPr>
          <p:nvPr/>
        </p:nvPicPr>
        <p:blipFill>
          <a:blip r:embed="rId4"/>
          <a:stretch>
            <a:fillRect/>
          </a:stretch>
        </p:blipFill>
        <p:spPr>
          <a:xfrm>
            <a:off x="8351272" y="2646878"/>
            <a:ext cx="3840728" cy="2807075"/>
          </a:xfrm>
          <a:prstGeom prst="rect">
            <a:avLst/>
          </a:prstGeom>
        </p:spPr>
      </p:pic>
    </p:spTree>
    <p:extLst>
      <p:ext uri="{BB962C8B-B14F-4D97-AF65-F5344CB8AC3E}">
        <p14:creationId xmlns:p14="http://schemas.microsoft.com/office/powerpoint/2010/main" val="2760763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11967" y="0"/>
                <a:ext cx="11803225" cy="2893100"/>
              </a:xfrm>
              <a:prstGeom prst="rect">
                <a:avLst/>
              </a:prstGeom>
            </p:spPr>
            <p:txBody>
              <a:bodyPr wrap="square">
                <a:spAutoFit/>
              </a:bodyPr>
              <a:lstStyle/>
              <a:p>
                <a:pPr algn="ctr"/>
                <a:r>
                  <a:rPr lang="en-US" sz="2600" dirty="0" smtClean="0">
                    <a:latin typeface="Times New Roman" panose="02020603050405020304" pitchFamily="18" charset="0"/>
                    <a:cs typeface="Times New Roman" panose="02020603050405020304" pitchFamily="18" charset="0"/>
                  </a:rPr>
                  <a:t>Hierarchical Clustering</a:t>
                </a:r>
              </a:p>
              <a:p>
                <a:pPr algn="ctr"/>
                <a:endParaRPr lang="en-US" sz="2600" dirty="0" smtClean="0">
                  <a:latin typeface="Times New Roman" panose="02020603050405020304" pitchFamily="18" charset="0"/>
                  <a:cs typeface="Times New Roman" panose="02020603050405020304" pitchFamily="18" charset="0"/>
                </a:endParaRPr>
              </a:p>
              <a:p>
                <a:r>
                  <a:rPr lang="en-US" sz="2600" dirty="0" smtClean="0">
                    <a:latin typeface="Times New Roman" panose="02020603050405020304" pitchFamily="18" charset="0"/>
                    <a:cs typeface="Times New Roman" panose="02020603050405020304" pitchFamily="18" charset="0"/>
                  </a:rPr>
                  <a:t>Consider </a:t>
                </a:r>
                <a14:m>
                  <m:oMath xmlns:m="http://schemas.openxmlformats.org/officeDocument/2006/math" xmlns="">
                    <m:r>
                      <a:rPr lang="en-US" sz="2600" i="1" dirty="0" smtClean="0">
                        <a:latin typeface="Cambria Math" panose="02040503050406030204" pitchFamily="18" charset="0"/>
                        <a:cs typeface="Times New Roman" panose="02020603050405020304" pitchFamily="18" charset="0"/>
                      </a:rPr>
                      <m:t>𝑛</m:t>
                    </m:r>
                    <m:r>
                      <a:rPr lang="en-US" sz="2600" i="1" dirty="0" smtClean="0">
                        <a:latin typeface="Cambria Math" panose="02040503050406030204" pitchFamily="18" charset="0"/>
                        <a:cs typeface="Times New Roman" panose="02020603050405020304" pitchFamily="18" charset="0"/>
                      </a:rPr>
                      <m:t>=8</m:t>
                    </m:r>
                  </m:oMath>
                </a14:m>
                <a:r>
                  <a:rPr lang="en-US" sz="2600" dirty="0" smtClean="0">
                    <a:latin typeface="Times New Roman" panose="02020603050405020304" pitchFamily="18" charset="0"/>
                    <a:cs typeface="Times New Roman" panose="02020603050405020304" pitchFamily="18" charset="0"/>
                  </a:rPr>
                  <a:t> points: </a:t>
                </a:r>
              </a:p>
              <a:p>
                <a:endParaRPr lang="en-US" sz="2600" dirty="0">
                  <a:latin typeface="Times New Roman" panose="02020603050405020304" pitchFamily="18" charset="0"/>
                  <a:cs typeface="Times New Roman" panose="02020603050405020304" pitchFamily="18" charset="0"/>
                </a:endParaRPr>
              </a:p>
              <a:p>
                <a:pPr>
                  <a:lnSpc>
                    <a:spcPct val="150000"/>
                  </a:lnSpc>
                </a:pPr>
                <a:r>
                  <a:rPr lang="en-US" sz="2600" dirty="0" smtClean="0">
                    <a:latin typeface="Times New Roman" panose="02020603050405020304" pitchFamily="18" charset="0"/>
                    <a:cs typeface="Times New Roman" panose="02020603050405020304" pitchFamily="18" charset="0"/>
                  </a:rPr>
                  <a:t>• Clustering begins with </a:t>
                </a:r>
                <a14:m>
                  <m:oMath xmlns:m="http://schemas.openxmlformats.org/officeDocument/2006/math" xmlns="">
                    <m:r>
                      <a:rPr lang="en-US" sz="2600" b="1" i="1" dirty="0" smtClean="0">
                        <a:solidFill>
                          <a:srgbClr val="0070C0"/>
                        </a:solidFill>
                        <a:latin typeface="Cambria Math" panose="02040503050406030204" pitchFamily="18" charset="0"/>
                        <a:cs typeface="Times New Roman" panose="02020603050405020304" pitchFamily="18" charset="0"/>
                      </a:rPr>
                      <m:t>𝒏</m:t>
                    </m:r>
                  </m:oMath>
                </a14:m>
                <a:r>
                  <a:rPr lang="en-US" sz="2600" dirty="0" smtClean="0">
                    <a:latin typeface="Times New Roman" panose="02020603050405020304" pitchFamily="18" charset="0"/>
                    <a:cs typeface="Times New Roman" panose="02020603050405020304" pitchFamily="18" charset="0"/>
                  </a:rPr>
                  <a:t> clusters, each containing a single object.</a:t>
                </a:r>
              </a:p>
              <a:p>
                <a:pPr marL="457200" indent="-457200">
                  <a:lnSpc>
                    <a:spcPct val="150000"/>
                  </a:lnSpc>
                  <a:buFont typeface="Arial" panose="020B0604020202020204" pitchFamily="34" charset="0"/>
                  <a:buChar char="•"/>
                </a:pPr>
                <a:r>
                  <a:rPr lang="en-US" sz="2600" dirty="0" smtClean="0">
                    <a:latin typeface="Times New Roman" panose="02020603050405020304" pitchFamily="18" charset="0"/>
                    <a:cs typeface="Times New Roman" panose="02020603050405020304" pitchFamily="18" charset="0"/>
                  </a:rPr>
                  <a:t>Computing distance matrix to find the “</a:t>
                </a:r>
                <a:r>
                  <a:rPr lang="en-US" sz="2600" b="1" dirty="0" smtClean="0">
                    <a:solidFill>
                      <a:srgbClr val="0070C0"/>
                    </a:solidFill>
                    <a:latin typeface="Times New Roman" panose="02020603050405020304" pitchFamily="18" charset="0"/>
                    <a:cs typeface="Times New Roman" panose="02020603050405020304" pitchFamily="18" charset="0"/>
                  </a:rPr>
                  <a:t>closest</a:t>
                </a:r>
                <a:r>
                  <a:rPr lang="en-US" sz="2600" dirty="0" smtClean="0">
                    <a:latin typeface="Times New Roman" panose="02020603050405020304" pitchFamily="18" charset="0"/>
                    <a:cs typeface="Times New Roman" panose="02020603050405020304" pitchFamily="18" charset="0"/>
                  </a:rPr>
                  <a:t>” points</a:t>
                </a:r>
                <a:endParaRPr lang="en-US" sz="2600" dirty="0">
                  <a:latin typeface="Times New Roman" panose="02020603050405020304" pitchFamily="18"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11967" y="0"/>
                <a:ext cx="11803225" cy="2893100"/>
              </a:xfrm>
              <a:prstGeom prst="rect">
                <a:avLst/>
              </a:prstGeom>
              <a:blipFill rotWithShape="0">
                <a:blip r:embed="rId2"/>
                <a:stretch>
                  <a:fillRect l="-929" t="-1895" b="-1895"/>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3581400" y="772884"/>
            <a:ext cx="5029200" cy="609600"/>
          </a:xfrm>
          <a:prstGeom prst="rect">
            <a:avLst/>
          </a:prstGeom>
        </p:spPr>
      </p:pic>
      <p:pic>
        <p:nvPicPr>
          <p:cNvPr id="6" name="Picture 5"/>
          <p:cNvPicPr>
            <a:picLocks noChangeAspect="1"/>
          </p:cNvPicPr>
          <p:nvPr/>
        </p:nvPicPr>
        <p:blipFill>
          <a:blip r:embed="rId4"/>
          <a:stretch>
            <a:fillRect/>
          </a:stretch>
        </p:blipFill>
        <p:spPr>
          <a:xfrm>
            <a:off x="9162660" y="1346522"/>
            <a:ext cx="2582538" cy="1887501"/>
          </a:xfrm>
          <a:prstGeom prst="rect">
            <a:avLst/>
          </a:prstGeom>
        </p:spPr>
      </p:pic>
      <p:pic>
        <p:nvPicPr>
          <p:cNvPr id="7" name="Picture 6"/>
          <p:cNvPicPr>
            <a:picLocks noChangeAspect="1"/>
          </p:cNvPicPr>
          <p:nvPr/>
        </p:nvPicPr>
        <p:blipFill>
          <a:blip r:embed="rId5"/>
          <a:stretch>
            <a:fillRect/>
          </a:stretch>
        </p:blipFill>
        <p:spPr>
          <a:xfrm>
            <a:off x="1420647" y="3031756"/>
            <a:ext cx="7119062" cy="2698150"/>
          </a:xfrm>
          <a:prstGeom prst="rect">
            <a:avLst/>
          </a:prstGeom>
        </p:spPr>
      </p:pic>
      <p:sp>
        <p:nvSpPr>
          <p:cNvPr id="9" name="Rectangle 8"/>
          <p:cNvSpPr/>
          <p:nvPr/>
        </p:nvSpPr>
        <p:spPr>
          <a:xfrm>
            <a:off x="2732276" y="3353667"/>
            <a:ext cx="681135" cy="29425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581400" y="3665984"/>
            <a:ext cx="681135" cy="31724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751235" y="4877407"/>
            <a:ext cx="681135" cy="31724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11269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11967" y="0"/>
                <a:ext cx="11803225" cy="4555093"/>
              </a:xfrm>
              <a:prstGeom prst="rect">
                <a:avLst/>
              </a:prstGeom>
            </p:spPr>
            <p:txBody>
              <a:bodyPr wrap="square">
                <a:spAutoFit/>
              </a:bodyPr>
              <a:lstStyle/>
              <a:p>
                <a:pPr algn="ctr"/>
                <a:r>
                  <a:rPr lang="en-US" sz="2600" dirty="0" smtClean="0">
                    <a:latin typeface="Times New Roman" panose="02020603050405020304" pitchFamily="18" charset="0"/>
                    <a:cs typeface="Times New Roman" panose="02020603050405020304" pitchFamily="18" charset="0"/>
                  </a:rPr>
                  <a:t>Hierarchical Clustering</a:t>
                </a:r>
              </a:p>
              <a:p>
                <a:pPr algn="ctr"/>
                <a:endParaRPr lang="en-US" sz="2600" dirty="0" smtClean="0">
                  <a:latin typeface="Times New Roman" panose="02020603050405020304" pitchFamily="18" charset="0"/>
                  <a:cs typeface="Times New Roman" panose="02020603050405020304" pitchFamily="18" charset="0"/>
                </a:endParaRPr>
              </a:p>
              <a:p>
                <a:pPr>
                  <a:lnSpc>
                    <a:spcPct val="150000"/>
                  </a:lnSpc>
                </a:pPr>
                <a:r>
                  <a:rPr lang="en-US" sz="2600" dirty="0" smtClean="0">
                    <a:latin typeface="Times New Roman" panose="02020603050405020304" pitchFamily="18" charset="0"/>
                    <a:cs typeface="Times New Roman" panose="02020603050405020304" pitchFamily="18" charset="0"/>
                  </a:rPr>
                  <a:t>•    Clustering begins with </a:t>
                </a:r>
                <a14:m>
                  <m:oMath xmlns:m="http://schemas.openxmlformats.org/officeDocument/2006/math" xmlns="">
                    <m:r>
                      <a:rPr lang="en-US" sz="2600" b="1" i="1" dirty="0" smtClean="0">
                        <a:solidFill>
                          <a:srgbClr val="0070C0"/>
                        </a:solidFill>
                        <a:latin typeface="Cambria Math" panose="02040503050406030204" pitchFamily="18" charset="0"/>
                        <a:cs typeface="Times New Roman" panose="02020603050405020304" pitchFamily="18" charset="0"/>
                      </a:rPr>
                      <m:t>𝒏</m:t>
                    </m:r>
                  </m:oMath>
                </a14:m>
                <a:r>
                  <a:rPr lang="en-US" sz="2600" dirty="0" smtClean="0">
                    <a:latin typeface="Times New Roman" panose="02020603050405020304" pitchFamily="18" charset="0"/>
                    <a:cs typeface="Times New Roman" panose="02020603050405020304" pitchFamily="18" charset="0"/>
                  </a:rPr>
                  <a:t> clusters, each containing a single object.</a:t>
                </a:r>
              </a:p>
              <a:p>
                <a:pPr marL="457200" indent="-457200">
                  <a:lnSpc>
                    <a:spcPct val="150000"/>
                  </a:lnSpc>
                  <a:buFont typeface="Arial" panose="020B0604020202020204" pitchFamily="34" charset="0"/>
                  <a:buChar char="•"/>
                </a:pPr>
                <a:r>
                  <a:rPr lang="en-US" sz="2600" dirty="0" smtClean="0">
                    <a:latin typeface="Times New Roman" panose="02020603050405020304" pitchFamily="18" charset="0"/>
                    <a:cs typeface="Times New Roman" panose="02020603050405020304" pitchFamily="18" charset="0"/>
                  </a:rPr>
                  <a:t>Computing distance matrix to find the “</a:t>
                </a:r>
                <a:r>
                  <a:rPr lang="en-US" sz="2600" dirty="0" smtClean="0">
                    <a:solidFill>
                      <a:srgbClr val="0070C0"/>
                    </a:solidFill>
                    <a:latin typeface="Times New Roman" panose="02020603050405020304" pitchFamily="18" charset="0"/>
                    <a:cs typeface="Times New Roman" panose="02020603050405020304" pitchFamily="18" charset="0"/>
                  </a:rPr>
                  <a:t>closest</a:t>
                </a:r>
                <a:r>
                  <a:rPr lang="en-US" sz="2600" dirty="0" smtClean="0">
                    <a:latin typeface="Times New Roman" panose="02020603050405020304" pitchFamily="18" charset="0"/>
                    <a:cs typeface="Times New Roman" panose="02020603050405020304" pitchFamily="18" charset="0"/>
                  </a:rPr>
                  <a:t>” points</a:t>
                </a:r>
              </a:p>
              <a:p>
                <a:pPr marL="457200" indent="-457200">
                  <a:lnSpc>
                    <a:spcPct val="150000"/>
                  </a:lnSpc>
                  <a:buFont typeface="Arial" panose="020B0604020202020204" pitchFamily="34" charset="0"/>
                  <a:buChar char="•"/>
                </a:pPr>
                <a:endParaRPr lang="en-US" sz="2600"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b="0" i="0" u="none" strike="noStrike" baseline="0" dirty="0" smtClean="0">
                    <a:solidFill>
                      <a:srgbClr val="141314"/>
                    </a:solidFill>
                    <a:latin typeface="Times New Roman" panose="02020603050405020304" pitchFamily="18" charset="0"/>
                    <a:cs typeface="Times New Roman" panose="02020603050405020304" pitchFamily="18" charset="0"/>
                  </a:rPr>
                  <a:t>The smallest dissimilarity is </a:t>
                </a:r>
                <a14:m>
                  <m:oMath xmlns:m="http://schemas.openxmlformats.org/officeDocument/2006/math" xmlns="">
                    <m:sSub>
                      <m:sSubPr>
                        <m:ctrlPr>
                          <a:rPr lang="en-US" sz="2800" b="0" i="1" u="none" strike="noStrike" baseline="0" dirty="0" smtClean="0">
                            <a:solidFill>
                              <a:srgbClr val="141314"/>
                            </a:solidFill>
                            <a:latin typeface="Cambria Math" panose="02040503050406030204" pitchFamily="18" charset="0"/>
                            <a:cs typeface="Times New Roman" panose="02020603050405020304" pitchFamily="18" charset="0"/>
                          </a:rPr>
                        </m:ctrlPr>
                      </m:sSubPr>
                      <m:e>
                        <m:r>
                          <a:rPr lang="en-US" sz="2800" b="0" i="1" u="none" strike="noStrike" baseline="0" dirty="0" smtClean="0">
                            <a:solidFill>
                              <a:srgbClr val="141314"/>
                            </a:solidFill>
                            <a:latin typeface="Cambria Math" panose="02040503050406030204" pitchFamily="18" charset="0"/>
                            <a:cs typeface="Times New Roman" panose="02020603050405020304" pitchFamily="18" charset="0"/>
                          </a:rPr>
                          <m:t>𝑑</m:t>
                        </m:r>
                      </m:e>
                      <m:sub>
                        <m:r>
                          <a:rPr lang="en-US" sz="2800" b="0" i="1" u="none" strike="noStrike" baseline="0" dirty="0" smtClean="0">
                            <a:solidFill>
                              <a:srgbClr val="141314"/>
                            </a:solidFill>
                            <a:latin typeface="Cambria Math" panose="02040503050406030204" pitchFamily="18" charset="0"/>
                            <a:cs typeface="Times New Roman" panose="02020603050405020304" pitchFamily="18" charset="0"/>
                          </a:rPr>
                          <m:t>12</m:t>
                        </m:r>
                      </m:sub>
                    </m:sSub>
                    <m:r>
                      <a:rPr lang="en-US" sz="2800" b="0" i="1" u="none" strike="noStrike" baseline="0" dirty="0" smtClean="0">
                        <a:solidFill>
                          <a:srgbClr val="141314"/>
                        </a:solidFill>
                        <a:latin typeface="Cambria Math" panose="02040503050406030204" pitchFamily="18" charset="0"/>
                        <a:cs typeface="Times New Roman" panose="02020603050405020304" pitchFamily="18" charset="0"/>
                      </a:rPr>
                      <m:t> = </m:t>
                    </m:r>
                    <m:sSub>
                      <m:sSubPr>
                        <m:ctrlPr>
                          <a:rPr lang="en-US" sz="2800" b="0" i="1" u="none" strike="noStrike" baseline="0" dirty="0" smtClean="0">
                            <a:solidFill>
                              <a:srgbClr val="141314"/>
                            </a:solidFill>
                            <a:latin typeface="Cambria Math" panose="02040503050406030204" pitchFamily="18" charset="0"/>
                            <a:cs typeface="Times New Roman" panose="02020603050405020304" pitchFamily="18" charset="0"/>
                          </a:rPr>
                        </m:ctrlPr>
                      </m:sSubPr>
                      <m:e>
                        <m:r>
                          <a:rPr lang="en-US" sz="2800" b="0" i="1" u="none" strike="noStrike" baseline="0" dirty="0" smtClean="0">
                            <a:solidFill>
                              <a:srgbClr val="141314"/>
                            </a:solidFill>
                            <a:latin typeface="Cambria Math" panose="02040503050406030204" pitchFamily="18" charset="0"/>
                            <a:cs typeface="Times New Roman" panose="02020603050405020304" pitchFamily="18" charset="0"/>
                          </a:rPr>
                          <m:t>𝑑</m:t>
                        </m:r>
                      </m:e>
                      <m:sub>
                        <m:r>
                          <a:rPr lang="en-US" sz="2800" b="0" i="1" u="none" strike="noStrike" baseline="0" dirty="0" smtClean="0">
                            <a:solidFill>
                              <a:srgbClr val="141314"/>
                            </a:solidFill>
                            <a:latin typeface="Cambria Math" panose="02040503050406030204" pitchFamily="18" charset="0"/>
                            <a:cs typeface="Times New Roman" panose="02020603050405020304" pitchFamily="18" charset="0"/>
                          </a:rPr>
                          <m:t>23</m:t>
                        </m:r>
                      </m:sub>
                    </m:sSub>
                    <m:r>
                      <a:rPr lang="en-US" sz="2800" b="0" i="1" u="none" strike="noStrike" baseline="0" dirty="0" smtClean="0">
                        <a:solidFill>
                          <a:srgbClr val="141314"/>
                        </a:solidFill>
                        <a:latin typeface="Cambria Math" panose="02040503050406030204" pitchFamily="18" charset="0"/>
                        <a:cs typeface="Times New Roman" panose="02020603050405020304" pitchFamily="18" charset="0"/>
                      </a:rPr>
                      <m:t> = </m:t>
                    </m:r>
                    <m:sSub>
                      <m:sSubPr>
                        <m:ctrlPr>
                          <a:rPr lang="en-US" sz="2800" b="0" i="1" u="none" strike="noStrike" baseline="0" dirty="0" smtClean="0">
                            <a:solidFill>
                              <a:srgbClr val="141314"/>
                            </a:solidFill>
                            <a:latin typeface="Cambria Math" panose="02040503050406030204" pitchFamily="18" charset="0"/>
                            <a:cs typeface="Times New Roman" panose="02020603050405020304" pitchFamily="18" charset="0"/>
                          </a:rPr>
                        </m:ctrlPr>
                      </m:sSubPr>
                      <m:e>
                        <m:r>
                          <a:rPr lang="en-US" sz="2800" b="0" i="1" u="none" strike="noStrike" baseline="0" dirty="0" smtClean="0">
                            <a:solidFill>
                              <a:srgbClr val="141314"/>
                            </a:solidFill>
                            <a:latin typeface="Cambria Math" panose="02040503050406030204" pitchFamily="18" charset="0"/>
                            <a:cs typeface="Times New Roman" panose="02020603050405020304" pitchFamily="18" charset="0"/>
                          </a:rPr>
                          <m:t>𝑑</m:t>
                        </m:r>
                      </m:e>
                      <m:sub>
                        <m:r>
                          <a:rPr lang="en-US" sz="2800" b="0" i="1" u="none" strike="noStrike" baseline="0" dirty="0" smtClean="0">
                            <a:solidFill>
                              <a:srgbClr val="141314"/>
                            </a:solidFill>
                            <a:latin typeface="Cambria Math" panose="02040503050406030204" pitchFamily="18" charset="0"/>
                            <a:cs typeface="Times New Roman" panose="02020603050405020304" pitchFamily="18" charset="0"/>
                          </a:rPr>
                          <m:t>68</m:t>
                        </m:r>
                      </m:sub>
                    </m:sSub>
                    <m:r>
                      <a:rPr lang="en-US" sz="2800" b="0" i="1" u="none" strike="noStrike" baseline="0" dirty="0" smtClean="0">
                        <a:solidFill>
                          <a:srgbClr val="141314"/>
                        </a:solidFill>
                        <a:latin typeface="Cambria Math" panose="02040503050406030204" pitchFamily="18" charset="0"/>
                        <a:cs typeface="Times New Roman" panose="02020603050405020304" pitchFamily="18" charset="0"/>
                      </a:rPr>
                      <m:t> = 1.414</m:t>
                    </m:r>
                  </m:oMath>
                </a14:m>
                <a:r>
                  <a:rPr lang="en-US" sz="2800" b="0" i="0" u="none" strike="noStrike" baseline="0" dirty="0" smtClean="0">
                    <a:solidFill>
                      <a:srgbClr val="141314"/>
                    </a:solidFill>
                    <a:latin typeface="Times New Roman" panose="02020603050405020304" pitchFamily="18" charset="0"/>
                    <a:cs typeface="Times New Roman" panose="02020603050405020304" pitchFamily="18" charset="0"/>
                  </a:rPr>
                  <a:t>. We choose to merge </a:t>
                </a:r>
                <a14:m>
                  <m:oMath xmlns:m="http://schemas.openxmlformats.org/officeDocument/2006/math" xmlns="">
                    <m:sSub>
                      <m:sSubPr>
                        <m:ctrlPr>
                          <a:rPr lang="en-US" sz="2800" b="0" i="1" u="none" strike="noStrike" baseline="0" dirty="0" smtClean="0">
                            <a:solidFill>
                              <a:srgbClr val="141314"/>
                            </a:solidFill>
                            <a:latin typeface="Cambria Math" panose="02040503050406030204" pitchFamily="18" charset="0"/>
                            <a:cs typeface="Times New Roman" panose="02020603050405020304" pitchFamily="18" charset="0"/>
                          </a:rPr>
                        </m:ctrlPr>
                      </m:sSubPr>
                      <m:e>
                        <m:r>
                          <a:rPr lang="en-US" sz="2800" b="1" i="1" u="none" strike="noStrike" baseline="0" dirty="0" smtClean="0">
                            <a:solidFill>
                              <a:srgbClr val="141314"/>
                            </a:solidFill>
                            <a:latin typeface="Cambria Math" panose="02040503050406030204" pitchFamily="18" charset="0"/>
                            <a:cs typeface="Times New Roman" panose="02020603050405020304" pitchFamily="18" charset="0"/>
                          </a:rPr>
                          <m:t>𝒙</m:t>
                        </m:r>
                      </m:e>
                      <m:sub>
                        <m:r>
                          <a:rPr lang="en-US" sz="2800" b="0" i="1" u="none" strike="noStrike" baseline="0" dirty="0" smtClean="0">
                            <a:solidFill>
                              <a:srgbClr val="141314"/>
                            </a:solidFill>
                            <a:latin typeface="Cambria Math" panose="02040503050406030204" pitchFamily="18" charset="0"/>
                            <a:cs typeface="Times New Roman" panose="02020603050405020304" pitchFamily="18" charset="0"/>
                          </a:rPr>
                          <m:t>2</m:t>
                        </m:r>
                      </m:sub>
                    </m:sSub>
                  </m:oMath>
                </a14:m>
                <a:r>
                  <a:rPr lang="en-US" sz="2800" b="0" i="0" u="none" strike="noStrike" baseline="0" dirty="0" smtClean="0">
                    <a:solidFill>
                      <a:srgbClr val="141314"/>
                    </a:solidFill>
                    <a:latin typeface="Times New Roman" panose="02020603050405020304" pitchFamily="18" charset="0"/>
                    <a:cs typeface="Times New Roman" panose="02020603050405020304" pitchFamily="18" charset="0"/>
                  </a:rPr>
                  <a:t> and </a:t>
                </a:r>
                <a14:m>
                  <m:oMath xmlns:m="http://schemas.openxmlformats.org/officeDocument/2006/math" xmlns="">
                    <m:sSub>
                      <m:sSubPr>
                        <m:ctrlPr>
                          <a:rPr lang="en-US" sz="2800" b="0" i="1" u="none" strike="noStrike" baseline="0" dirty="0" smtClean="0">
                            <a:solidFill>
                              <a:srgbClr val="141314"/>
                            </a:solidFill>
                            <a:latin typeface="Cambria Math" panose="02040503050406030204" pitchFamily="18" charset="0"/>
                            <a:cs typeface="Times New Roman" panose="02020603050405020304" pitchFamily="18" charset="0"/>
                          </a:rPr>
                        </m:ctrlPr>
                      </m:sSubPr>
                      <m:e>
                        <m:r>
                          <a:rPr lang="en-US" sz="2800" b="1" i="1" u="none" strike="noStrike" baseline="0" dirty="0" smtClean="0">
                            <a:solidFill>
                              <a:srgbClr val="141314"/>
                            </a:solidFill>
                            <a:latin typeface="Cambria Math" panose="02040503050406030204" pitchFamily="18" charset="0"/>
                            <a:cs typeface="Times New Roman" panose="02020603050405020304" pitchFamily="18" charset="0"/>
                          </a:rPr>
                          <m:t>𝒙</m:t>
                        </m:r>
                      </m:e>
                      <m:sub>
                        <m:r>
                          <a:rPr lang="en-US" sz="2800" b="0" i="1" u="none" strike="noStrike" baseline="0" dirty="0" smtClean="0">
                            <a:solidFill>
                              <a:srgbClr val="141314"/>
                            </a:solidFill>
                            <a:latin typeface="Cambria Math" panose="02040503050406030204" pitchFamily="18" charset="0"/>
                            <a:cs typeface="Times New Roman" panose="02020603050405020304" pitchFamily="18" charset="0"/>
                          </a:rPr>
                          <m:t>3</m:t>
                        </m:r>
                      </m:sub>
                    </m:sSub>
                  </m:oMath>
                </a14:m>
                <a:r>
                  <a:rPr lang="en-US" sz="2800" b="0" i="0" u="none" strike="noStrike" baseline="0" dirty="0" smtClean="0">
                    <a:solidFill>
                      <a:srgbClr val="141314"/>
                    </a:solidFill>
                    <a:latin typeface="Times New Roman" panose="02020603050405020304" pitchFamily="18" charset="0"/>
                    <a:cs typeface="Times New Roman" panose="02020603050405020304" pitchFamily="18" charset="0"/>
                  </a:rPr>
                  <a:t> to form the new cluster “23.”</a:t>
                </a:r>
                <a:endParaRPr lang="en-US" sz="2800" dirty="0" smtClean="0">
                  <a:latin typeface="Times New Roman" panose="02020603050405020304" pitchFamily="18" charset="0"/>
                  <a:cs typeface="Times New Roman" panose="02020603050405020304" pitchFamily="18" charset="0"/>
                </a:endParaRPr>
              </a:p>
              <a:p>
                <a:pPr marL="457200" indent="-457200">
                  <a:lnSpc>
                    <a:spcPct val="150000"/>
                  </a:lnSpc>
                  <a:buFont typeface="Arial" panose="020B0604020202020204" pitchFamily="34" charset="0"/>
                  <a:buChar char="•"/>
                </a:pPr>
                <a:endParaRPr lang="en-US" sz="2600" dirty="0" smtClean="0">
                  <a:latin typeface="Times New Roman" panose="02020603050405020304" pitchFamily="18" charset="0"/>
                  <a:cs typeface="Times New Roman" panose="02020603050405020304" pitchFamily="18" charset="0"/>
                </a:endParaRPr>
              </a:p>
              <a:p>
                <a:endParaRPr lang="en-US" sz="2600" dirty="0">
                  <a:latin typeface="Times New Roman" panose="02020603050405020304" pitchFamily="18"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11967" y="0"/>
                <a:ext cx="11803225" cy="4555093"/>
              </a:xfrm>
              <a:prstGeom prst="rect">
                <a:avLst/>
              </a:prstGeom>
              <a:blipFill rotWithShape="0">
                <a:blip r:embed="rId2"/>
                <a:stretch>
                  <a:fillRect l="-929" t="-1205"/>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9332654" y="144966"/>
            <a:ext cx="2582538" cy="1887501"/>
          </a:xfrm>
          <a:prstGeom prst="rect">
            <a:avLst/>
          </a:prstGeom>
        </p:spPr>
      </p:pic>
      <p:pic>
        <p:nvPicPr>
          <p:cNvPr id="7" name="Picture 6"/>
          <p:cNvPicPr>
            <a:picLocks noChangeAspect="1"/>
          </p:cNvPicPr>
          <p:nvPr/>
        </p:nvPicPr>
        <p:blipFill>
          <a:blip r:embed="rId4"/>
          <a:stretch>
            <a:fillRect/>
          </a:stretch>
        </p:blipFill>
        <p:spPr>
          <a:xfrm>
            <a:off x="215410" y="3739971"/>
            <a:ext cx="5902535" cy="2237082"/>
          </a:xfrm>
          <a:prstGeom prst="rect">
            <a:avLst/>
          </a:prstGeom>
        </p:spPr>
      </p:pic>
      <p:sp>
        <p:nvSpPr>
          <p:cNvPr id="9" name="Rectangle 8"/>
          <p:cNvSpPr/>
          <p:nvPr/>
        </p:nvSpPr>
        <p:spPr>
          <a:xfrm>
            <a:off x="1266254" y="4059044"/>
            <a:ext cx="681136" cy="24983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947390" y="4308881"/>
            <a:ext cx="673148" cy="20477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452946" y="5234247"/>
            <a:ext cx="610381" cy="27445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5"/>
          <a:stretch>
            <a:fillRect/>
          </a:stretch>
        </p:blipFill>
        <p:spPr>
          <a:xfrm>
            <a:off x="6799081" y="3739971"/>
            <a:ext cx="5308923" cy="1993469"/>
          </a:xfrm>
          <a:prstGeom prst="rect">
            <a:avLst/>
          </a:prstGeom>
        </p:spPr>
      </p:pic>
      <p:cxnSp>
        <p:nvCxnSpPr>
          <p:cNvPr id="10" name="Straight Arrow Connector 9"/>
          <p:cNvCxnSpPr/>
          <p:nvPr/>
        </p:nvCxnSpPr>
        <p:spPr>
          <a:xfrm>
            <a:off x="6117945" y="4696758"/>
            <a:ext cx="535258"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8106936" y="3739971"/>
            <a:ext cx="610381" cy="27445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799081" y="4239202"/>
            <a:ext cx="610381" cy="27445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2386361" y="4657414"/>
            <a:ext cx="1550019"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2386361" y="3739971"/>
            <a:ext cx="11151" cy="1631504"/>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9971214" y="4274041"/>
            <a:ext cx="568713" cy="204777"/>
          </a:xfrm>
          <a:prstGeom prst="rect">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0685806" y="4269339"/>
            <a:ext cx="615058" cy="209479"/>
          </a:xfrm>
          <a:prstGeom prst="rect">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333173" y="4261312"/>
            <a:ext cx="615058" cy="209479"/>
          </a:xfrm>
          <a:prstGeom prst="rect">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p:nvPr/>
        </p:nvCxnSpPr>
        <p:spPr>
          <a:xfrm>
            <a:off x="4208117" y="4411269"/>
            <a:ext cx="1679727"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57276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829996" y="4014427"/>
            <a:ext cx="5178747" cy="1924163"/>
          </a:xfrm>
          <a:prstGeom prst="rect">
            <a:avLst/>
          </a:prstGeom>
        </p:spPr>
      </p:pic>
      <p:pic>
        <p:nvPicPr>
          <p:cNvPr id="5" name="Picture 4"/>
          <p:cNvPicPr>
            <a:picLocks noChangeAspect="1"/>
          </p:cNvPicPr>
          <p:nvPr/>
        </p:nvPicPr>
        <p:blipFill>
          <a:blip r:embed="rId3"/>
          <a:stretch>
            <a:fillRect/>
          </a:stretch>
        </p:blipFill>
        <p:spPr>
          <a:xfrm>
            <a:off x="115832" y="4014427"/>
            <a:ext cx="5308923" cy="1993469"/>
          </a:xfrm>
          <a:prstGeom prst="rect">
            <a:avLst/>
          </a:prstGeom>
        </p:spPr>
      </p:pic>
      <mc:AlternateContent xmlns:mc="http://schemas.openxmlformats.org/markup-compatibility/2006" xmlns:a14="http://schemas.microsoft.com/office/drawing/2010/main">
        <mc:Choice Requires="a14">
          <p:sp>
            <p:nvSpPr>
              <p:cNvPr id="2" name="Rectangle 1"/>
              <p:cNvSpPr/>
              <p:nvPr/>
            </p:nvSpPr>
            <p:spPr>
              <a:xfrm>
                <a:off x="111967" y="0"/>
                <a:ext cx="11803225" cy="4816703"/>
              </a:xfrm>
              <a:prstGeom prst="rect">
                <a:avLst/>
              </a:prstGeom>
            </p:spPr>
            <p:txBody>
              <a:bodyPr wrap="square">
                <a:spAutoFit/>
              </a:bodyPr>
              <a:lstStyle/>
              <a:p>
                <a:pPr algn="ctr"/>
                <a:r>
                  <a:rPr lang="en-US" sz="2600" dirty="0" smtClean="0">
                    <a:latin typeface="Times New Roman" panose="02020603050405020304" pitchFamily="18" charset="0"/>
                    <a:cs typeface="Times New Roman" panose="02020603050405020304" pitchFamily="18" charset="0"/>
                  </a:rPr>
                  <a:t>Hierarchical Clustering</a:t>
                </a:r>
              </a:p>
              <a:p>
                <a:r>
                  <a:rPr lang="en-US" sz="2600" dirty="0" smtClean="0">
                    <a:latin typeface="Times New Roman" panose="02020603050405020304" pitchFamily="18" charset="0"/>
                    <a:cs typeface="Times New Roman" panose="02020603050405020304" pitchFamily="18" charset="0"/>
                  </a:rPr>
                  <a:t>•    Clustering begins with </a:t>
                </a:r>
                <a14:m>
                  <m:oMath xmlns:m="http://schemas.openxmlformats.org/officeDocument/2006/math" xmlns="">
                    <m:r>
                      <a:rPr lang="en-US" sz="2600" b="1" i="1" dirty="0" smtClean="0">
                        <a:solidFill>
                          <a:srgbClr val="0070C0"/>
                        </a:solidFill>
                        <a:latin typeface="Cambria Math" panose="02040503050406030204" pitchFamily="18" charset="0"/>
                        <a:cs typeface="Times New Roman" panose="02020603050405020304" pitchFamily="18" charset="0"/>
                      </a:rPr>
                      <m:t>𝒏</m:t>
                    </m:r>
                  </m:oMath>
                </a14:m>
                <a:r>
                  <a:rPr lang="en-US" sz="2600" dirty="0" smtClean="0">
                    <a:latin typeface="Times New Roman" panose="02020603050405020304" pitchFamily="18" charset="0"/>
                    <a:cs typeface="Times New Roman" panose="02020603050405020304" pitchFamily="18" charset="0"/>
                  </a:rPr>
                  <a:t> clusters, each containing a single object.</a:t>
                </a:r>
              </a:p>
              <a:p>
                <a:pPr marL="457200" indent="-457200">
                  <a:lnSpc>
                    <a:spcPct val="150000"/>
                  </a:lnSpc>
                  <a:buFont typeface="Arial" panose="020B0604020202020204" pitchFamily="34" charset="0"/>
                  <a:buChar char="•"/>
                </a:pPr>
                <a:r>
                  <a:rPr lang="en-US" sz="2600" dirty="0" smtClean="0">
                    <a:latin typeface="Times New Roman" panose="02020603050405020304" pitchFamily="18" charset="0"/>
                    <a:cs typeface="Times New Roman" panose="02020603050405020304" pitchFamily="18" charset="0"/>
                  </a:rPr>
                  <a:t>Computing distance matrix to find the “</a:t>
                </a:r>
                <a:r>
                  <a:rPr lang="en-US" sz="2600" dirty="0" smtClean="0">
                    <a:solidFill>
                      <a:srgbClr val="0070C0"/>
                    </a:solidFill>
                    <a:latin typeface="Times New Roman" panose="02020603050405020304" pitchFamily="18" charset="0"/>
                    <a:cs typeface="Times New Roman" panose="02020603050405020304" pitchFamily="18" charset="0"/>
                  </a:rPr>
                  <a:t>closest</a:t>
                </a:r>
                <a:r>
                  <a:rPr lang="en-US" sz="2600" dirty="0" smtClean="0">
                    <a:latin typeface="Times New Roman" panose="02020603050405020304" pitchFamily="18" charset="0"/>
                    <a:cs typeface="Times New Roman" panose="02020603050405020304" pitchFamily="18" charset="0"/>
                  </a:rPr>
                  <a:t>” points</a:t>
                </a:r>
              </a:p>
              <a:p>
                <a:pPr marL="457200" indent="-457200">
                  <a:lnSpc>
                    <a:spcPct val="150000"/>
                  </a:lnSpc>
                  <a:buFont typeface="Arial" panose="020B0604020202020204" pitchFamily="34" charset="0"/>
                  <a:buChar char="•"/>
                </a:pPr>
                <a:endParaRPr lang="en-US" sz="2600"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b="0" i="0" u="none" strike="noStrike" baseline="0" dirty="0" smtClean="0">
                    <a:solidFill>
                      <a:srgbClr val="141314"/>
                    </a:solidFill>
                    <a:latin typeface="Times New Roman" panose="02020603050405020304" pitchFamily="18" charset="0"/>
                    <a:cs typeface="Times New Roman" panose="02020603050405020304" pitchFamily="18" charset="0"/>
                  </a:rPr>
                  <a:t>The smallest dissimilarity is </a:t>
                </a:r>
                <a14:m>
                  <m:oMath xmlns:m="http://schemas.openxmlformats.org/officeDocument/2006/math" xmlns="">
                    <m:sSub>
                      <m:sSubPr>
                        <m:ctrlPr>
                          <a:rPr lang="en-US" sz="2800" b="0" i="1" u="none" strike="noStrike" baseline="0" dirty="0" smtClean="0">
                            <a:solidFill>
                              <a:srgbClr val="141314"/>
                            </a:solidFill>
                            <a:latin typeface="Cambria Math" panose="02040503050406030204" pitchFamily="18" charset="0"/>
                            <a:cs typeface="Times New Roman" panose="02020603050405020304" pitchFamily="18" charset="0"/>
                          </a:rPr>
                        </m:ctrlPr>
                      </m:sSubPr>
                      <m:e>
                        <m:r>
                          <a:rPr lang="en-US" sz="2800" b="0" i="1" u="none" strike="noStrike" baseline="0" dirty="0" smtClean="0">
                            <a:solidFill>
                              <a:srgbClr val="141314"/>
                            </a:solidFill>
                            <a:latin typeface="Cambria Math" panose="02040503050406030204" pitchFamily="18" charset="0"/>
                            <a:cs typeface="Times New Roman" panose="02020603050405020304" pitchFamily="18" charset="0"/>
                          </a:rPr>
                          <m:t>𝑑</m:t>
                        </m:r>
                      </m:e>
                      <m:sub>
                        <m:r>
                          <a:rPr lang="en-US" sz="2800" b="0" i="1" u="none" strike="noStrike" baseline="0" dirty="0" smtClean="0">
                            <a:solidFill>
                              <a:srgbClr val="141314"/>
                            </a:solidFill>
                            <a:latin typeface="Cambria Math" panose="02040503050406030204" pitchFamily="18" charset="0"/>
                            <a:cs typeface="Times New Roman" panose="02020603050405020304" pitchFamily="18" charset="0"/>
                          </a:rPr>
                          <m:t>12</m:t>
                        </m:r>
                      </m:sub>
                    </m:sSub>
                    <m:r>
                      <a:rPr lang="en-US" sz="2800" b="0" i="1" u="none" strike="noStrike" baseline="0" dirty="0" smtClean="0">
                        <a:solidFill>
                          <a:srgbClr val="141314"/>
                        </a:solidFill>
                        <a:latin typeface="Cambria Math" panose="02040503050406030204" pitchFamily="18" charset="0"/>
                        <a:cs typeface="Times New Roman" panose="02020603050405020304" pitchFamily="18" charset="0"/>
                      </a:rPr>
                      <m:t> = </m:t>
                    </m:r>
                    <m:sSub>
                      <m:sSubPr>
                        <m:ctrlPr>
                          <a:rPr lang="en-US" sz="2800" b="0" i="1" u="none" strike="noStrike" baseline="0" dirty="0" smtClean="0">
                            <a:solidFill>
                              <a:srgbClr val="141314"/>
                            </a:solidFill>
                            <a:latin typeface="Cambria Math" panose="02040503050406030204" pitchFamily="18" charset="0"/>
                            <a:cs typeface="Times New Roman" panose="02020603050405020304" pitchFamily="18" charset="0"/>
                          </a:rPr>
                        </m:ctrlPr>
                      </m:sSubPr>
                      <m:e>
                        <m:r>
                          <a:rPr lang="en-US" sz="2800" b="0" i="1" u="none" strike="noStrike" baseline="0" dirty="0" smtClean="0">
                            <a:solidFill>
                              <a:srgbClr val="141314"/>
                            </a:solidFill>
                            <a:latin typeface="Cambria Math" panose="02040503050406030204" pitchFamily="18" charset="0"/>
                            <a:cs typeface="Times New Roman" panose="02020603050405020304" pitchFamily="18" charset="0"/>
                          </a:rPr>
                          <m:t>𝑑</m:t>
                        </m:r>
                      </m:e>
                      <m:sub>
                        <m:r>
                          <a:rPr lang="en-US" sz="2800" b="0" i="1" u="none" strike="noStrike" baseline="0" dirty="0" smtClean="0">
                            <a:solidFill>
                              <a:srgbClr val="141314"/>
                            </a:solidFill>
                            <a:latin typeface="Cambria Math" panose="02040503050406030204" pitchFamily="18" charset="0"/>
                            <a:cs typeface="Times New Roman" panose="02020603050405020304" pitchFamily="18" charset="0"/>
                          </a:rPr>
                          <m:t>23</m:t>
                        </m:r>
                      </m:sub>
                    </m:sSub>
                    <m:r>
                      <a:rPr lang="en-US" sz="2800" b="0" i="1" u="none" strike="noStrike" baseline="0" dirty="0" smtClean="0">
                        <a:solidFill>
                          <a:srgbClr val="141314"/>
                        </a:solidFill>
                        <a:latin typeface="Cambria Math" panose="02040503050406030204" pitchFamily="18" charset="0"/>
                        <a:cs typeface="Times New Roman" panose="02020603050405020304" pitchFamily="18" charset="0"/>
                      </a:rPr>
                      <m:t> = </m:t>
                    </m:r>
                    <m:sSub>
                      <m:sSubPr>
                        <m:ctrlPr>
                          <a:rPr lang="en-US" sz="2800" b="0" i="1" u="none" strike="noStrike" baseline="0" dirty="0" smtClean="0">
                            <a:solidFill>
                              <a:srgbClr val="141314"/>
                            </a:solidFill>
                            <a:latin typeface="Cambria Math" panose="02040503050406030204" pitchFamily="18" charset="0"/>
                            <a:cs typeface="Times New Roman" panose="02020603050405020304" pitchFamily="18" charset="0"/>
                          </a:rPr>
                        </m:ctrlPr>
                      </m:sSubPr>
                      <m:e>
                        <m:r>
                          <a:rPr lang="en-US" sz="2800" b="0" i="1" u="none" strike="noStrike" baseline="0" dirty="0" smtClean="0">
                            <a:solidFill>
                              <a:srgbClr val="141314"/>
                            </a:solidFill>
                            <a:latin typeface="Cambria Math" panose="02040503050406030204" pitchFamily="18" charset="0"/>
                            <a:cs typeface="Times New Roman" panose="02020603050405020304" pitchFamily="18" charset="0"/>
                          </a:rPr>
                          <m:t>𝑑</m:t>
                        </m:r>
                      </m:e>
                      <m:sub>
                        <m:r>
                          <a:rPr lang="en-US" sz="2800" b="0" i="1" u="none" strike="noStrike" baseline="0" dirty="0" smtClean="0">
                            <a:solidFill>
                              <a:srgbClr val="141314"/>
                            </a:solidFill>
                            <a:latin typeface="Cambria Math" panose="02040503050406030204" pitchFamily="18" charset="0"/>
                            <a:cs typeface="Times New Roman" panose="02020603050405020304" pitchFamily="18" charset="0"/>
                          </a:rPr>
                          <m:t>68</m:t>
                        </m:r>
                      </m:sub>
                    </m:sSub>
                    <m:r>
                      <a:rPr lang="en-US" sz="2800" b="0" i="1" u="none" strike="noStrike" baseline="0" dirty="0" smtClean="0">
                        <a:solidFill>
                          <a:srgbClr val="141314"/>
                        </a:solidFill>
                        <a:latin typeface="Cambria Math" panose="02040503050406030204" pitchFamily="18" charset="0"/>
                        <a:cs typeface="Times New Roman" panose="02020603050405020304" pitchFamily="18" charset="0"/>
                      </a:rPr>
                      <m:t> = 1.414</m:t>
                    </m:r>
                  </m:oMath>
                </a14:m>
                <a:r>
                  <a:rPr lang="en-US" sz="2800" b="0" i="0" u="none" strike="noStrike" baseline="0" dirty="0" smtClean="0">
                    <a:solidFill>
                      <a:srgbClr val="141314"/>
                    </a:solidFill>
                    <a:latin typeface="Times New Roman" panose="02020603050405020304" pitchFamily="18" charset="0"/>
                    <a:cs typeface="Times New Roman" panose="02020603050405020304" pitchFamily="18" charset="0"/>
                  </a:rPr>
                  <a:t>. We choose to merge </a:t>
                </a:r>
                <a14:m>
                  <m:oMath xmlns:m="http://schemas.openxmlformats.org/officeDocument/2006/math" xmlns="">
                    <m:sSub>
                      <m:sSubPr>
                        <m:ctrlPr>
                          <a:rPr lang="en-US" sz="2800" b="0" i="1" u="none" strike="noStrike" baseline="0" dirty="0" smtClean="0">
                            <a:solidFill>
                              <a:srgbClr val="141314"/>
                            </a:solidFill>
                            <a:latin typeface="Cambria Math" panose="02040503050406030204" pitchFamily="18" charset="0"/>
                            <a:cs typeface="Times New Roman" panose="02020603050405020304" pitchFamily="18" charset="0"/>
                          </a:rPr>
                        </m:ctrlPr>
                      </m:sSubPr>
                      <m:e>
                        <m:r>
                          <a:rPr lang="en-US" sz="2800" b="1" i="1" u="none" strike="noStrike" baseline="0" dirty="0" smtClean="0">
                            <a:solidFill>
                              <a:srgbClr val="141314"/>
                            </a:solidFill>
                            <a:latin typeface="Cambria Math" panose="02040503050406030204" pitchFamily="18" charset="0"/>
                            <a:cs typeface="Times New Roman" panose="02020603050405020304" pitchFamily="18" charset="0"/>
                          </a:rPr>
                          <m:t>𝒙</m:t>
                        </m:r>
                      </m:e>
                      <m:sub>
                        <m:r>
                          <a:rPr lang="en-US" sz="2800" b="0" i="1" u="none" strike="noStrike" baseline="0" dirty="0" smtClean="0">
                            <a:solidFill>
                              <a:srgbClr val="141314"/>
                            </a:solidFill>
                            <a:latin typeface="Cambria Math" panose="02040503050406030204" pitchFamily="18" charset="0"/>
                            <a:cs typeface="Times New Roman" panose="02020603050405020304" pitchFamily="18" charset="0"/>
                          </a:rPr>
                          <m:t>1</m:t>
                        </m:r>
                      </m:sub>
                    </m:sSub>
                  </m:oMath>
                </a14:m>
                <a:r>
                  <a:rPr lang="en-US" sz="2800" b="0" i="0" u="none" strike="noStrike" baseline="0" dirty="0" smtClean="0">
                    <a:solidFill>
                      <a:srgbClr val="141314"/>
                    </a:solidFill>
                    <a:latin typeface="Times New Roman" panose="02020603050405020304" pitchFamily="18" charset="0"/>
                    <a:cs typeface="Times New Roman" panose="02020603050405020304" pitchFamily="18" charset="0"/>
                  </a:rPr>
                  <a:t> and </a:t>
                </a:r>
                <a14:m>
                  <m:oMath xmlns:m="http://schemas.openxmlformats.org/officeDocument/2006/math" xmlns="">
                    <m:sSub>
                      <m:sSubPr>
                        <m:ctrlPr>
                          <a:rPr lang="en-US" sz="2800" b="0" i="1" u="none" strike="noStrike" baseline="0" dirty="0" smtClean="0">
                            <a:solidFill>
                              <a:srgbClr val="141314"/>
                            </a:solidFill>
                            <a:latin typeface="Cambria Math" panose="02040503050406030204" pitchFamily="18" charset="0"/>
                            <a:cs typeface="Times New Roman" panose="02020603050405020304" pitchFamily="18" charset="0"/>
                          </a:rPr>
                        </m:ctrlPr>
                      </m:sSubPr>
                      <m:e>
                        <m:r>
                          <a:rPr lang="en-US" sz="2800" b="1" i="1" u="none" strike="noStrike" baseline="0" dirty="0" smtClean="0">
                            <a:solidFill>
                              <a:srgbClr val="141314"/>
                            </a:solidFill>
                            <a:latin typeface="Cambria Math" panose="02040503050406030204" pitchFamily="18" charset="0"/>
                            <a:cs typeface="Times New Roman" panose="02020603050405020304" pitchFamily="18" charset="0"/>
                          </a:rPr>
                          <m:t>(</m:t>
                        </m:r>
                        <m:r>
                          <a:rPr lang="en-US" sz="2800" b="1" i="1" u="none" strike="noStrike" baseline="0" dirty="0" smtClean="0">
                            <a:solidFill>
                              <a:srgbClr val="141314"/>
                            </a:solidFill>
                            <a:latin typeface="Cambria Math" panose="02040503050406030204" pitchFamily="18" charset="0"/>
                            <a:cs typeface="Times New Roman" panose="02020603050405020304" pitchFamily="18" charset="0"/>
                          </a:rPr>
                          <m:t>𝒙</m:t>
                        </m:r>
                      </m:e>
                      <m:sub>
                        <m:r>
                          <a:rPr lang="en-US" sz="2800" b="0" i="1" u="none" strike="noStrike" baseline="0" dirty="0" smtClean="0">
                            <a:solidFill>
                              <a:srgbClr val="141314"/>
                            </a:solidFill>
                            <a:latin typeface="Cambria Math" panose="02040503050406030204" pitchFamily="18" charset="0"/>
                            <a:cs typeface="Times New Roman" panose="02020603050405020304" pitchFamily="18" charset="0"/>
                          </a:rPr>
                          <m:t>2</m:t>
                        </m:r>
                      </m:sub>
                    </m:sSub>
                  </m:oMath>
                </a14:m>
                <a:r>
                  <a:rPr lang="en-US" sz="2800" b="0" i="0" u="none" strike="noStrike" baseline="0" dirty="0" smtClean="0">
                    <a:solidFill>
                      <a:srgbClr val="141314"/>
                    </a:solidFill>
                    <a:latin typeface="Times New Roman" panose="02020603050405020304" pitchFamily="18" charset="0"/>
                    <a:cs typeface="Times New Roman" panose="02020603050405020304" pitchFamily="18" charset="0"/>
                  </a:rPr>
                  <a:t>,</a:t>
                </a:r>
                <a:r>
                  <a:rPr lang="en-US" sz="2800" b="1" dirty="0">
                    <a:solidFill>
                      <a:srgbClr val="141314"/>
                    </a:solidFill>
                    <a:cs typeface="Times New Roman" panose="02020603050405020304" pitchFamily="18" charset="0"/>
                  </a:rPr>
                  <a:t> </a:t>
                </a:r>
                <a14:m>
                  <m:oMath xmlns:m="http://schemas.openxmlformats.org/officeDocument/2006/math" xmlns="">
                    <m:sSub>
                      <m:sSubPr>
                        <m:ctrlPr>
                          <a:rPr lang="en-US" sz="2800" i="1" dirty="0">
                            <a:solidFill>
                              <a:srgbClr val="141314"/>
                            </a:solidFill>
                            <a:latin typeface="Cambria Math" panose="02040503050406030204" pitchFamily="18" charset="0"/>
                            <a:cs typeface="Times New Roman" panose="02020603050405020304" pitchFamily="18" charset="0"/>
                          </a:rPr>
                        </m:ctrlPr>
                      </m:sSubPr>
                      <m:e>
                        <m:r>
                          <a:rPr lang="en-US" sz="2800" b="1" i="1" dirty="0">
                            <a:solidFill>
                              <a:srgbClr val="141314"/>
                            </a:solidFill>
                            <a:latin typeface="Cambria Math" panose="02040503050406030204" pitchFamily="18" charset="0"/>
                            <a:cs typeface="Times New Roman" panose="02020603050405020304" pitchFamily="18" charset="0"/>
                          </a:rPr>
                          <m:t>𝒙</m:t>
                        </m:r>
                      </m:e>
                      <m:sub>
                        <m:r>
                          <a:rPr lang="en-US" sz="2800" b="0" i="1" dirty="0" smtClean="0">
                            <a:solidFill>
                              <a:srgbClr val="141314"/>
                            </a:solidFill>
                            <a:latin typeface="Cambria Math" panose="02040503050406030204" pitchFamily="18" charset="0"/>
                            <a:cs typeface="Times New Roman" panose="02020603050405020304" pitchFamily="18" charset="0"/>
                          </a:rPr>
                          <m:t>3</m:t>
                        </m:r>
                      </m:sub>
                    </m:sSub>
                    <m:r>
                      <a:rPr lang="en-US" sz="2800" b="1" i="1" smtClean="0">
                        <a:solidFill>
                          <a:srgbClr val="141314"/>
                        </a:solidFill>
                        <a:latin typeface="Cambria Math" panose="02040503050406030204" pitchFamily="18" charset="0"/>
                        <a:cs typeface="Times New Roman" panose="02020603050405020304" pitchFamily="18" charset="0"/>
                      </a:rPr>
                      <m:t>)</m:t>
                    </m:r>
                  </m:oMath>
                </a14:m>
                <a:r>
                  <a:rPr lang="en-US" sz="2800" b="0" i="0" u="none" strike="noStrike" baseline="0" dirty="0" smtClean="0">
                    <a:solidFill>
                      <a:srgbClr val="141314"/>
                    </a:solidFill>
                    <a:latin typeface="Times New Roman" panose="02020603050405020304" pitchFamily="18" charset="0"/>
                    <a:cs typeface="Times New Roman" panose="02020603050405020304" pitchFamily="18" charset="0"/>
                  </a:rPr>
                  <a:t> to form the new cluster “123.”</a:t>
                </a: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So as the steps iterate, there are </a:t>
                </a:r>
                <a14:m>
                  <m:oMath xmlns:m="http://schemas.openxmlformats.org/officeDocument/2006/math" xmlns="">
                    <m:r>
                      <a:rPr lang="en-US" sz="2800" b="1" i="1" dirty="0" smtClean="0">
                        <a:solidFill>
                          <a:srgbClr val="0070C0"/>
                        </a:solidFill>
                        <a:latin typeface="Cambria Math" panose="02040503050406030204" pitchFamily="18" charset="0"/>
                        <a:cs typeface="Times New Roman" panose="02020603050405020304" pitchFamily="18" charset="0"/>
                      </a:rPr>
                      <m:t>𝒏</m:t>
                    </m:r>
                  </m:oMath>
                </a14:m>
                <a:r>
                  <a:rPr lang="en-US" sz="2800" dirty="0" smtClean="0">
                    <a:latin typeface="Times New Roman" panose="02020603050405020304" pitchFamily="18" charset="0"/>
                    <a:cs typeface="Times New Roman" panose="02020603050405020304" pitchFamily="18" charset="0"/>
                  </a:rPr>
                  <a:t> clusters, then </a:t>
                </a:r>
                <a14:m>
                  <m:oMath xmlns:m="http://schemas.openxmlformats.org/officeDocument/2006/math" xmlns="">
                    <m:r>
                      <a:rPr lang="en-US" sz="2800" b="1" i="1" dirty="0" smtClean="0">
                        <a:solidFill>
                          <a:srgbClr val="0070C0"/>
                        </a:solidFill>
                        <a:latin typeface="Cambria Math" panose="02040503050406030204" pitchFamily="18" charset="0"/>
                        <a:cs typeface="Times New Roman" panose="02020603050405020304" pitchFamily="18" charset="0"/>
                      </a:rPr>
                      <m:t>𝒏</m:t>
                    </m:r>
                    <m:r>
                      <a:rPr lang="en-US" sz="2800" b="1" i="1" dirty="0" smtClean="0">
                        <a:solidFill>
                          <a:srgbClr val="0070C0"/>
                        </a:solidFill>
                        <a:latin typeface="Cambria Math" panose="02040503050406030204" pitchFamily="18" charset="0"/>
                        <a:cs typeface="Times New Roman" panose="02020603050405020304" pitchFamily="18" charset="0"/>
                      </a:rPr>
                      <m:t> − </m:t>
                    </m:r>
                    <m:r>
                      <a:rPr lang="en-US" sz="2800" b="1" i="1" dirty="0" smtClean="0">
                        <a:solidFill>
                          <a:srgbClr val="0070C0"/>
                        </a:solidFill>
                        <a:latin typeface="Cambria Math" panose="02040503050406030204" pitchFamily="18" charset="0"/>
                        <a:cs typeface="Times New Roman" panose="02020603050405020304" pitchFamily="18" charset="0"/>
                      </a:rPr>
                      <m:t>𝟏</m:t>
                    </m:r>
                    <m:r>
                      <a:rPr lang="en-US" sz="2800" b="1" i="1" dirty="0" smtClean="0">
                        <a:solidFill>
                          <a:srgbClr val="0070C0"/>
                        </a:solidFill>
                        <a:latin typeface="Cambria Math" panose="02040503050406030204" pitchFamily="18" charset="0"/>
                        <a:cs typeface="Times New Roman" panose="02020603050405020304" pitchFamily="18" charset="0"/>
                      </a:rPr>
                      <m:t> </m:t>
                    </m:r>
                  </m:oMath>
                </a14:m>
                <a:r>
                  <a:rPr lang="en-US" sz="2800" dirty="0" smtClean="0">
                    <a:latin typeface="Times New Roman" panose="02020603050405020304" pitchFamily="18" charset="0"/>
                    <a:cs typeface="Times New Roman" panose="02020603050405020304" pitchFamily="18" charset="0"/>
                  </a:rPr>
                  <a:t>clusters, then </a:t>
                </a:r>
                <a14:m>
                  <m:oMath xmlns:m="http://schemas.openxmlformats.org/officeDocument/2006/math" xmlns="">
                    <m:r>
                      <a:rPr lang="en-US" sz="2800" b="1" i="1" dirty="0" smtClean="0">
                        <a:solidFill>
                          <a:srgbClr val="0070C0"/>
                        </a:solidFill>
                        <a:latin typeface="Cambria Math" panose="02040503050406030204" pitchFamily="18" charset="0"/>
                        <a:cs typeface="Times New Roman" panose="02020603050405020304" pitchFamily="18" charset="0"/>
                      </a:rPr>
                      <m:t>𝒏</m:t>
                    </m:r>
                    <m:r>
                      <a:rPr lang="en-US" sz="2800" b="1" i="1" dirty="0" smtClean="0">
                        <a:solidFill>
                          <a:srgbClr val="0070C0"/>
                        </a:solidFill>
                        <a:latin typeface="Cambria Math" panose="02040503050406030204" pitchFamily="18" charset="0"/>
                        <a:cs typeface="Times New Roman" panose="02020603050405020304" pitchFamily="18" charset="0"/>
                      </a:rPr>
                      <m:t> − </m:t>
                    </m:r>
                    <m:r>
                      <a:rPr lang="en-US" sz="2800" b="1" i="1" dirty="0" smtClean="0">
                        <a:solidFill>
                          <a:srgbClr val="0070C0"/>
                        </a:solidFill>
                        <a:latin typeface="Cambria Math" panose="02040503050406030204" pitchFamily="18" charset="0"/>
                        <a:cs typeface="Times New Roman" panose="02020603050405020304" pitchFamily="18" charset="0"/>
                      </a:rPr>
                      <m:t>𝟐</m:t>
                    </m:r>
                  </m:oMath>
                </a14:m>
                <a:r>
                  <a:rPr lang="en-US" sz="2800" dirty="0" smtClean="0">
                    <a:latin typeface="Times New Roman" panose="02020603050405020304" pitchFamily="18" charset="0"/>
                    <a:cs typeface="Times New Roman" panose="02020603050405020304" pitchFamily="18" charset="0"/>
                  </a:rPr>
                  <a:t>, etc.</a:t>
                </a:r>
              </a:p>
              <a:p>
                <a:pPr marL="457200" indent="-457200">
                  <a:lnSpc>
                    <a:spcPct val="150000"/>
                  </a:lnSpc>
                  <a:buFont typeface="Arial" panose="020B0604020202020204" pitchFamily="34" charset="0"/>
                  <a:buChar char="•"/>
                </a:pPr>
                <a:endParaRPr lang="en-US" sz="2600" dirty="0" smtClean="0">
                  <a:latin typeface="Times New Roman" panose="02020603050405020304" pitchFamily="18" charset="0"/>
                  <a:cs typeface="Times New Roman" panose="02020603050405020304" pitchFamily="18" charset="0"/>
                </a:endParaRPr>
              </a:p>
              <a:p>
                <a:endParaRPr lang="en-US" sz="2600" dirty="0">
                  <a:latin typeface="Times New Roman" panose="02020603050405020304" pitchFamily="18"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11967" y="0"/>
                <a:ext cx="11803225" cy="4816703"/>
              </a:xfrm>
              <a:prstGeom prst="rect">
                <a:avLst/>
              </a:prstGeom>
              <a:blipFill rotWithShape="0">
                <a:blip r:embed="rId4"/>
                <a:stretch>
                  <a:fillRect l="-929" t="-1139" r="-516"/>
                </a:stretch>
              </a:blipFill>
            </p:spPr>
            <p:txBody>
              <a:bodyPr/>
              <a:lstStyle/>
              <a:p>
                <a:r>
                  <a:rPr lang="en-US">
                    <a:noFill/>
                  </a:rPr>
                  <a:t> </a:t>
                </a:r>
              </a:p>
            </p:txBody>
          </p:sp>
        </mc:Fallback>
      </mc:AlternateContent>
      <p:sp>
        <p:nvSpPr>
          <p:cNvPr id="9" name="Rectangle 8"/>
          <p:cNvSpPr/>
          <p:nvPr/>
        </p:nvSpPr>
        <p:spPr>
          <a:xfrm>
            <a:off x="1178821" y="4263821"/>
            <a:ext cx="681136" cy="24983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6117945" y="4696758"/>
            <a:ext cx="535258"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901963" y="4322092"/>
            <a:ext cx="610381" cy="27445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722879" y="4110163"/>
            <a:ext cx="610381" cy="27445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2068758" y="4384619"/>
            <a:ext cx="3147196" cy="198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1612215" y="3780796"/>
            <a:ext cx="11151" cy="1631504"/>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4334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5493812"/>
          </a:xfrm>
          <a:prstGeom prst="rect">
            <a:avLst/>
          </a:prstGeom>
        </p:spPr>
        <p:txBody>
          <a:bodyPr wrap="square">
            <a:spAutoFit/>
          </a:bodyPr>
          <a:lstStyle/>
          <a:p>
            <a:pPr lvl="0" algn="ctr">
              <a:lnSpc>
                <a:spcPct val="150000"/>
              </a:lnSpc>
            </a:pPr>
            <a:r>
              <a:rPr lang="en-US" sz="2600" dirty="0" smtClean="0">
                <a:solidFill>
                  <a:prstClr val="black"/>
                </a:solidFill>
                <a:latin typeface="Times New Roman" panose="02020603050405020304" pitchFamily="18" charset="0"/>
                <a:cs typeface="Times New Roman" panose="02020603050405020304" pitchFamily="18" charset="0"/>
              </a:rPr>
              <a:t>Cluster </a:t>
            </a:r>
            <a:r>
              <a:rPr lang="en-US" sz="2600" dirty="0">
                <a:solidFill>
                  <a:prstClr val="black"/>
                </a:solidFill>
                <a:latin typeface="Times New Roman" panose="02020603050405020304" pitchFamily="18" charset="0"/>
                <a:cs typeface="Times New Roman" panose="02020603050405020304" pitchFamily="18" charset="0"/>
              </a:rPr>
              <a:t>Analysis </a:t>
            </a:r>
            <a:endParaRPr lang="en-US" sz="2600" dirty="0" smtClean="0">
              <a:solidFill>
                <a:prstClr val="black"/>
              </a:solidFill>
              <a:latin typeface="Times New Roman" panose="02020603050405020304" pitchFamily="18" charset="0"/>
              <a:cs typeface="Times New Roman" panose="02020603050405020304" pitchFamily="18" charset="0"/>
            </a:endParaRPr>
          </a:p>
          <a:p>
            <a:pPr lvl="0">
              <a:lnSpc>
                <a:spcPct val="150000"/>
              </a:lnSpc>
            </a:pPr>
            <a:r>
              <a:rPr lang="en-US" sz="2600" dirty="0" smtClean="0">
                <a:latin typeface="Times New Roman" panose="02020603050405020304" pitchFamily="18" charset="0"/>
                <a:cs typeface="Times New Roman" panose="02020603050405020304" pitchFamily="18" charset="0"/>
              </a:rPr>
              <a:t>• The </a:t>
            </a:r>
            <a:r>
              <a:rPr lang="en-US" sz="2600" dirty="0" smtClean="0">
                <a:solidFill>
                  <a:srgbClr val="C00000"/>
                </a:solidFill>
                <a:latin typeface="Times New Roman" panose="02020603050405020304" pitchFamily="18" charset="0"/>
                <a:cs typeface="Times New Roman" panose="02020603050405020304" pitchFamily="18" charset="0"/>
              </a:rPr>
              <a:t>dissimilarity</a:t>
            </a:r>
            <a:r>
              <a:rPr lang="en-US" sz="2600" dirty="0" smtClean="0">
                <a:latin typeface="Times New Roman" panose="02020603050405020304" pitchFamily="18" charset="0"/>
                <a:cs typeface="Times New Roman" panose="02020603050405020304" pitchFamily="18" charset="0"/>
              </a:rPr>
              <a:t> between any two objects is typically quantified using a </a:t>
            </a:r>
            <a:r>
              <a:rPr lang="en-US" sz="2600" dirty="0" smtClean="0">
                <a:solidFill>
                  <a:srgbClr val="0070C0"/>
                </a:solidFill>
                <a:latin typeface="Times New Roman" panose="02020603050405020304" pitchFamily="18" charset="0"/>
                <a:cs typeface="Times New Roman" panose="02020603050405020304" pitchFamily="18" charset="0"/>
              </a:rPr>
              <a:t>distance measure </a:t>
            </a:r>
            <a:r>
              <a:rPr lang="en-US" sz="2600" dirty="0" smtClean="0">
                <a:latin typeface="Times New Roman" panose="02020603050405020304" pitchFamily="18" charset="0"/>
                <a:cs typeface="Times New Roman" panose="02020603050405020304" pitchFamily="18" charset="0"/>
              </a:rPr>
              <a:t>(like Euclidean distance, </a:t>
            </a:r>
            <a:r>
              <a:rPr lang="en-US" sz="2600" dirty="0" err="1" smtClean="0">
                <a:latin typeface="Times New Roman" panose="02020603050405020304" pitchFamily="18" charset="0"/>
                <a:cs typeface="Times New Roman" panose="02020603050405020304" pitchFamily="18" charset="0"/>
              </a:rPr>
              <a:t>manhattan</a:t>
            </a:r>
            <a:r>
              <a:rPr lang="en-US" sz="2600" dirty="0" smtClean="0">
                <a:latin typeface="Times New Roman" panose="02020603050405020304" pitchFamily="18" charset="0"/>
                <a:cs typeface="Times New Roman" panose="02020603050405020304" pitchFamily="18" charset="0"/>
              </a:rPr>
              <a:t>, simple matching coefficient, </a:t>
            </a:r>
            <a:r>
              <a:rPr lang="en-US" sz="2600" dirty="0" err="1" smtClean="0">
                <a:latin typeface="Times New Roman" panose="02020603050405020304" pitchFamily="18" charset="0"/>
                <a:cs typeface="Times New Roman" panose="02020603050405020304" pitchFamily="18" charset="0"/>
              </a:rPr>
              <a:t>etc</a:t>
            </a:r>
            <a:r>
              <a:rPr lang="en-US" sz="2600" dirty="0" smtClean="0">
                <a:latin typeface="Times New Roman" panose="02020603050405020304" pitchFamily="18" charset="0"/>
                <a:cs typeface="Times New Roman" panose="02020603050405020304" pitchFamily="18" charset="0"/>
              </a:rPr>
              <a:t>). </a:t>
            </a:r>
          </a:p>
          <a:p>
            <a:pPr>
              <a:lnSpc>
                <a:spcPct val="150000"/>
              </a:lnSpc>
            </a:pPr>
            <a:r>
              <a:rPr lang="en-US" sz="2600" dirty="0" smtClean="0">
                <a:latin typeface="Times New Roman" panose="02020603050405020304" pitchFamily="18" charset="0"/>
                <a:cs typeface="Times New Roman" panose="02020603050405020304" pitchFamily="18" charset="0"/>
              </a:rPr>
              <a:t>• Cluster analysis is a type of </a:t>
            </a:r>
            <a:r>
              <a:rPr lang="en-US" sz="2600" b="1" dirty="0" smtClean="0">
                <a:solidFill>
                  <a:srgbClr val="0070C0"/>
                </a:solidFill>
                <a:latin typeface="Times New Roman" panose="02020603050405020304" pitchFamily="18" charset="0"/>
                <a:cs typeface="Times New Roman" panose="02020603050405020304" pitchFamily="18" charset="0"/>
              </a:rPr>
              <a:t>unsupervised classification </a:t>
            </a:r>
            <a:r>
              <a:rPr lang="en-US" sz="2600" dirty="0" smtClean="0">
                <a:latin typeface="Times New Roman" panose="02020603050405020304" pitchFamily="18" charset="0"/>
                <a:cs typeface="Times New Roman" panose="02020603050405020304" pitchFamily="18" charset="0"/>
              </a:rPr>
              <a:t>for analyzing unstructured multivariate data, because we do not know the nature of the groups (or the number of groups, typically) before we classify the objects into clusters.</a:t>
            </a:r>
            <a:r>
              <a:rPr lang="en-US" sz="2600" dirty="0">
                <a:latin typeface="Times New Roman" panose="02020603050405020304" pitchFamily="18" charset="0"/>
                <a:cs typeface="Times New Roman" panose="02020603050405020304" pitchFamily="18" charset="0"/>
              </a:rPr>
              <a:t> </a:t>
            </a:r>
            <a:endParaRPr lang="en-US" sz="2600" dirty="0" smtClean="0">
              <a:latin typeface="Times New Roman" panose="02020603050405020304" pitchFamily="18" charset="0"/>
              <a:cs typeface="Times New Roman" panose="02020603050405020304" pitchFamily="18" charset="0"/>
            </a:endParaRPr>
          </a:p>
          <a:p>
            <a:pPr marL="457200" indent="-457200">
              <a:lnSpc>
                <a:spcPct val="150000"/>
              </a:lnSpc>
              <a:buFont typeface="Arial" panose="020B0604020202020204" pitchFamily="34" charset="0"/>
              <a:buChar char="•"/>
            </a:pPr>
            <a:r>
              <a:rPr lang="en-US" sz="2600" dirty="0" smtClean="0">
                <a:solidFill>
                  <a:srgbClr val="0070C0"/>
                </a:solidFill>
                <a:latin typeface="Times New Roman" panose="02020603050405020304" pitchFamily="18" charset="0"/>
                <a:cs typeface="Times New Roman" panose="02020603050405020304" pitchFamily="18" charset="0"/>
              </a:rPr>
              <a:t>Within </a:t>
            </a:r>
            <a:r>
              <a:rPr lang="en-US" sz="2600" dirty="0">
                <a:solidFill>
                  <a:srgbClr val="0070C0"/>
                </a:solidFill>
                <a:latin typeface="Times New Roman" panose="02020603050405020304" pitchFamily="18" charset="0"/>
                <a:cs typeface="Times New Roman" panose="02020603050405020304" pitchFamily="18" charset="0"/>
              </a:rPr>
              <a:t>the data-mining community</a:t>
            </a:r>
            <a:r>
              <a:rPr lang="en-US" sz="2600" dirty="0">
                <a:latin typeface="Times New Roman" panose="02020603050405020304" pitchFamily="18" charset="0"/>
                <a:cs typeface="Times New Roman" panose="02020603050405020304" pitchFamily="18" charset="0"/>
              </a:rPr>
              <a:t>, cluster analysis is also </a:t>
            </a:r>
            <a:r>
              <a:rPr lang="en-US" sz="2600" dirty="0" smtClean="0">
                <a:latin typeface="Times New Roman" panose="02020603050405020304" pitchFamily="18" charset="0"/>
                <a:cs typeface="Times New Roman" panose="02020603050405020304" pitchFamily="18" charset="0"/>
              </a:rPr>
              <a:t>known as </a:t>
            </a:r>
            <a:r>
              <a:rPr lang="en-US" sz="2600" i="1" dirty="0">
                <a:solidFill>
                  <a:srgbClr val="C00000"/>
                </a:solidFill>
                <a:latin typeface="Times New Roman" panose="02020603050405020304" pitchFamily="18" charset="0"/>
                <a:cs typeface="Times New Roman" panose="02020603050405020304" pitchFamily="18" charset="0"/>
              </a:rPr>
              <a:t>data segmentation</a:t>
            </a:r>
            <a:r>
              <a:rPr lang="en-US" sz="2600" dirty="0">
                <a:solidFill>
                  <a:srgbClr val="C00000"/>
                </a:solidFill>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and within the </a:t>
            </a:r>
            <a:r>
              <a:rPr lang="en-US" sz="2600" dirty="0" smtClean="0">
                <a:solidFill>
                  <a:srgbClr val="0070C0"/>
                </a:solidFill>
                <a:latin typeface="Times New Roman" panose="02020603050405020304" pitchFamily="18" charset="0"/>
                <a:cs typeface="Times New Roman" panose="02020603050405020304" pitchFamily="18" charset="0"/>
              </a:rPr>
              <a:t>machine-learning </a:t>
            </a:r>
            <a:r>
              <a:rPr lang="en-US" sz="2600" dirty="0">
                <a:solidFill>
                  <a:srgbClr val="0070C0"/>
                </a:solidFill>
                <a:latin typeface="Times New Roman" panose="02020603050405020304" pitchFamily="18" charset="0"/>
                <a:cs typeface="Times New Roman" panose="02020603050405020304" pitchFamily="18" charset="0"/>
              </a:rPr>
              <a:t>community</a:t>
            </a:r>
            <a:r>
              <a:rPr lang="en-US" sz="2600" dirty="0">
                <a:latin typeface="Times New Roman" panose="02020603050405020304" pitchFamily="18" charset="0"/>
                <a:cs typeface="Times New Roman" panose="02020603050405020304" pitchFamily="18" charset="0"/>
              </a:rPr>
              <a:t>, it </a:t>
            </a:r>
            <a:r>
              <a:rPr lang="en-US" sz="2600" dirty="0" smtClean="0">
                <a:latin typeface="Times New Roman" panose="02020603050405020304" pitchFamily="18" charset="0"/>
                <a:cs typeface="Times New Roman" panose="02020603050405020304" pitchFamily="18" charset="0"/>
              </a:rPr>
              <a:t>is also </a:t>
            </a:r>
            <a:r>
              <a:rPr lang="en-US" sz="2600" dirty="0">
                <a:latin typeface="Times New Roman" panose="02020603050405020304" pitchFamily="18" charset="0"/>
                <a:cs typeface="Times New Roman" panose="02020603050405020304" pitchFamily="18" charset="0"/>
              </a:rPr>
              <a:t>known as </a:t>
            </a:r>
            <a:r>
              <a:rPr lang="en-US" sz="2600" i="1" dirty="0">
                <a:solidFill>
                  <a:srgbClr val="C00000"/>
                </a:solidFill>
                <a:latin typeface="Times New Roman" panose="02020603050405020304" pitchFamily="18" charset="0"/>
                <a:cs typeface="Times New Roman" panose="02020603050405020304" pitchFamily="18" charset="0"/>
              </a:rPr>
              <a:t>class </a:t>
            </a:r>
            <a:r>
              <a:rPr lang="en-US" sz="2600" i="1" dirty="0" smtClean="0">
                <a:solidFill>
                  <a:srgbClr val="C00000"/>
                </a:solidFill>
                <a:latin typeface="Times New Roman" panose="02020603050405020304" pitchFamily="18" charset="0"/>
                <a:cs typeface="Times New Roman" panose="02020603050405020304" pitchFamily="18" charset="0"/>
              </a:rPr>
              <a:t>discovery</a:t>
            </a:r>
            <a:r>
              <a:rPr lang="en-US" sz="2600" i="1" dirty="0" smtClean="0">
                <a:latin typeface="Times New Roman" panose="02020603050405020304" pitchFamily="18" charset="0"/>
                <a:cs typeface="Times New Roman" panose="02020603050405020304" pitchFamily="18" charset="0"/>
              </a:rPr>
              <a:t>. </a:t>
            </a:r>
            <a:r>
              <a:rPr lang="en-US" sz="2600" dirty="0" smtClean="0">
                <a:solidFill>
                  <a:prstClr val="black"/>
                </a:solidFill>
                <a:latin typeface="Times New Roman" panose="02020603050405020304" pitchFamily="18" charset="0"/>
                <a:cs typeface="Times New Roman" panose="02020603050405020304" pitchFamily="18" charset="0"/>
              </a:rPr>
              <a:t> </a:t>
            </a:r>
            <a:endParaRPr lang="en-US" sz="2600"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3771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6775166" y="4005169"/>
            <a:ext cx="4730775" cy="1860159"/>
          </a:xfrm>
          <a:prstGeom prst="rect">
            <a:avLst/>
          </a:prstGeom>
        </p:spPr>
      </p:pic>
      <p:pic>
        <p:nvPicPr>
          <p:cNvPr id="4" name="Picture 3"/>
          <p:cNvPicPr>
            <a:picLocks noChangeAspect="1"/>
          </p:cNvPicPr>
          <p:nvPr/>
        </p:nvPicPr>
        <p:blipFill>
          <a:blip r:embed="rId2"/>
          <a:stretch>
            <a:fillRect/>
          </a:stretch>
        </p:blipFill>
        <p:spPr>
          <a:xfrm>
            <a:off x="6831274" y="4005169"/>
            <a:ext cx="4730775" cy="1860159"/>
          </a:xfrm>
          <a:prstGeom prst="rect">
            <a:avLst/>
          </a:prstGeom>
        </p:spPr>
      </p:pic>
      <p:pic>
        <p:nvPicPr>
          <p:cNvPr id="11" name="Picture 10"/>
          <p:cNvPicPr>
            <a:picLocks noChangeAspect="1"/>
          </p:cNvPicPr>
          <p:nvPr/>
        </p:nvPicPr>
        <p:blipFill>
          <a:blip r:embed="rId3"/>
          <a:stretch>
            <a:fillRect/>
          </a:stretch>
        </p:blipFill>
        <p:spPr>
          <a:xfrm>
            <a:off x="370279" y="4062990"/>
            <a:ext cx="5178747" cy="1924163"/>
          </a:xfrm>
          <a:prstGeom prst="rect">
            <a:avLst/>
          </a:prstGeom>
        </p:spPr>
      </p:pic>
      <mc:AlternateContent xmlns:mc="http://schemas.openxmlformats.org/markup-compatibility/2006" xmlns:a14="http://schemas.microsoft.com/office/drawing/2010/main">
        <mc:Choice Requires="a14">
          <p:sp>
            <p:nvSpPr>
              <p:cNvPr id="2" name="Rectangle 1"/>
              <p:cNvSpPr/>
              <p:nvPr/>
            </p:nvSpPr>
            <p:spPr>
              <a:xfrm>
                <a:off x="111967" y="0"/>
                <a:ext cx="11803225" cy="2923877"/>
              </a:xfrm>
              <a:prstGeom prst="rect">
                <a:avLst/>
              </a:prstGeom>
            </p:spPr>
            <p:txBody>
              <a:bodyPr wrap="square">
                <a:spAutoFit/>
              </a:bodyPr>
              <a:lstStyle/>
              <a:p>
                <a:pPr algn="ctr"/>
                <a:r>
                  <a:rPr lang="en-US" sz="2600" dirty="0" smtClean="0">
                    <a:latin typeface="Times New Roman" panose="02020603050405020304" pitchFamily="18" charset="0"/>
                    <a:cs typeface="Times New Roman" panose="02020603050405020304" pitchFamily="18" charset="0"/>
                  </a:rPr>
                  <a:t>Hierarchical Clustering</a:t>
                </a:r>
              </a:p>
              <a:p>
                <a:r>
                  <a:rPr lang="en-US" sz="2600" dirty="0" smtClean="0">
                    <a:latin typeface="Times New Roman" panose="02020603050405020304" pitchFamily="18" charset="0"/>
                    <a:cs typeface="Times New Roman" panose="02020603050405020304" pitchFamily="18" charset="0"/>
                  </a:rPr>
                  <a:t>Consider </a:t>
                </a:r>
                <a14:m>
                  <m:oMath xmlns:m="http://schemas.openxmlformats.org/officeDocument/2006/math" xmlns="">
                    <m:r>
                      <a:rPr lang="en-US" sz="2600" i="1" dirty="0" smtClean="0">
                        <a:latin typeface="Cambria Math" panose="02040503050406030204" pitchFamily="18" charset="0"/>
                        <a:cs typeface="Times New Roman" panose="02020603050405020304" pitchFamily="18" charset="0"/>
                      </a:rPr>
                      <m:t>𝑛</m:t>
                    </m:r>
                    <m:r>
                      <a:rPr lang="en-US" sz="2600" i="1" dirty="0" smtClean="0">
                        <a:latin typeface="Cambria Math" panose="02040503050406030204" pitchFamily="18" charset="0"/>
                        <a:cs typeface="Times New Roman" panose="02020603050405020304" pitchFamily="18" charset="0"/>
                      </a:rPr>
                      <m:t>=8</m:t>
                    </m:r>
                  </m:oMath>
                </a14:m>
                <a:r>
                  <a:rPr lang="en-US" sz="2600" dirty="0" smtClean="0">
                    <a:latin typeface="Times New Roman" panose="02020603050405020304" pitchFamily="18" charset="0"/>
                    <a:cs typeface="Times New Roman" panose="02020603050405020304" pitchFamily="18" charset="0"/>
                  </a:rPr>
                  <a:t> points: </a:t>
                </a:r>
              </a:p>
              <a:p>
                <a:pPr>
                  <a:lnSpc>
                    <a:spcPct val="150000"/>
                  </a:lnSpc>
                </a:pPr>
                <a:r>
                  <a:rPr lang="en-US" sz="2600" dirty="0" smtClean="0">
                    <a:latin typeface="Times New Roman" panose="02020603050405020304" pitchFamily="18" charset="0"/>
                    <a:cs typeface="Times New Roman" panose="02020603050405020304" pitchFamily="18" charset="0"/>
                  </a:rPr>
                  <a:t>•    Clustering begins with </a:t>
                </a:r>
                <a14:m>
                  <m:oMath xmlns:m="http://schemas.openxmlformats.org/officeDocument/2006/math" xmlns="">
                    <m:r>
                      <a:rPr lang="en-US" sz="2600" b="1" i="1" dirty="0" smtClean="0">
                        <a:solidFill>
                          <a:srgbClr val="0070C0"/>
                        </a:solidFill>
                        <a:latin typeface="Cambria Math" panose="02040503050406030204" pitchFamily="18" charset="0"/>
                        <a:cs typeface="Times New Roman" panose="02020603050405020304" pitchFamily="18" charset="0"/>
                      </a:rPr>
                      <m:t>𝒏</m:t>
                    </m:r>
                  </m:oMath>
                </a14:m>
                <a:r>
                  <a:rPr lang="en-US" sz="2600" dirty="0" smtClean="0">
                    <a:latin typeface="Times New Roman" panose="02020603050405020304" pitchFamily="18" charset="0"/>
                    <a:cs typeface="Times New Roman" panose="02020603050405020304" pitchFamily="18" charset="0"/>
                  </a:rPr>
                  <a:t> clusters, each containing a single object.</a:t>
                </a:r>
              </a:p>
              <a:p>
                <a:pPr marL="457200" indent="-457200">
                  <a:lnSpc>
                    <a:spcPct val="150000"/>
                  </a:lnSpc>
                  <a:buFont typeface="Arial" panose="020B0604020202020204" pitchFamily="34" charset="0"/>
                  <a:buChar char="•"/>
                </a:pPr>
                <a:r>
                  <a:rPr lang="en-US" sz="2600" dirty="0" smtClean="0">
                    <a:latin typeface="Times New Roman" panose="02020603050405020304" pitchFamily="18" charset="0"/>
                    <a:cs typeface="Times New Roman" panose="02020603050405020304" pitchFamily="18" charset="0"/>
                  </a:rPr>
                  <a:t>Computing distance matrix to find the “</a:t>
                </a:r>
                <a:r>
                  <a:rPr lang="en-US" sz="2600" dirty="0" smtClean="0">
                    <a:solidFill>
                      <a:srgbClr val="0070C0"/>
                    </a:solidFill>
                    <a:latin typeface="Times New Roman" panose="02020603050405020304" pitchFamily="18" charset="0"/>
                    <a:cs typeface="Times New Roman" panose="02020603050405020304" pitchFamily="18" charset="0"/>
                  </a:rPr>
                  <a:t>closest</a:t>
                </a:r>
                <a:r>
                  <a:rPr lang="en-US" sz="2600" dirty="0" smtClean="0">
                    <a:latin typeface="Times New Roman" panose="02020603050405020304" pitchFamily="18" charset="0"/>
                    <a:cs typeface="Times New Roman" panose="02020603050405020304" pitchFamily="18" charset="0"/>
                  </a:rPr>
                  <a:t>” points</a:t>
                </a:r>
              </a:p>
              <a:p>
                <a:pPr marL="457200" indent="-457200">
                  <a:buFont typeface="Arial" panose="020B0604020202020204" pitchFamily="34" charset="0"/>
                  <a:buChar char="•"/>
                </a:pPr>
                <a:r>
                  <a:rPr lang="en-US" sz="2800" b="0" i="0" u="none" strike="noStrike" baseline="0" dirty="0" smtClean="0">
                    <a:solidFill>
                      <a:srgbClr val="141314"/>
                    </a:solidFill>
                    <a:latin typeface="Times New Roman" panose="02020603050405020304" pitchFamily="18" charset="0"/>
                    <a:cs typeface="Times New Roman" panose="02020603050405020304" pitchFamily="18" charset="0"/>
                  </a:rPr>
                  <a:t>The smallest dissimilarity is </a:t>
                </a:r>
                <a14:m>
                  <m:oMath xmlns:m="http://schemas.openxmlformats.org/officeDocument/2006/math" xmlns="">
                    <m:sSub>
                      <m:sSubPr>
                        <m:ctrlPr>
                          <a:rPr lang="en-US" sz="2800" b="0" i="1" u="none" strike="noStrike" baseline="0" dirty="0" smtClean="0">
                            <a:solidFill>
                              <a:srgbClr val="141314"/>
                            </a:solidFill>
                            <a:latin typeface="Cambria Math" panose="02040503050406030204" pitchFamily="18" charset="0"/>
                            <a:cs typeface="Times New Roman" panose="02020603050405020304" pitchFamily="18" charset="0"/>
                          </a:rPr>
                        </m:ctrlPr>
                      </m:sSubPr>
                      <m:e>
                        <m:r>
                          <a:rPr lang="en-US" sz="2800" b="0" i="1" u="none" strike="noStrike" baseline="0" dirty="0" smtClean="0">
                            <a:solidFill>
                              <a:srgbClr val="141314"/>
                            </a:solidFill>
                            <a:latin typeface="Cambria Math" panose="02040503050406030204" pitchFamily="18" charset="0"/>
                            <a:cs typeface="Times New Roman" panose="02020603050405020304" pitchFamily="18" charset="0"/>
                          </a:rPr>
                          <m:t>𝑑</m:t>
                        </m:r>
                      </m:e>
                      <m:sub>
                        <m:r>
                          <a:rPr lang="en-US" sz="2800" b="0" i="1" u="none" strike="noStrike" baseline="0" dirty="0" smtClean="0">
                            <a:solidFill>
                              <a:srgbClr val="141314"/>
                            </a:solidFill>
                            <a:latin typeface="Cambria Math" panose="02040503050406030204" pitchFamily="18" charset="0"/>
                            <a:cs typeface="Times New Roman" panose="02020603050405020304" pitchFamily="18" charset="0"/>
                          </a:rPr>
                          <m:t>45</m:t>
                        </m:r>
                      </m:sub>
                    </m:sSub>
                    <m:r>
                      <a:rPr lang="en-US" sz="2800" b="0" i="1" u="none" strike="noStrike" baseline="0" dirty="0" smtClean="0">
                        <a:solidFill>
                          <a:srgbClr val="141314"/>
                        </a:solidFill>
                        <a:latin typeface="Cambria Math" panose="02040503050406030204" pitchFamily="18" charset="0"/>
                        <a:cs typeface="Times New Roman" panose="02020603050405020304" pitchFamily="18" charset="0"/>
                      </a:rPr>
                      <m:t> =2</m:t>
                    </m:r>
                  </m:oMath>
                </a14:m>
                <a:endParaRPr lang="en-US" sz="2600" dirty="0" smtClean="0">
                  <a:latin typeface="Times New Roman" panose="02020603050405020304" pitchFamily="18" charset="0"/>
                  <a:cs typeface="Times New Roman" panose="02020603050405020304" pitchFamily="18" charset="0"/>
                </a:endParaRPr>
              </a:p>
              <a:p>
                <a:endParaRPr lang="en-US" sz="2600" dirty="0">
                  <a:latin typeface="Times New Roman" panose="02020603050405020304" pitchFamily="18"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11967" y="0"/>
                <a:ext cx="11803225" cy="2923877"/>
              </a:xfrm>
              <a:prstGeom prst="rect">
                <a:avLst/>
              </a:prstGeom>
              <a:blipFill rotWithShape="0">
                <a:blip r:embed="rId4"/>
                <a:stretch>
                  <a:fillRect l="-929" t="-1875"/>
                </a:stretch>
              </a:blipFill>
            </p:spPr>
            <p:txBody>
              <a:bodyPr/>
              <a:lstStyle/>
              <a:p>
                <a:r>
                  <a:rPr lang="en-US">
                    <a:noFill/>
                  </a:rPr>
                  <a:t> </a:t>
                </a:r>
              </a:p>
            </p:txBody>
          </p:sp>
        </mc:Fallback>
      </mc:AlternateContent>
      <p:sp>
        <p:nvSpPr>
          <p:cNvPr id="9" name="Rectangle 8"/>
          <p:cNvSpPr/>
          <p:nvPr/>
        </p:nvSpPr>
        <p:spPr>
          <a:xfrm>
            <a:off x="4811782" y="5161290"/>
            <a:ext cx="681136" cy="24983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6117945" y="4696758"/>
            <a:ext cx="535258"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990636" y="5148980"/>
            <a:ext cx="610381" cy="27445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174387" y="5286208"/>
            <a:ext cx="5839192"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5269815" y="4254078"/>
            <a:ext cx="11151" cy="1631504"/>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5"/>
          <a:stretch>
            <a:fillRect/>
          </a:stretch>
        </p:blipFill>
        <p:spPr>
          <a:xfrm>
            <a:off x="10180502" y="4120728"/>
            <a:ext cx="552450" cy="266700"/>
          </a:xfrm>
          <a:prstGeom prst="rect">
            <a:avLst/>
          </a:prstGeom>
        </p:spPr>
      </p:pic>
      <p:sp>
        <p:nvSpPr>
          <p:cNvPr id="19" name="Rectangle 18"/>
          <p:cNvSpPr/>
          <p:nvPr/>
        </p:nvSpPr>
        <p:spPr>
          <a:xfrm>
            <a:off x="9140553" y="4663824"/>
            <a:ext cx="681136" cy="24983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07490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11967" y="0"/>
                <a:ext cx="11803225" cy="4858189"/>
              </a:xfrm>
              <a:prstGeom prst="rect">
                <a:avLst/>
              </a:prstGeom>
            </p:spPr>
            <p:txBody>
              <a:bodyPr wrap="square">
                <a:spAutoFit/>
              </a:bodyPr>
              <a:lstStyle/>
              <a:p>
                <a:pPr algn="ctr"/>
                <a:r>
                  <a:rPr lang="en-US" sz="2600" dirty="0" smtClean="0">
                    <a:latin typeface="Times New Roman" panose="02020603050405020304" pitchFamily="18" charset="0"/>
                    <a:cs typeface="Times New Roman" panose="02020603050405020304" pitchFamily="18" charset="0"/>
                  </a:rPr>
                  <a:t>Hierarchical Clustering</a:t>
                </a:r>
              </a:p>
              <a:p>
                <a:r>
                  <a:rPr lang="en-US" sz="2600" dirty="0" smtClean="0">
                    <a:latin typeface="Times New Roman" panose="02020603050405020304" pitchFamily="18" charset="0"/>
                    <a:cs typeface="Times New Roman" panose="02020603050405020304" pitchFamily="18" charset="0"/>
                  </a:rPr>
                  <a:t>Consider </a:t>
                </a:r>
                <a14:m>
                  <m:oMath xmlns:m="http://schemas.openxmlformats.org/officeDocument/2006/math" xmlns="">
                    <m:r>
                      <a:rPr lang="en-US" sz="2600" i="1" dirty="0" smtClean="0">
                        <a:latin typeface="Cambria Math" panose="02040503050406030204" pitchFamily="18" charset="0"/>
                        <a:cs typeface="Times New Roman" panose="02020603050405020304" pitchFamily="18" charset="0"/>
                      </a:rPr>
                      <m:t>𝑛</m:t>
                    </m:r>
                    <m:r>
                      <a:rPr lang="en-US" sz="2600" i="1" dirty="0" smtClean="0">
                        <a:latin typeface="Cambria Math" panose="02040503050406030204" pitchFamily="18" charset="0"/>
                        <a:cs typeface="Times New Roman" panose="02020603050405020304" pitchFamily="18" charset="0"/>
                      </a:rPr>
                      <m:t>=8</m:t>
                    </m:r>
                  </m:oMath>
                </a14:m>
                <a:r>
                  <a:rPr lang="en-US" sz="2600" dirty="0" smtClean="0">
                    <a:latin typeface="Times New Roman" panose="02020603050405020304" pitchFamily="18" charset="0"/>
                    <a:cs typeface="Times New Roman" panose="02020603050405020304" pitchFamily="18" charset="0"/>
                  </a:rPr>
                  <a:t> points: </a:t>
                </a:r>
              </a:p>
              <a:p>
                <a:pPr>
                  <a:lnSpc>
                    <a:spcPct val="150000"/>
                  </a:lnSpc>
                </a:pPr>
                <a:r>
                  <a:rPr lang="en-US" sz="2600" dirty="0" smtClean="0">
                    <a:latin typeface="Times New Roman" panose="02020603050405020304" pitchFamily="18" charset="0"/>
                    <a:cs typeface="Times New Roman" panose="02020603050405020304" pitchFamily="18" charset="0"/>
                  </a:rPr>
                  <a:t>•    Clustering begins with </a:t>
                </a:r>
                <a14:m>
                  <m:oMath xmlns:m="http://schemas.openxmlformats.org/officeDocument/2006/math" xmlns="">
                    <m:r>
                      <a:rPr lang="en-US" sz="2600" b="1" i="1" dirty="0" smtClean="0">
                        <a:solidFill>
                          <a:srgbClr val="0070C0"/>
                        </a:solidFill>
                        <a:latin typeface="Cambria Math" panose="02040503050406030204" pitchFamily="18" charset="0"/>
                        <a:cs typeface="Times New Roman" panose="02020603050405020304" pitchFamily="18" charset="0"/>
                      </a:rPr>
                      <m:t>𝒏</m:t>
                    </m:r>
                  </m:oMath>
                </a14:m>
                <a:r>
                  <a:rPr lang="en-US" sz="2600" dirty="0" smtClean="0">
                    <a:latin typeface="Times New Roman" panose="02020603050405020304" pitchFamily="18" charset="0"/>
                    <a:cs typeface="Times New Roman" panose="02020603050405020304" pitchFamily="18" charset="0"/>
                  </a:rPr>
                  <a:t> clusters, each containing a single object.</a:t>
                </a:r>
              </a:p>
              <a:p>
                <a:pPr marL="457200" indent="-457200">
                  <a:lnSpc>
                    <a:spcPct val="150000"/>
                  </a:lnSpc>
                  <a:buFont typeface="Arial" panose="020B0604020202020204" pitchFamily="34" charset="0"/>
                  <a:buChar char="•"/>
                </a:pPr>
                <a:r>
                  <a:rPr lang="en-US" sz="2600" dirty="0" smtClean="0">
                    <a:latin typeface="Times New Roman" panose="02020603050405020304" pitchFamily="18" charset="0"/>
                    <a:cs typeface="Times New Roman" panose="02020603050405020304" pitchFamily="18" charset="0"/>
                  </a:rPr>
                  <a:t>Computing distance matrix to find the “</a:t>
                </a:r>
                <a:r>
                  <a:rPr lang="en-US" sz="2600" dirty="0" smtClean="0">
                    <a:solidFill>
                      <a:srgbClr val="0070C0"/>
                    </a:solidFill>
                    <a:latin typeface="Times New Roman" panose="02020603050405020304" pitchFamily="18" charset="0"/>
                    <a:cs typeface="Times New Roman" panose="02020603050405020304" pitchFamily="18" charset="0"/>
                  </a:rPr>
                  <a:t>closest</a:t>
                </a:r>
                <a:r>
                  <a:rPr lang="en-US" sz="2600" dirty="0" smtClean="0">
                    <a:latin typeface="Times New Roman" panose="02020603050405020304" pitchFamily="18" charset="0"/>
                    <a:cs typeface="Times New Roman" panose="02020603050405020304" pitchFamily="18" charset="0"/>
                  </a:rPr>
                  <a:t>” points</a:t>
                </a:r>
              </a:p>
              <a:p>
                <a:pPr marL="457200" indent="-457200">
                  <a:buFont typeface="Arial" panose="020B0604020202020204" pitchFamily="34" charset="0"/>
                  <a:buChar char="•"/>
                </a:pPr>
                <a:r>
                  <a:rPr lang="en-US" sz="2800" b="0" i="0" u="none" strike="noStrike" baseline="0" dirty="0" smtClean="0">
                    <a:solidFill>
                      <a:srgbClr val="141314"/>
                    </a:solidFill>
                    <a:latin typeface="Times New Roman" panose="02020603050405020304" pitchFamily="18" charset="0"/>
                    <a:cs typeface="Times New Roman" panose="02020603050405020304" pitchFamily="18" charset="0"/>
                  </a:rPr>
                  <a:t>The smallest dissimilarity is </a:t>
                </a:r>
                <a14:m>
                  <m:oMath xmlns:m="http://schemas.openxmlformats.org/officeDocument/2006/math" xmlns="">
                    <m:sSub>
                      <m:sSubPr>
                        <m:ctrlPr>
                          <a:rPr lang="en-US" sz="2800" b="0" i="1" u="none" strike="noStrike" baseline="0" dirty="0" smtClean="0">
                            <a:solidFill>
                              <a:srgbClr val="141314"/>
                            </a:solidFill>
                            <a:latin typeface="Cambria Math" panose="02040503050406030204" pitchFamily="18" charset="0"/>
                            <a:cs typeface="Times New Roman" panose="02020603050405020304" pitchFamily="18" charset="0"/>
                          </a:rPr>
                        </m:ctrlPr>
                      </m:sSubPr>
                      <m:e>
                        <m:r>
                          <a:rPr lang="en-US" sz="2800" b="0" i="1" u="none" strike="noStrike" baseline="0" dirty="0" smtClean="0">
                            <a:solidFill>
                              <a:srgbClr val="141314"/>
                            </a:solidFill>
                            <a:latin typeface="Cambria Math" panose="02040503050406030204" pitchFamily="18" charset="0"/>
                            <a:cs typeface="Times New Roman" panose="02020603050405020304" pitchFamily="18" charset="0"/>
                          </a:rPr>
                          <m:t>𝑑</m:t>
                        </m:r>
                      </m:e>
                      <m:sub>
                        <m:r>
                          <a:rPr lang="en-US" sz="2800" b="0" i="1" u="none" strike="noStrike" baseline="0" dirty="0" smtClean="0">
                            <a:solidFill>
                              <a:srgbClr val="141314"/>
                            </a:solidFill>
                            <a:latin typeface="Cambria Math" panose="02040503050406030204" pitchFamily="18" charset="0"/>
                            <a:cs typeface="Times New Roman" panose="02020603050405020304" pitchFamily="18" charset="0"/>
                          </a:rPr>
                          <m:t>(68)(7)</m:t>
                        </m:r>
                      </m:sub>
                    </m:sSub>
                    <m:r>
                      <a:rPr lang="en-US" sz="2800" b="0" i="1" u="none" strike="noStrike" baseline="0" dirty="0" smtClean="0">
                        <a:solidFill>
                          <a:srgbClr val="141314"/>
                        </a:solidFill>
                        <a:latin typeface="Cambria Math" panose="02040503050406030204" pitchFamily="18" charset="0"/>
                        <a:cs typeface="Times New Roman" panose="02020603050405020304" pitchFamily="18" charset="0"/>
                      </a:rPr>
                      <m:t> =2.236, </m:t>
                    </m:r>
                    <m:sSub>
                      <m:sSubPr>
                        <m:ctrlPr>
                          <a:rPr lang="en-US" sz="2800" b="0" i="1" u="none" strike="noStrike" baseline="0" dirty="0" smtClean="0">
                            <a:solidFill>
                              <a:srgbClr val="141314"/>
                            </a:solidFill>
                            <a:latin typeface="Cambria Math" panose="02040503050406030204" pitchFamily="18" charset="0"/>
                            <a:cs typeface="Times New Roman" panose="02020603050405020304" pitchFamily="18" charset="0"/>
                          </a:rPr>
                        </m:ctrlPr>
                      </m:sSubPr>
                      <m:e>
                        <m:r>
                          <m:rPr>
                            <m:nor/>
                          </m:rPr>
                          <a:rPr lang="en-US" sz="2800" dirty="0">
                            <a:solidFill>
                              <a:srgbClr val="141314"/>
                            </a:solidFill>
                            <a:latin typeface="Times New Roman" panose="02020603050405020304" pitchFamily="18" charset="0"/>
                            <a:cs typeface="Times New Roman" panose="02020603050405020304" pitchFamily="18" charset="0"/>
                          </a:rPr>
                          <m:t>merge</m:t>
                        </m:r>
                        <m:r>
                          <m:rPr>
                            <m:nor/>
                          </m:rPr>
                          <a:rPr lang="en-US" sz="2800" dirty="0">
                            <a:solidFill>
                              <a:srgbClr val="141314"/>
                            </a:solidFill>
                            <a:latin typeface="Times New Roman" panose="02020603050405020304" pitchFamily="18" charset="0"/>
                            <a:cs typeface="Times New Roman" panose="02020603050405020304" pitchFamily="18" charset="0"/>
                          </a:rPr>
                          <m:t> </m:t>
                        </m:r>
                        <m:sSub>
                          <m:sSubPr>
                            <m:ctrlPr>
                              <a:rPr lang="en-US" sz="2800" i="1" dirty="0">
                                <a:solidFill>
                                  <a:srgbClr val="141314"/>
                                </a:solidFill>
                                <a:latin typeface="Cambria Math" panose="02040503050406030204" pitchFamily="18" charset="0"/>
                                <a:cs typeface="Times New Roman" panose="02020603050405020304" pitchFamily="18" charset="0"/>
                              </a:rPr>
                            </m:ctrlPr>
                          </m:sSubPr>
                          <m:e>
                            <m:r>
                              <a:rPr lang="en-US" sz="2800" b="1" i="1" dirty="0" smtClean="0">
                                <a:solidFill>
                                  <a:srgbClr val="141314"/>
                                </a:solidFill>
                                <a:latin typeface="Cambria Math" panose="02040503050406030204" pitchFamily="18" charset="0"/>
                                <a:cs typeface="Times New Roman" panose="02020603050405020304" pitchFamily="18" charset="0"/>
                              </a:rPr>
                              <m:t>𝒄</m:t>
                            </m:r>
                          </m:e>
                          <m:sub>
                            <m:r>
                              <a:rPr lang="en-US" sz="2800" b="0" i="1" dirty="0" smtClean="0">
                                <a:solidFill>
                                  <a:srgbClr val="141314"/>
                                </a:solidFill>
                                <a:latin typeface="Cambria Math" panose="02040503050406030204" pitchFamily="18" charset="0"/>
                                <a:cs typeface="Times New Roman" panose="02020603050405020304" pitchFamily="18" charset="0"/>
                              </a:rPr>
                              <m:t>68</m:t>
                            </m:r>
                          </m:sub>
                        </m:sSub>
                        <m:r>
                          <m:rPr>
                            <m:nor/>
                          </m:rPr>
                          <a:rPr lang="en-US" sz="2800" dirty="0">
                            <a:solidFill>
                              <a:srgbClr val="141314"/>
                            </a:solidFill>
                            <a:latin typeface="Times New Roman" panose="02020603050405020304" pitchFamily="18" charset="0"/>
                            <a:cs typeface="Times New Roman" panose="02020603050405020304" pitchFamily="18" charset="0"/>
                          </a:rPr>
                          <m:t> </m:t>
                        </m:r>
                        <m:r>
                          <m:rPr>
                            <m:nor/>
                          </m:rPr>
                          <a:rPr lang="en-US" sz="2800" dirty="0">
                            <a:solidFill>
                              <a:srgbClr val="141314"/>
                            </a:solidFill>
                            <a:latin typeface="Times New Roman" panose="02020603050405020304" pitchFamily="18" charset="0"/>
                            <a:cs typeface="Times New Roman" panose="02020603050405020304" pitchFamily="18" charset="0"/>
                          </a:rPr>
                          <m:t>and</m:t>
                        </m:r>
                        <m:r>
                          <m:rPr>
                            <m:nor/>
                          </m:rPr>
                          <a:rPr lang="en-US" sz="2800" dirty="0">
                            <a:solidFill>
                              <a:srgbClr val="141314"/>
                            </a:solidFill>
                            <a:latin typeface="Times New Roman" panose="02020603050405020304" pitchFamily="18" charset="0"/>
                            <a:cs typeface="Times New Roman" panose="02020603050405020304" pitchFamily="18" charset="0"/>
                          </a:rPr>
                          <m:t> </m:t>
                        </m:r>
                        <m:sSub>
                          <m:sSubPr>
                            <m:ctrlPr>
                              <a:rPr lang="en-US" sz="2800" i="1" dirty="0">
                                <a:solidFill>
                                  <a:srgbClr val="141314"/>
                                </a:solidFill>
                                <a:latin typeface="Cambria Math" panose="02040503050406030204" pitchFamily="18" charset="0"/>
                                <a:cs typeface="Times New Roman" panose="02020603050405020304" pitchFamily="18" charset="0"/>
                              </a:rPr>
                            </m:ctrlPr>
                          </m:sSubPr>
                          <m:e>
                            <m:r>
                              <a:rPr lang="en-US" sz="2800" b="1" i="1" dirty="0" smtClean="0">
                                <a:solidFill>
                                  <a:srgbClr val="141314"/>
                                </a:solidFill>
                                <a:latin typeface="Cambria Math" panose="02040503050406030204" pitchFamily="18" charset="0"/>
                                <a:cs typeface="Times New Roman" panose="02020603050405020304" pitchFamily="18" charset="0"/>
                              </a:rPr>
                              <m:t>𝒄</m:t>
                            </m:r>
                          </m:e>
                          <m:sub>
                            <m:r>
                              <a:rPr lang="en-US" sz="2800" b="0" i="1" dirty="0" smtClean="0">
                                <a:solidFill>
                                  <a:srgbClr val="141314"/>
                                </a:solidFill>
                                <a:latin typeface="Cambria Math" panose="02040503050406030204" pitchFamily="18" charset="0"/>
                                <a:cs typeface="Times New Roman" panose="02020603050405020304" pitchFamily="18" charset="0"/>
                              </a:rPr>
                              <m:t>7</m:t>
                            </m:r>
                          </m:sub>
                        </m:sSub>
                        <m:r>
                          <m:rPr>
                            <m:nor/>
                          </m:rPr>
                          <a:rPr lang="en-US" sz="2800" dirty="0">
                            <a:solidFill>
                              <a:srgbClr val="141314"/>
                            </a:solidFill>
                            <a:latin typeface="Times New Roman" panose="02020603050405020304" pitchFamily="18" charset="0"/>
                            <a:cs typeface="Times New Roman" panose="02020603050405020304" pitchFamily="18" charset="0"/>
                          </a:rPr>
                          <m:t> </m:t>
                        </m:r>
                        <m:r>
                          <m:rPr>
                            <m:nor/>
                          </m:rPr>
                          <a:rPr lang="en-US" sz="2800" dirty="0">
                            <a:solidFill>
                              <a:srgbClr val="141314"/>
                            </a:solidFill>
                            <a:latin typeface="Times New Roman" panose="02020603050405020304" pitchFamily="18" charset="0"/>
                            <a:cs typeface="Times New Roman" panose="02020603050405020304" pitchFamily="18" charset="0"/>
                          </a:rPr>
                          <m:t>to</m:t>
                        </m:r>
                        <m:r>
                          <m:rPr>
                            <m:nor/>
                          </m:rPr>
                          <a:rPr lang="en-US" sz="2800" dirty="0">
                            <a:solidFill>
                              <a:srgbClr val="141314"/>
                            </a:solidFill>
                            <a:latin typeface="Times New Roman" panose="02020603050405020304" pitchFamily="18" charset="0"/>
                            <a:cs typeface="Times New Roman" panose="02020603050405020304" pitchFamily="18" charset="0"/>
                          </a:rPr>
                          <m:t> </m:t>
                        </m:r>
                        <m:r>
                          <m:rPr>
                            <m:nor/>
                          </m:rPr>
                          <a:rPr lang="en-US" sz="2800" dirty="0">
                            <a:solidFill>
                              <a:srgbClr val="141314"/>
                            </a:solidFill>
                            <a:latin typeface="Times New Roman" panose="02020603050405020304" pitchFamily="18" charset="0"/>
                            <a:cs typeface="Times New Roman" panose="02020603050405020304" pitchFamily="18" charset="0"/>
                          </a:rPr>
                          <m:t>form</m:t>
                        </m:r>
                        <m:r>
                          <m:rPr>
                            <m:nor/>
                          </m:rPr>
                          <a:rPr lang="en-US" sz="2800" dirty="0">
                            <a:solidFill>
                              <a:srgbClr val="141314"/>
                            </a:solidFill>
                            <a:latin typeface="Times New Roman" panose="02020603050405020304" pitchFamily="18" charset="0"/>
                            <a:cs typeface="Times New Roman" panose="02020603050405020304" pitchFamily="18" charset="0"/>
                          </a:rPr>
                          <m:t> </m:t>
                        </m:r>
                        <m:r>
                          <m:rPr>
                            <m:nor/>
                          </m:rPr>
                          <a:rPr lang="en-US" sz="2800" dirty="0">
                            <a:solidFill>
                              <a:srgbClr val="141314"/>
                            </a:solidFill>
                            <a:latin typeface="Times New Roman" panose="02020603050405020304" pitchFamily="18" charset="0"/>
                            <a:cs typeface="Times New Roman" panose="02020603050405020304" pitchFamily="18" charset="0"/>
                          </a:rPr>
                          <m:t>the</m:t>
                        </m:r>
                        <m:r>
                          <m:rPr>
                            <m:nor/>
                          </m:rPr>
                          <a:rPr lang="en-US" sz="2800" dirty="0">
                            <a:solidFill>
                              <a:srgbClr val="141314"/>
                            </a:solidFill>
                            <a:latin typeface="Times New Roman" panose="02020603050405020304" pitchFamily="18" charset="0"/>
                            <a:cs typeface="Times New Roman" panose="02020603050405020304" pitchFamily="18" charset="0"/>
                          </a:rPr>
                          <m:t> </m:t>
                        </m:r>
                        <m:r>
                          <m:rPr>
                            <m:nor/>
                          </m:rPr>
                          <a:rPr lang="en-US" sz="2800" dirty="0">
                            <a:solidFill>
                              <a:srgbClr val="141314"/>
                            </a:solidFill>
                            <a:latin typeface="Times New Roman" panose="02020603050405020304" pitchFamily="18" charset="0"/>
                            <a:cs typeface="Times New Roman" panose="02020603050405020304" pitchFamily="18" charset="0"/>
                          </a:rPr>
                          <m:t>new</m:t>
                        </m:r>
                        <m:r>
                          <m:rPr>
                            <m:nor/>
                          </m:rPr>
                          <a:rPr lang="en-US" sz="2800" dirty="0">
                            <a:solidFill>
                              <a:srgbClr val="141314"/>
                            </a:solidFill>
                            <a:latin typeface="Times New Roman" panose="02020603050405020304" pitchFamily="18" charset="0"/>
                            <a:cs typeface="Times New Roman" panose="02020603050405020304" pitchFamily="18" charset="0"/>
                          </a:rPr>
                          <m:t> </m:t>
                        </m:r>
                        <m:r>
                          <m:rPr>
                            <m:nor/>
                          </m:rPr>
                          <a:rPr lang="en-US" sz="2800" dirty="0">
                            <a:solidFill>
                              <a:srgbClr val="141314"/>
                            </a:solidFill>
                            <a:latin typeface="Times New Roman" panose="02020603050405020304" pitchFamily="18" charset="0"/>
                            <a:cs typeface="Times New Roman" panose="02020603050405020304" pitchFamily="18" charset="0"/>
                          </a:rPr>
                          <m:t>cluster</m:t>
                        </m:r>
                        <m:r>
                          <m:rPr>
                            <m:nor/>
                          </m:rPr>
                          <a:rPr lang="en-US" sz="2800" dirty="0">
                            <a:solidFill>
                              <a:srgbClr val="141314"/>
                            </a:solidFill>
                            <a:latin typeface="Times New Roman" panose="02020603050405020304" pitchFamily="18" charset="0"/>
                            <a:cs typeface="Times New Roman" panose="02020603050405020304" pitchFamily="18" charset="0"/>
                          </a:rPr>
                          <m:t> “678" </m:t>
                        </m:r>
                        <m:r>
                          <a:rPr lang="en-US" sz="2800" b="0" i="1" dirty="0" smtClean="0">
                            <a:solidFill>
                              <a:srgbClr val="141314"/>
                            </a:solidFill>
                            <a:latin typeface="Cambria Math" panose="02040503050406030204" pitchFamily="18" charset="0"/>
                            <a:cs typeface="Times New Roman" panose="02020603050405020304" pitchFamily="18" charset="0"/>
                          </a:rPr>
                          <m:t>;</m:t>
                        </m:r>
                        <m:r>
                          <a:rPr lang="en-US" sz="2800" b="0" i="1" u="none" strike="noStrike" baseline="0" dirty="0" smtClean="0">
                            <a:solidFill>
                              <a:srgbClr val="141314"/>
                            </a:solidFill>
                            <a:latin typeface="Cambria Math" panose="02040503050406030204" pitchFamily="18" charset="0"/>
                            <a:cs typeface="Times New Roman" panose="02020603050405020304" pitchFamily="18" charset="0"/>
                          </a:rPr>
                          <m:t>𝑑</m:t>
                        </m:r>
                      </m:e>
                      <m:sub>
                        <m:r>
                          <a:rPr lang="en-US" sz="2800" b="0" i="1" u="none" strike="noStrike" baseline="0" dirty="0" smtClean="0">
                            <a:solidFill>
                              <a:srgbClr val="141314"/>
                            </a:solidFill>
                            <a:latin typeface="Cambria Math" panose="02040503050406030204" pitchFamily="18" charset="0"/>
                            <a:cs typeface="Times New Roman" panose="02020603050405020304" pitchFamily="18" charset="0"/>
                          </a:rPr>
                          <m:t>(678)(45)</m:t>
                        </m:r>
                      </m:sub>
                    </m:sSub>
                    <m:r>
                      <a:rPr lang="en-US" sz="2800" b="0" i="1" u="none" strike="noStrike" baseline="0" dirty="0" smtClean="0">
                        <a:solidFill>
                          <a:srgbClr val="141314"/>
                        </a:solidFill>
                        <a:latin typeface="Cambria Math" panose="02040503050406030204" pitchFamily="18" charset="0"/>
                        <a:cs typeface="Times New Roman" panose="02020603050405020304" pitchFamily="18" charset="0"/>
                      </a:rPr>
                      <m:t> =2.236</m:t>
                    </m:r>
                  </m:oMath>
                </a14:m>
                <a:r>
                  <a:rPr lang="en-US" sz="2800" b="0" i="0" u="none" strike="noStrike" baseline="0" dirty="0" smtClean="0">
                    <a:solidFill>
                      <a:srgbClr val="141314"/>
                    </a:solidFill>
                    <a:latin typeface="Times New Roman" panose="02020603050405020304" pitchFamily="18" charset="0"/>
                    <a:cs typeface="Times New Roman" panose="02020603050405020304" pitchFamily="18" charset="0"/>
                  </a:rPr>
                  <a:t>. We choose to merge to form the new cluster “45678.”</a:t>
                </a: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etc.</a:t>
                </a:r>
              </a:p>
              <a:p>
                <a:pPr marL="457200" indent="-457200">
                  <a:lnSpc>
                    <a:spcPct val="150000"/>
                  </a:lnSpc>
                  <a:buFont typeface="Arial" panose="020B0604020202020204" pitchFamily="34" charset="0"/>
                  <a:buChar char="•"/>
                </a:pPr>
                <a:endParaRPr lang="en-US" sz="2600" dirty="0" smtClean="0">
                  <a:latin typeface="Times New Roman" panose="02020603050405020304" pitchFamily="18" charset="0"/>
                  <a:cs typeface="Times New Roman" panose="02020603050405020304" pitchFamily="18" charset="0"/>
                </a:endParaRPr>
              </a:p>
              <a:p>
                <a:endParaRPr lang="en-US" sz="2600" dirty="0">
                  <a:latin typeface="Times New Roman" panose="02020603050405020304" pitchFamily="18"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11967" y="0"/>
                <a:ext cx="11803225" cy="4858189"/>
              </a:xfrm>
              <a:prstGeom prst="rect">
                <a:avLst/>
              </a:prstGeom>
              <a:blipFill rotWithShape="0">
                <a:blip r:embed="rId2"/>
                <a:stretch>
                  <a:fillRect l="-929" t="-1129" r="-1394"/>
                </a:stretch>
              </a:blipFill>
            </p:spPr>
            <p:txBody>
              <a:bodyPr/>
              <a:lstStyle/>
              <a:p>
                <a:r>
                  <a:rPr lang="en-US">
                    <a:noFill/>
                  </a:rPr>
                  <a:t> </a:t>
                </a:r>
              </a:p>
            </p:txBody>
          </p:sp>
        </mc:Fallback>
      </mc:AlternateContent>
      <p:cxnSp>
        <p:nvCxnSpPr>
          <p:cNvPr id="10" name="Straight Arrow Connector 9"/>
          <p:cNvCxnSpPr/>
          <p:nvPr/>
        </p:nvCxnSpPr>
        <p:spPr>
          <a:xfrm>
            <a:off x="4289145" y="4445942"/>
            <a:ext cx="535258"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907977" y="3822055"/>
            <a:ext cx="3219450" cy="1247775"/>
          </a:xfrm>
          <a:prstGeom prst="rect">
            <a:avLst/>
          </a:prstGeom>
        </p:spPr>
      </p:pic>
      <p:pic>
        <p:nvPicPr>
          <p:cNvPr id="14" name="Picture 13"/>
          <p:cNvPicPr>
            <a:picLocks noChangeAspect="1"/>
          </p:cNvPicPr>
          <p:nvPr/>
        </p:nvPicPr>
        <p:blipFill>
          <a:blip r:embed="rId4"/>
          <a:stretch>
            <a:fillRect/>
          </a:stretch>
        </p:blipFill>
        <p:spPr>
          <a:xfrm>
            <a:off x="3043721" y="3854028"/>
            <a:ext cx="552450" cy="266700"/>
          </a:xfrm>
          <a:prstGeom prst="rect">
            <a:avLst/>
          </a:prstGeom>
        </p:spPr>
      </p:pic>
      <p:sp>
        <p:nvSpPr>
          <p:cNvPr id="20" name="Rectangle 19"/>
          <p:cNvSpPr/>
          <p:nvPr/>
        </p:nvSpPr>
        <p:spPr>
          <a:xfrm>
            <a:off x="3435960" y="4504929"/>
            <a:ext cx="610381" cy="27445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5"/>
          <a:stretch>
            <a:fillRect/>
          </a:stretch>
        </p:blipFill>
        <p:spPr>
          <a:xfrm>
            <a:off x="4986121" y="3732844"/>
            <a:ext cx="3097156" cy="1247775"/>
          </a:xfrm>
          <a:prstGeom prst="rect">
            <a:avLst/>
          </a:prstGeom>
        </p:spPr>
      </p:pic>
      <p:sp>
        <p:nvSpPr>
          <p:cNvPr id="21" name="Rectangle 20"/>
          <p:cNvSpPr/>
          <p:nvPr/>
        </p:nvSpPr>
        <p:spPr>
          <a:xfrm>
            <a:off x="7327736" y="4308714"/>
            <a:ext cx="610381" cy="27445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6"/>
          <a:stretch>
            <a:fillRect/>
          </a:stretch>
        </p:blipFill>
        <p:spPr>
          <a:xfrm>
            <a:off x="8977952" y="3715018"/>
            <a:ext cx="2937240" cy="1126786"/>
          </a:xfrm>
          <a:prstGeom prst="rect">
            <a:avLst/>
          </a:prstGeom>
        </p:spPr>
      </p:pic>
      <p:cxnSp>
        <p:nvCxnSpPr>
          <p:cNvPr id="22" name="Straight Arrow Connector 21"/>
          <p:cNvCxnSpPr/>
          <p:nvPr/>
        </p:nvCxnSpPr>
        <p:spPr>
          <a:xfrm>
            <a:off x="8225525" y="4353336"/>
            <a:ext cx="535258"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p:cNvSpPr/>
              <p:nvPr/>
            </p:nvSpPr>
            <p:spPr>
              <a:xfrm>
                <a:off x="111966" y="5230201"/>
                <a:ext cx="11942501" cy="910121"/>
              </a:xfrm>
              <a:prstGeom prst="rect">
                <a:avLst/>
              </a:prstGeom>
            </p:spPr>
            <p:txBody>
              <a:bodyPr wrap="square">
                <a:spAutoFit/>
              </a:bodyPr>
              <a:lstStyle/>
              <a:p>
                <a:pPr marL="342900" indent="-342900">
                  <a:buFont typeface="Arial" panose="020B0604020202020204" pitchFamily="34" charset="0"/>
                  <a:buChar char="•"/>
                </a:pPr>
                <a:r>
                  <a:rPr lang="en-US" sz="2600" b="0" i="0" u="none" strike="noStrike" baseline="0" dirty="0" smtClean="0">
                    <a:solidFill>
                      <a:srgbClr val="141314"/>
                    </a:solidFill>
                    <a:latin typeface="Times New Roman" panose="02020603050405020304" pitchFamily="18" charset="0"/>
                    <a:cs typeface="Times New Roman" panose="02020603050405020304" pitchFamily="18" charset="0"/>
                  </a:rPr>
                  <a:t>The last merge is cluster “123” with cluster “45678,” and the merging </a:t>
                </a:r>
                <a:r>
                  <a:rPr lang="en-US" sz="2600" dirty="0" smtClean="0">
                    <a:solidFill>
                      <a:srgbClr val="141314"/>
                    </a:solidFill>
                    <a:latin typeface="Times New Roman" panose="02020603050405020304" pitchFamily="18" charset="0"/>
                    <a:cs typeface="Times New Roman" panose="02020603050405020304" pitchFamily="18" charset="0"/>
                  </a:rPr>
                  <a:t>d</a:t>
                </a:r>
                <a:r>
                  <a:rPr lang="en-US" sz="2600" b="0" i="0" u="none" strike="noStrike" baseline="0" dirty="0" smtClean="0">
                    <a:solidFill>
                      <a:srgbClr val="141314"/>
                    </a:solidFill>
                    <a:latin typeface="Times New Roman" panose="02020603050405020304" pitchFamily="18" charset="0"/>
                    <a:cs typeface="Times New Roman" panose="02020603050405020304" pitchFamily="18" charset="0"/>
                  </a:rPr>
                  <a:t>issimilarity is </a:t>
                </a:r>
              </a:p>
              <a:p>
                <a14:m>
                  <m:oMathPara xmlns:m="http://schemas.openxmlformats.org/officeDocument/2006/math" xmlns="">
                    <m:oMathParaPr>
                      <m:jc m:val="centerGroup"/>
                    </m:oMathParaPr>
                    <m:oMath xmlns:m="http://schemas.openxmlformats.org/officeDocument/2006/math">
                      <m:sSub>
                        <m:sSubPr>
                          <m:ctrlPr>
                            <a:rPr lang="en-US" sz="2600" b="0" i="1" u="none" strike="noStrike" baseline="0" dirty="0" smtClean="0">
                              <a:solidFill>
                                <a:srgbClr val="141314"/>
                              </a:solidFill>
                              <a:latin typeface="Cambria Math" panose="02040503050406030204" pitchFamily="18" charset="0"/>
                              <a:cs typeface="Times New Roman" panose="02020603050405020304" pitchFamily="18" charset="0"/>
                            </a:rPr>
                          </m:ctrlPr>
                        </m:sSubPr>
                        <m:e>
                          <m:r>
                            <a:rPr lang="en-US" sz="2600" b="0" i="1" u="none" strike="noStrike" baseline="0" dirty="0" smtClean="0">
                              <a:solidFill>
                                <a:srgbClr val="141314"/>
                              </a:solidFill>
                              <a:latin typeface="Cambria Math" panose="02040503050406030204" pitchFamily="18" charset="0"/>
                              <a:cs typeface="Times New Roman" panose="02020603050405020304" pitchFamily="18" charset="0"/>
                            </a:rPr>
                            <m:t>𝑑</m:t>
                          </m:r>
                        </m:e>
                        <m:sub>
                          <m:r>
                            <a:rPr lang="en-US" sz="2600" b="0" i="1" u="none" strike="noStrike" baseline="0" dirty="0" smtClean="0">
                              <a:solidFill>
                                <a:srgbClr val="141314"/>
                              </a:solidFill>
                              <a:latin typeface="Cambria Math" panose="02040503050406030204" pitchFamily="18" charset="0"/>
                              <a:cs typeface="Times New Roman" panose="02020603050405020304" pitchFamily="18" charset="0"/>
                            </a:rPr>
                            <m:t>123,45678</m:t>
                          </m:r>
                        </m:sub>
                      </m:sSub>
                      <m:r>
                        <a:rPr lang="en-US" sz="2600" b="0" i="1" u="none" strike="noStrike" baseline="0" dirty="0" smtClean="0">
                          <a:solidFill>
                            <a:srgbClr val="141314"/>
                          </a:solidFill>
                          <a:latin typeface="Cambria Math" panose="02040503050406030204" pitchFamily="18" charset="0"/>
                          <a:cs typeface="Times New Roman" panose="02020603050405020304" pitchFamily="18" charset="0"/>
                        </a:rPr>
                        <m:t>= 3.162.</m:t>
                      </m:r>
                    </m:oMath>
                  </m:oMathPara>
                </a14:m>
                <a:endParaRPr lang="en-US" sz="2600" dirty="0">
                  <a:latin typeface="Times New Roman" panose="02020603050405020304" pitchFamily="18" charset="0"/>
                  <a:cs typeface="Times New Roman" panose="02020603050405020304"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111966" y="5230201"/>
                <a:ext cx="11942501" cy="910121"/>
              </a:xfrm>
              <a:prstGeom prst="rect">
                <a:avLst/>
              </a:prstGeom>
              <a:blipFill rotWithShape="0">
                <a:blip r:embed="rId7"/>
                <a:stretch>
                  <a:fillRect l="-766" t="-6040" r="-306"/>
                </a:stretch>
              </a:blipFill>
            </p:spPr>
            <p:txBody>
              <a:bodyPr/>
              <a:lstStyle/>
              <a:p>
                <a:r>
                  <a:rPr lang="en-US">
                    <a:noFill/>
                  </a:rPr>
                  <a:t> </a:t>
                </a:r>
              </a:p>
            </p:txBody>
          </p:sp>
        </mc:Fallback>
      </mc:AlternateContent>
    </p:spTree>
    <p:extLst>
      <p:ext uri="{BB962C8B-B14F-4D97-AF65-F5344CB8AC3E}">
        <p14:creationId xmlns:p14="http://schemas.microsoft.com/office/powerpoint/2010/main" val="24140238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1" y="0"/>
                <a:ext cx="12192000" cy="5493812"/>
              </a:xfrm>
              <a:prstGeom prst="rect">
                <a:avLst/>
              </a:prstGeom>
            </p:spPr>
            <p:txBody>
              <a:bodyPr wrap="square">
                <a:spAutoFit/>
              </a:bodyPr>
              <a:lstStyle/>
              <a:p>
                <a:pPr algn="ctr">
                  <a:lnSpc>
                    <a:spcPct val="150000"/>
                  </a:lnSpc>
                </a:pPr>
                <a:r>
                  <a:rPr lang="en-US" sz="2600" dirty="0" err="1" smtClean="0">
                    <a:latin typeface="Times New Roman" panose="02020603050405020304" pitchFamily="18" charset="0"/>
                    <a:cs typeface="Times New Roman" panose="02020603050405020304" pitchFamily="18" charset="0"/>
                  </a:rPr>
                  <a:t>Dendrograms</a:t>
                </a:r>
                <a:r>
                  <a:rPr lang="en-US" sz="2600" dirty="0" smtClean="0">
                    <a:latin typeface="Times New Roman" panose="02020603050405020304" pitchFamily="18" charset="0"/>
                    <a:cs typeface="Times New Roman" panose="02020603050405020304" pitchFamily="18" charset="0"/>
                  </a:rPr>
                  <a:t> </a:t>
                </a:r>
              </a:p>
              <a:p>
                <a:pPr>
                  <a:lnSpc>
                    <a:spcPct val="150000"/>
                  </a:lnSpc>
                </a:pPr>
                <a:r>
                  <a:rPr lang="en-US" sz="2600" dirty="0" smtClean="0">
                    <a:latin typeface="Times New Roman" panose="02020603050405020304" pitchFamily="18" charset="0"/>
                    <a:cs typeface="Times New Roman" panose="02020603050405020304" pitchFamily="18" charset="0"/>
                  </a:rPr>
                  <a:t>• A hierarchical algorithm actually produces a </a:t>
                </a:r>
                <a:r>
                  <a:rPr lang="en-US" sz="2600" dirty="0" smtClean="0">
                    <a:solidFill>
                      <a:srgbClr val="0070C0"/>
                    </a:solidFill>
                    <a:latin typeface="Times New Roman" panose="02020603050405020304" pitchFamily="18" charset="0"/>
                    <a:cs typeface="Times New Roman" panose="02020603050405020304" pitchFamily="18" charset="0"/>
                  </a:rPr>
                  <a:t>clustering partition </a:t>
                </a:r>
                <a:r>
                  <a:rPr lang="en-US" sz="2600" dirty="0" smtClean="0">
                    <a:latin typeface="Times New Roman" panose="02020603050405020304" pitchFamily="18" charset="0"/>
                    <a:cs typeface="Times New Roman" panose="02020603050405020304" pitchFamily="18" charset="0"/>
                  </a:rPr>
                  <a:t>for each step 1, 2, . . ., n. </a:t>
                </a:r>
              </a:p>
              <a:p>
                <a:pPr>
                  <a:lnSpc>
                    <a:spcPct val="150000"/>
                  </a:lnSpc>
                </a:pPr>
                <a:r>
                  <a:rPr lang="en-US" sz="2600" dirty="0" smtClean="0">
                    <a:latin typeface="Times New Roman" panose="02020603050405020304" pitchFamily="18" charset="0"/>
                    <a:cs typeface="Times New Roman" panose="02020603050405020304" pitchFamily="18" charset="0"/>
                  </a:rPr>
                  <a:t>• The series of merging can be represented at a glance </a:t>
                </a:r>
                <a:r>
                  <a:rPr lang="en-US" sz="2600" dirty="0" smtClean="0">
                    <a:solidFill>
                      <a:srgbClr val="0070C0"/>
                    </a:solidFill>
                    <a:latin typeface="Times New Roman" panose="02020603050405020304" pitchFamily="18" charset="0"/>
                    <a:cs typeface="Times New Roman" panose="02020603050405020304" pitchFamily="18" charset="0"/>
                  </a:rPr>
                  <a:t>by a tree like structure </a:t>
                </a:r>
                <a:r>
                  <a:rPr lang="en-US" sz="2600" dirty="0" smtClean="0">
                    <a:latin typeface="Times New Roman" panose="02020603050405020304" pitchFamily="18" charset="0"/>
                    <a:cs typeface="Times New Roman" panose="02020603050405020304" pitchFamily="18" charset="0"/>
                  </a:rPr>
                  <a:t>called a </a:t>
                </a:r>
                <a:r>
                  <a:rPr lang="en-US" sz="2600" dirty="0" err="1" smtClean="0">
                    <a:latin typeface="Times New Roman" panose="02020603050405020304" pitchFamily="18" charset="0"/>
                    <a:cs typeface="Times New Roman" panose="02020603050405020304" pitchFamily="18" charset="0"/>
                  </a:rPr>
                  <a:t>dendrogram</a:t>
                </a:r>
                <a:r>
                  <a:rPr lang="en-US" sz="2600" dirty="0" smtClean="0">
                    <a:latin typeface="Times New Roman" panose="02020603050405020304" pitchFamily="18" charset="0"/>
                    <a:cs typeface="Times New Roman" panose="02020603050405020304" pitchFamily="18" charset="0"/>
                  </a:rPr>
                  <a:t>. </a:t>
                </a:r>
              </a:p>
              <a:p>
                <a:pPr>
                  <a:lnSpc>
                    <a:spcPct val="150000"/>
                  </a:lnSpc>
                </a:pPr>
                <a:r>
                  <a:rPr lang="en-US" sz="2600" dirty="0" smtClean="0">
                    <a:latin typeface="Times New Roman" panose="02020603050405020304" pitchFamily="18" charset="0"/>
                    <a:cs typeface="Times New Roman" panose="02020603050405020304" pitchFamily="18" charset="0"/>
                  </a:rPr>
                  <a:t>• To get a single </a:t>
                </a:r>
                <a14:m>
                  <m:oMath xmlns:m="http://schemas.openxmlformats.org/officeDocument/2006/math" xmlns="">
                    <m:r>
                      <a:rPr lang="en-US" sz="2600" b="1" i="1" dirty="0" smtClean="0">
                        <a:solidFill>
                          <a:srgbClr val="0070C0"/>
                        </a:solidFill>
                        <a:latin typeface="Cambria Math" panose="02040503050406030204" pitchFamily="18" charset="0"/>
                        <a:cs typeface="Times New Roman" panose="02020603050405020304" pitchFamily="18" charset="0"/>
                      </a:rPr>
                      <m:t>𝒌</m:t>
                    </m:r>
                  </m:oMath>
                </a14:m>
                <a:r>
                  <a:rPr lang="en-US" sz="2600" dirty="0" smtClean="0">
                    <a:latin typeface="Times New Roman" panose="02020603050405020304" pitchFamily="18" charset="0"/>
                    <a:cs typeface="Times New Roman" panose="02020603050405020304" pitchFamily="18" charset="0"/>
                  </a:rPr>
                  <a:t>-cluster solution, we would cut the </a:t>
                </a:r>
                <a:r>
                  <a:rPr lang="en-US" sz="2600" dirty="0" err="1" smtClean="0">
                    <a:latin typeface="Times New Roman" panose="02020603050405020304" pitchFamily="18" charset="0"/>
                    <a:cs typeface="Times New Roman" panose="02020603050405020304" pitchFamily="18" charset="0"/>
                  </a:rPr>
                  <a:t>dendrogram</a:t>
                </a:r>
                <a:r>
                  <a:rPr lang="en-US" sz="2600" dirty="0" smtClean="0">
                    <a:latin typeface="Times New Roman" panose="02020603050405020304" pitchFamily="18" charset="0"/>
                    <a:cs typeface="Times New Roman" panose="02020603050405020304" pitchFamily="18" charset="0"/>
                  </a:rPr>
                  <a:t> horizontally at a point that would produce </a:t>
                </a:r>
                <a14:m>
                  <m:oMath xmlns:m="http://schemas.openxmlformats.org/officeDocument/2006/math" xmlns="">
                    <m:r>
                      <a:rPr lang="en-US" sz="2600" b="1" i="1" dirty="0" smtClean="0">
                        <a:solidFill>
                          <a:srgbClr val="0070C0"/>
                        </a:solidFill>
                        <a:latin typeface="Cambria Math" panose="02040503050406030204" pitchFamily="18" charset="0"/>
                        <a:cs typeface="Times New Roman" panose="02020603050405020304" pitchFamily="18" charset="0"/>
                      </a:rPr>
                      <m:t>𝒌</m:t>
                    </m:r>
                  </m:oMath>
                </a14:m>
                <a:r>
                  <a:rPr lang="en-US" sz="2600" dirty="0" smtClean="0">
                    <a:latin typeface="Times New Roman" panose="02020603050405020304" pitchFamily="18" charset="0"/>
                    <a:cs typeface="Times New Roman" panose="02020603050405020304" pitchFamily="18" charset="0"/>
                  </a:rPr>
                  <a:t> groups (The R function </a:t>
                </a:r>
                <a:r>
                  <a:rPr lang="en-US" sz="2600" dirty="0" err="1" smtClean="0">
                    <a:latin typeface="Times New Roman" panose="02020603050405020304" pitchFamily="18" charset="0"/>
                    <a:cs typeface="Times New Roman" panose="02020603050405020304" pitchFamily="18" charset="0"/>
                  </a:rPr>
                  <a:t>cutree</a:t>
                </a:r>
                <a:r>
                  <a:rPr lang="en-US" sz="2600" dirty="0" smtClean="0">
                    <a:latin typeface="Times New Roman" panose="02020603050405020304" pitchFamily="18" charset="0"/>
                    <a:cs typeface="Times New Roman" panose="02020603050405020304" pitchFamily="18" charset="0"/>
                  </a:rPr>
                  <a:t> can do this). </a:t>
                </a:r>
              </a:p>
              <a:p>
                <a:pPr>
                  <a:lnSpc>
                    <a:spcPct val="150000"/>
                  </a:lnSpc>
                </a:pPr>
                <a:r>
                  <a:rPr lang="en-US" sz="2600" dirty="0" smtClean="0">
                    <a:latin typeface="Times New Roman" panose="02020603050405020304" pitchFamily="18" charset="0"/>
                    <a:cs typeface="Times New Roman" panose="02020603050405020304" pitchFamily="18" charset="0"/>
                  </a:rPr>
                  <a:t>• It is strongly recommended to examine the full </a:t>
                </a:r>
                <a:r>
                  <a:rPr lang="en-US" sz="2600" dirty="0" err="1" smtClean="0">
                    <a:latin typeface="Times New Roman" panose="02020603050405020304" pitchFamily="18" charset="0"/>
                    <a:cs typeface="Times New Roman" panose="02020603050405020304" pitchFamily="18" charset="0"/>
                  </a:rPr>
                  <a:t>dendrogram</a:t>
                </a:r>
                <a:r>
                  <a:rPr lang="en-US" sz="2600" dirty="0" smtClean="0">
                    <a:latin typeface="Times New Roman" panose="02020603050405020304" pitchFamily="18" charset="0"/>
                    <a:cs typeface="Times New Roman" panose="02020603050405020304" pitchFamily="18" charset="0"/>
                  </a:rPr>
                  <a:t> first before determining where to cut it. </a:t>
                </a:r>
              </a:p>
              <a:p>
                <a:pPr>
                  <a:lnSpc>
                    <a:spcPct val="150000"/>
                  </a:lnSpc>
                </a:pPr>
                <a:r>
                  <a:rPr lang="en-US" sz="2600" dirty="0" smtClean="0">
                    <a:latin typeface="Times New Roman" panose="02020603050405020304" pitchFamily="18" charset="0"/>
                    <a:cs typeface="Times New Roman" panose="02020603050405020304" pitchFamily="18" charset="0"/>
                  </a:rPr>
                  <a:t>• A natural set of clusters may be apparent from a glance at the </a:t>
                </a:r>
                <a:r>
                  <a:rPr lang="en-US" sz="2600" dirty="0" err="1" smtClean="0">
                    <a:latin typeface="Times New Roman" panose="02020603050405020304" pitchFamily="18" charset="0"/>
                    <a:cs typeface="Times New Roman" panose="02020603050405020304" pitchFamily="18" charset="0"/>
                  </a:rPr>
                  <a:t>dendrogram</a:t>
                </a:r>
                <a:r>
                  <a:rPr lang="en-US" sz="2600" dirty="0" smtClean="0">
                    <a:latin typeface="Times New Roman" panose="02020603050405020304" pitchFamily="18" charset="0"/>
                    <a:cs typeface="Times New Roman" panose="02020603050405020304" pitchFamily="18" charset="0"/>
                  </a:rPr>
                  <a:t>.</a:t>
                </a:r>
                <a:endParaRPr lang="en-US" sz="2600" dirty="0">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 y="0"/>
                <a:ext cx="12192000" cy="5493812"/>
              </a:xfrm>
              <a:prstGeom prst="rect">
                <a:avLst/>
              </a:prstGeom>
              <a:blipFill rotWithShape="0">
                <a:blip r:embed="rId2"/>
                <a:stretch>
                  <a:fillRect l="-900" r="-1150" b="-555"/>
                </a:stretch>
              </a:blipFill>
            </p:spPr>
            <p:txBody>
              <a:bodyPr/>
              <a:lstStyle/>
              <a:p>
                <a:r>
                  <a:rPr lang="en-US">
                    <a:noFill/>
                  </a:rPr>
                  <a:t> </a:t>
                </a:r>
              </a:p>
            </p:txBody>
          </p:sp>
        </mc:Fallback>
      </mc:AlternateContent>
    </p:spTree>
    <p:extLst>
      <p:ext uri="{BB962C8B-B14F-4D97-AF65-F5344CB8AC3E}">
        <p14:creationId xmlns:p14="http://schemas.microsoft.com/office/powerpoint/2010/main" val="32028260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2"/>
          <a:stretch>
            <a:fillRect/>
          </a:stretch>
        </p:blipFill>
        <p:spPr>
          <a:xfrm>
            <a:off x="111967" y="2846794"/>
            <a:ext cx="4436461" cy="2922149"/>
          </a:xfrm>
          <a:prstGeom prst="rect">
            <a:avLst/>
          </a:prstGeom>
        </p:spPr>
      </p:pic>
      <p:sp>
        <p:nvSpPr>
          <p:cNvPr id="2" name="Rectangle 1"/>
          <p:cNvSpPr/>
          <p:nvPr/>
        </p:nvSpPr>
        <p:spPr>
          <a:xfrm>
            <a:off x="111967" y="0"/>
            <a:ext cx="11803225" cy="892552"/>
          </a:xfrm>
          <a:prstGeom prst="rect">
            <a:avLst/>
          </a:prstGeom>
        </p:spPr>
        <p:txBody>
          <a:bodyPr wrap="square">
            <a:spAutoFit/>
          </a:bodyPr>
          <a:lstStyle/>
          <a:p>
            <a:pPr algn="ctr"/>
            <a:r>
              <a:rPr lang="en-US" sz="2600" dirty="0" smtClean="0">
                <a:latin typeface="Times New Roman" panose="02020603050405020304" pitchFamily="18" charset="0"/>
                <a:cs typeface="Times New Roman" panose="02020603050405020304" pitchFamily="18" charset="0"/>
              </a:rPr>
              <a:t>Hierarchical Clustering</a:t>
            </a:r>
          </a:p>
          <a:p>
            <a:endParaRPr lang="en-US" sz="2600" dirty="0">
              <a:latin typeface="Times New Roman" panose="02020603050405020304" pitchFamily="18" charset="0"/>
              <a:cs typeface="Times New Roman" panose="02020603050405020304" pitchFamily="18" charset="0"/>
            </a:endParaRPr>
          </a:p>
        </p:txBody>
      </p:sp>
      <p:grpSp>
        <p:nvGrpSpPr>
          <p:cNvPr id="3" name="Group 2"/>
          <p:cNvGrpSpPr/>
          <p:nvPr/>
        </p:nvGrpSpPr>
        <p:grpSpPr>
          <a:xfrm>
            <a:off x="253332" y="528419"/>
            <a:ext cx="7329498" cy="1947151"/>
            <a:chOff x="215410" y="3739971"/>
            <a:chExt cx="11976590" cy="2237082"/>
          </a:xfrm>
        </p:grpSpPr>
        <p:pic>
          <p:nvPicPr>
            <p:cNvPr id="7" name="Picture 6"/>
            <p:cNvPicPr>
              <a:picLocks noChangeAspect="1"/>
            </p:cNvPicPr>
            <p:nvPr/>
          </p:nvPicPr>
          <p:blipFill>
            <a:blip r:embed="rId3"/>
            <a:stretch>
              <a:fillRect/>
            </a:stretch>
          </p:blipFill>
          <p:spPr>
            <a:xfrm>
              <a:off x="215410" y="3739971"/>
              <a:ext cx="5902535" cy="2237082"/>
            </a:xfrm>
            <a:prstGeom prst="rect">
              <a:avLst/>
            </a:prstGeom>
          </p:spPr>
        </p:pic>
        <p:sp>
          <p:nvSpPr>
            <p:cNvPr id="9" name="Rectangle 8"/>
            <p:cNvSpPr/>
            <p:nvPr/>
          </p:nvSpPr>
          <p:spPr>
            <a:xfrm>
              <a:off x="1266254" y="4059044"/>
              <a:ext cx="681136" cy="24983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947390" y="4308881"/>
              <a:ext cx="673148" cy="20477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452946" y="5234247"/>
              <a:ext cx="610381" cy="27445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a:stretch>
              <a:fillRect/>
            </a:stretch>
          </p:blipFill>
          <p:spPr>
            <a:xfrm>
              <a:off x="6883077" y="3739971"/>
              <a:ext cx="5308923" cy="1993469"/>
            </a:xfrm>
            <a:prstGeom prst="rect">
              <a:avLst/>
            </a:prstGeom>
          </p:spPr>
        </p:pic>
        <p:cxnSp>
          <p:nvCxnSpPr>
            <p:cNvPr id="10" name="Straight Arrow Connector 9"/>
            <p:cNvCxnSpPr/>
            <p:nvPr/>
          </p:nvCxnSpPr>
          <p:spPr>
            <a:xfrm>
              <a:off x="6117945" y="4696758"/>
              <a:ext cx="535258"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8106936" y="3739971"/>
              <a:ext cx="610381" cy="27445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799081" y="4239202"/>
              <a:ext cx="610381" cy="27445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p:cNvPicPr>
            <a:picLocks noChangeAspect="1"/>
          </p:cNvPicPr>
          <p:nvPr/>
        </p:nvPicPr>
        <p:blipFill>
          <a:blip r:embed="rId5"/>
          <a:stretch>
            <a:fillRect/>
          </a:stretch>
        </p:blipFill>
        <p:spPr>
          <a:xfrm>
            <a:off x="7756941" y="423747"/>
            <a:ext cx="4298931" cy="1828980"/>
          </a:xfrm>
          <a:prstGeom prst="rect">
            <a:avLst/>
          </a:prstGeom>
        </p:spPr>
      </p:pic>
      <p:pic>
        <p:nvPicPr>
          <p:cNvPr id="12" name="Picture 11"/>
          <p:cNvPicPr>
            <a:picLocks noChangeAspect="1"/>
          </p:cNvPicPr>
          <p:nvPr/>
        </p:nvPicPr>
        <p:blipFill>
          <a:blip r:embed="rId6"/>
          <a:stretch>
            <a:fillRect/>
          </a:stretch>
        </p:blipFill>
        <p:spPr>
          <a:xfrm>
            <a:off x="3829932" y="2486374"/>
            <a:ext cx="4263299" cy="1370978"/>
          </a:xfrm>
          <a:prstGeom prst="rect">
            <a:avLst/>
          </a:prstGeom>
        </p:spPr>
      </p:pic>
      <p:pic>
        <p:nvPicPr>
          <p:cNvPr id="17" name="Picture 16"/>
          <p:cNvPicPr>
            <a:picLocks noChangeAspect="1"/>
          </p:cNvPicPr>
          <p:nvPr/>
        </p:nvPicPr>
        <p:blipFill>
          <a:blip r:embed="rId7"/>
          <a:stretch>
            <a:fillRect/>
          </a:stretch>
        </p:blipFill>
        <p:spPr>
          <a:xfrm>
            <a:off x="8317510" y="2370174"/>
            <a:ext cx="3874490" cy="1487178"/>
          </a:xfrm>
          <a:prstGeom prst="rect">
            <a:avLst/>
          </a:prstGeom>
        </p:spPr>
      </p:pic>
      <mc:AlternateContent xmlns:mc="http://schemas.openxmlformats.org/markup-compatibility/2006" xmlns:a14="http://schemas.microsoft.com/office/drawing/2010/main">
        <mc:Choice Requires="a14">
          <p:sp>
            <p:nvSpPr>
              <p:cNvPr id="20" name="TextBox 19"/>
              <p:cNvSpPr txBox="1"/>
              <p:nvPr/>
            </p:nvSpPr>
            <p:spPr>
              <a:xfrm>
                <a:off x="624763" y="6027567"/>
                <a:ext cx="3578130" cy="461665"/>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sSub>
                        <m:sSubPr>
                          <m:ctrlPr>
                            <a:rPr lang="en-US" sz="2400" b="1" i="1" dirty="0" smtClean="0">
                              <a:solidFill>
                                <a:srgbClr val="C00000"/>
                              </a:solidFill>
                              <a:latin typeface="Cambria Math" panose="02040503050406030204" pitchFamily="18" charset="0"/>
                            </a:rPr>
                          </m:ctrlPr>
                        </m:sSubPr>
                        <m:e>
                          <m:r>
                            <a:rPr lang="en-US" sz="2400" b="1" i="1" dirty="0" smtClean="0">
                              <a:solidFill>
                                <a:srgbClr val="C00000"/>
                              </a:solidFill>
                              <a:latin typeface="Cambria Math" panose="02040503050406030204" pitchFamily="18" charset="0"/>
                            </a:rPr>
                            <m:t>𝒅</m:t>
                          </m:r>
                        </m:e>
                        <m:sub>
                          <m:r>
                            <a:rPr lang="en-US" sz="2400" b="1" i="1" dirty="0" smtClean="0">
                              <a:solidFill>
                                <a:srgbClr val="C00000"/>
                              </a:solidFill>
                              <a:latin typeface="Cambria Math" panose="02040503050406030204" pitchFamily="18" charset="0"/>
                            </a:rPr>
                            <m:t>𝟏𝟐𝟑</m:t>
                          </m:r>
                        </m:sub>
                      </m:sSub>
                      <m:r>
                        <a:rPr lang="en-US" sz="2400" b="1" i="1" dirty="0" smtClean="0">
                          <a:solidFill>
                            <a:srgbClr val="C00000"/>
                          </a:solidFill>
                          <a:latin typeface="Cambria Math" panose="02040503050406030204" pitchFamily="18" charset="0"/>
                        </a:rPr>
                        <m:t>= </m:t>
                      </m:r>
                      <m:sSub>
                        <m:sSubPr>
                          <m:ctrlPr>
                            <a:rPr lang="en-US" sz="2400" b="1" i="1" dirty="0" smtClean="0">
                              <a:solidFill>
                                <a:srgbClr val="C00000"/>
                              </a:solidFill>
                              <a:latin typeface="Cambria Math" panose="02040503050406030204" pitchFamily="18" charset="0"/>
                            </a:rPr>
                          </m:ctrlPr>
                        </m:sSubPr>
                        <m:e>
                          <m:r>
                            <a:rPr lang="en-US" sz="2400" b="1" i="1" dirty="0" smtClean="0">
                              <a:solidFill>
                                <a:srgbClr val="C00000"/>
                              </a:solidFill>
                              <a:latin typeface="Cambria Math" panose="02040503050406030204" pitchFamily="18" charset="0"/>
                            </a:rPr>
                            <m:t>𝒅</m:t>
                          </m:r>
                        </m:e>
                        <m:sub>
                          <m:r>
                            <a:rPr lang="en-US" sz="2400" b="1" i="1" dirty="0" smtClean="0">
                              <a:solidFill>
                                <a:srgbClr val="C00000"/>
                              </a:solidFill>
                              <a:latin typeface="Cambria Math" panose="02040503050406030204" pitchFamily="18" charset="0"/>
                            </a:rPr>
                            <m:t>𝟔𝟖</m:t>
                          </m:r>
                        </m:sub>
                      </m:sSub>
                      <m:r>
                        <a:rPr lang="en-US" sz="2400" b="1" i="1" dirty="0" smtClean="0">
                          <a:solidFill>
                            <a:srgbClr val="C00000"/>
                          </a:solidFill>
                          <a:latin typeface="Cambria Math" panose="02040503050406030204" pitchFamily="18" charset="0"/>
                        </a:rPr>
                        <m:t> =</m:t>
                      </m:r>
                      <m:r>
                        <a:rPr lang="en-US" sz="2400" b="1" i="1" dirty="0" smtClean="0">
                          <a:solidFill>
                            <a:srgbClr val="C00000"/>
                          </a:solidFill>
                          <a:latin typeface="Cambria Math" panose="02040503050406030204" pitchFamily="18" charset="0"/>
                        </a:rPr>
                        <m:t>𝟏</m:t>
                      </m:r>
                      <m:r>
                        <a:rPr lang="en-US" sz="2400" b="1" i="1" dirty="0" smtClean="0">
                          <a:solidFill>
                            <a:srgbClr val="C00000"/>
                          </a:solidFill>
                          <a:latin typeface="Cambria Math" panose="02040503050406030204" pitchFamily="18" charset="0"/>
                        </a:rPr>
                        <m:t>.</m:t>
                      </m:r>
                      <m:r>
                        <a:rPr lang="en-US" sz="2400" b="1" i="1" dirty="0" smtClean="0">
                          <a:solidFill>
                            <a:srgbClr val="C00000"/>
                          </a:solidFill>
                          <a:latin typeface="Cambria Math" panose="02040503050406030204" pitchFamily="18" charset="0"/>
                        </a:rPr>
                        <m:t>𝟒𝟏𝟒</m:t>
                      </m:r>
                    </m:oMath>
                  </m:oMathPara>
                </a14:m>
                <a:endParaRPr lang="en-US" sz="2400" b="1" dirty="0">
                  <a:solidFill>
                    <a:srgbClr val="C00000"/>
                  </a:solidFill>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624763" y="6027567"/>
                <a:ext cx="3578130" cy="461665"/>
              </a:xfrm>
              <a:prstGeom prst="rect">
                <a:avLst/>
              </a:prstGeom>
              <a:blipFill rotWithShape="0">
                <a:blip r:embed="rId8"/>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4029382" y="6164785"/>
                <a:ext cx="1583018" cy="369332"/>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sSub>
                        <m:sSubPr>
                          <m:ctrlPr>
                            <a:rPr lang="en-US" b="1" i="1" dirty="0" smtClean="0">
                              <a:solidFill>
                                <a:srgbClr val="0070C0"/>
                              </a:solidFill>
                              <a:latin typeface="Cambria Math" panose="02040503050406030204" pitchFamily="18" charset="0"/>
                            </a:rPr>
                          </m:ctrlPr>
                        </m:sSubPr>
                        <m:e>
                          <m:r>
                            <a:rPr lang="en-US" b="1" i="1" dirty="0" smtClean="0">
                              <a:solidFill>
                                <a:srgbClr val="0070C0"/>
                              </a:solidFill>
                              <a:latin typeface="Cambria Math" panose="02040503050406030204" pitchFamily="18" charset="0"/>
                            </a:rPr>
                            <m:t>𝒅</m:t>
                          </m:r>
                        </m:e>
                        <m:sub>
                          <m:r>
                            <a:rPr lang="en-US" b="1" i="1" dirty="0" smtClean="0">
                              <a:solidFill>
                                <a:srgbClr val="0070C0"/>
                              </a:solidFill>
                              <a:latin typeface="Cambria Math" panose="02040503050406030204" pitchFamily="18" charset="0"/>
                            </a:rPr>
                            <m:t>𝟒𝟓</m:t>
                          </m:r>
                        </m:sub>
                      </m:sSub>
                      <m:r>
                        <a:rPr lang="en-US" b="1" i="1" dirty="0" smtClean="0">
                          <a:solidFill>
                            <a:srgbClr val="0070C0"/>
                          </a:solidFill>
                          <a:latin typeface="Cambria Math" panose="02040503050406030204" pitchFamily="18" charset="0"/>
                        </a:rPr>
                        <m:t>=</m:t>
                      </m:r>
                      <m:r>
                        <a:rPr lang="en-US" b="1" i="1" dirty="0" smtClean="0">
                          <a:solidFill>
                            <a:srgbClr val="0070C0"/>
                          </a:solidFill>
                          <a:latin typeface="Cambria Math" panose="02040503050406030204" pitchFamily="18" charset="0"/>
                        </a:rPr>
                        <m:t>𝟐</m:t>
                      </m:r>
                    </m:oMath>
                  </m:oMathPara>
                </a14:m>
                <a:endParaRPr lang="en-US" b="1" dirty="0">
                  <a:solidFill>
                    <a:srgbClr val="0070C0"/>
                  </a:solidFill>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4029382" y="6164785"/>
                <a:ext cx="1583018" cy="369332"/>
              </a:xfrm>
              <a:prstGeom prst="rect">
                <a:avLst/>
              </a:prstGeom>
              <a:blipFill rotWithShape="0">
                <a:blip r:embed="rId9"/>
                <a:stretch>
                  <a:fillRect/>
                </a:stretch>
              </a:blipFill>
            </p:spPr>
            <p:txBody>
              <a:bodyPr/>
              <a:lstStyle/>
              <a:p>
                <a:r>
                  <a:rPr lang="en-US">
                    <a:noFill/>
                  </a:rPr>
                  <a:t> </a:t>
                </a:r>
              </a:p>
            </p:txBody>
          </p:sp>
        </mc:Fallback>
      </mc:AlternateContent>
      <p:cxnSp>
        <p:nvCxnSpPr>
          <p:cNvPr id="6" name="Straight Arrow Connector 5"/>
          <p:cNvCxnSpPr/>
          <p:nvPr/>
        </p:nvCxnSpPr>
        <p:spPr>
          <a:xfrm>
            <a:off x="624468" y="5510319"/>
            <a:ext cx="3568699"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57367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stretch>
            <a:fillRect/>
          </a:stretch>
        </p:blipFill>
        <p:spPr>
          <a:xfrm>
            <a:off x="-241236" y="2574288"/>
            <a:ext cx="4989295" cy="3286282"/>
          </a:xfrm>
          <a:prstGeom prst="rect">
            <a:avLst/>
          </a:prstGeom>
        </p:spPr>
      </p:pic>
      <p:pic>
        <p:nvPicPr>
          <p:cNvPr id="23" name="Picture 22"/>
          <p:cNvPicPr>
            <a:picLocks noChangeAspect="1"/>
          </p:cNvPicPr>
          <p:nvPr/>
        </p:nvPicPr>
        <p:blipFill>
          <a:blip r:embed="rId3"/>
          <a:stretch>
            <a:fillRect/>
          </a:stretch>
        </p:blipFill>
        <p:spPr>
          <a:xfrm>
            <a:off x="7336133" y="3154962"/>
            <a:ext cx="4886972" cy="3326426"/>
          </a:xfrm>
          <a:prstGeom prst="rect">
            <a:avLst/>
          </a:prstGeom>
        </p:spPr>
      </p:pic>
      <p:sp>
        <p:nvSpPr>
          <p:cNvPr id="2" name="Rectangle 1"/>
          <p:cNvSpPr/>
          <p:nvPr/>
        </p:nvSpPr>
        <p:spPr>
          <a:xfrm>
            <a:off x="111967" y="0"/>
            <a:ext cx="11803225" cy="892552"/>
          </a:xfrm>
          <a:prstGeom prst="rect">
            <a:avLst/>
          </a:prstGeom>
        </p:spPr>
        <p:txBody>
          <a:bodyPr wrap="square">
            <a:spAutoFit/>
          </a:bodyPr>
          <a:lstStyle/>
          <a:p>
            <a:pPr algn="ctr"/>
            <a:r>
              <a:rPr lang="en-US" sz="2600" dirty="0" smtClean="0">
                <a:latin typeface="Times New Roman" panose="02020603050405020304" pitchFamily="18" charset="0"/>
                <a:cs typeface="Times New Roman" panose="02020603050405020304" pitchFamily="18" charset="0"/>
              </a:rPr>
              <a:t>Hierarchical Clustering</a:t>
            </a:r>
          </a:p>
          <a:p>
            <a:endParaRPr lang="en-US" sz="2600"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4"/>
          <a:stretch>
            <a:fillRect/>
          </a:stretch>
        </p:blipFill>
        <p:spPr>
          <a:xfrm>
            <a:off x="822551" y="541194"/>
            <a:ext cx="4298931" cy="1828980"/>
          </a:xfrm>
          <a:prstGeom prst="rect">
            <a:avLst/>
          </a:prstGeom>
        </p:spPr>
      </p:pic>
      <p:pic>
        <p:nvPicPr>
          <p:cNvPr id="17" name="Picture 16"/>
          <p:cNvPicPr>
            <a:picLocks noChangeAspect="1"/>
          </p:cNvPicPr>
          <p:nvPr/>
        </p:nvPicPr>
        <p:blipFill>
          <a:blip r:embed="rId5"/>
          <a:stretch>
            <a:fillRect/>
          </a:stretch>
        </p:blipFill>
        <p:spPr>
          <a:xfrm>
            <a:off x="5618914" y="624419"/>
            <a:ext cx="4160705" cy="1597038"/>
          </a:xfrm>
          <a:prstGeom prst="rect">
            <a:avLst/>
          </a:prstGeom>
        </p:spPr>
      </p:pic>
      <mc:AlternateContent xmlns:mc="http://schemas.openxmlformats.org/markup-compatibility/2006" xmlns:a14="http://schemas.microsoft.com/office/drawing/2010/main">
        <mc:Choice Requires="a14">
          <p:sp>
            <p:nvSpPr>
              <p:cNvPr id="20" name="TextBox 19"/>
              <p:cNvSpPr txBox="1"/>
              <p:nvPr/>
            </p:nvSpPr>
            <p:spPr>
              <a:xfrm>
                <a:off x="822551" y="5860570"/>
                <a:ext cx="3578130" cy="461665"/>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sSub>
                        <m:sSubPr>
                          <m:ctrlPr>
                            <a:rPr lang="en-US" sz="2400" b="1" i="1" dirty="0" smtClean="0">
                              <a:solidFill>
                                <a:srgbClr val="C00000"/>
                              </a:solidFill>
                              <a:latin typeface="Cambria Math" panose="02040503050406030204" pitchFamily="18" charset="0"/>
                            </a:rPr>
                          </m:ctrlPr>
                        </m:sSubPr>
                        <m:e>
                          <m:r>
                            <a:rPr lang="en-US" sz="2400" b="1" i="1" dirty="0" smtClean="0">
                              <a:solidFill>
                                <a:srgbClr val="C00000"/>
                              </a:solidFill>
                              <a:latin typeface="Cambria Math" panose="02040503050406030204" pitchFamily="18" charset="0"/>
                            </a:rPr>
                            <m:t>𝒅</m:t>
                          </m:r>
                        </m:e>
                        <m:sub>
                          <m:r>
                            <a:rPr lang="en-US" sz="2400" b="1" i="1" dirty="0" smtClean="0">
                              <a:solidFill>
                                <a:srgbClr val="C00000"/>
                              </a:solidFill>
                              <a:latin typeface="Cambria Math" panose="02040503050406030204" pitchFamily="18" charset="0"/>
                            </a:rPr>
                            <m:t>𝟏𝟐𝟑</m:t>
                          </m:r>
                        </m:sub>
                      </m:sSub>
                      <m:r>
                        <a:rPr lang="en-US" sz="2400" b="1" i="1" dirty="0" smtClean="0">
                          <a:solidFill>
                            <a:srgbClr val="C00000"/>
                          </a:solidFill>
                          <a:latin typeface="Cambria Math" panose="02040503050406030204" pitchFamily="18" charset="0"/>
                        </a:rPr>
                        <m:t>= </m:t>
                      </m:r>
                      <m:sSub>
                        <m:sSubPr>
                          <m:ctrlPr>
                            <a:rPr lang="en-US" sz="2400" b="1" i="1" dirty="0" smtClean="0">
                              <a:solidFill>
                                <a:srgbClr val="C00000"/>
                              </a:solidFill>
                              <a:latin typeface="Cambria Math" panose="02040503050406030204" pitchFamily="18" charset="0"/>
                            </a:rPr>
                          </m:ctrlPr>
                        </m:sSubPr>
                        <m:e>
                          <m:r>
                            <a:rPr lang="en-US" sz="2400" b="1" i="1" dirty="0" smtClean="0">
                              <a:solidFill>
                                <a:srgbClr val="C00000"/>
                              </a:solidFill>
                              <a:latin typeface="Cambria Math" panose="02040503050406030204" pitchFamily="18" charset="0"/>
                            </a:rPr>
                            <m:t>𝒅</m:t>
                          </m:r>
                        </m:e>
                        <m:sub>
                          <m:r>
                            <a:rPr lang="en-US" sz="2400" b="1" i="1" dirty="0" smtClean="0">
                              <a:solidFill>
                                <a:srgbClr val="C00000"/>
                              </a:solidFill>
                              <a:latin typeface="Cambria Math" panose="02040503050406030204" pitchFamily="18" charset="0"/>
                            </a:rPr>
                            <m:t>𝟔𝟖</m:t>
                          </m:r>
                        </m:sub>
                      </m:sSub>
                      <m:r>
                        <a:rPr lang="en-US" sz="2400" b="1" i="1" dirty="0" smtClean="0">
                          <a:solidFill>
                            <a:srgbClr val="C00000"/>
                          </a:solidFill>
                          <a:latin typeface="Cambria Math" panose="02040503050406030204" pitchFamily="18" charset="0"/>
                        </a:rPr>
                        <m:t> =</m:t>
                      </m:r>
                      <m:r>
                        <a:rPr lang="en-US" sz="2400" b="1" i="1" dirty="0" smtClean="0">
                          <a:solidFill>
                            <a:srgbClr val="C00000"/>
                          </a:solidFill>
                          <a:latin typeface="Cambria Math" panose="02040503050406030204" pitchFamily="18" charset="0"/>
                        </a:rPr>
                        <m:t>𝟏</m:t>
                      </m:r>
                      <m:r>
                        <a:rPr lang="en-US" sz="2400" b="1" i="1" dirty="0" smtClean="0">
                          <a:solidFill>
                            <a:srgbClr val="C00000"/>
                          </a:solidFill>
                          <a:latin typeface="Cambria Math" panose="02040503050406030204" pitchFamily="18" charset="0"/>
                        </a:rPr>
                        <m:t>.</m:t>
                      </m:r>
                      <m:r>
                        <a:rPr lang="en-US" sz="2400" b="1" i="1" dirty="0" smtClean="0">
                          <a:solidFill>
                            <a:srgbClr val="C00000"/>
                          </a:solidFill>
                          <a:latin typeface="Cambria Math" panose="02040503050406030204" pitchFamily="18" charset="0"/>
                        </a:rPr>
                        <m:t>𝟒𝟏𝟒</m:t>
                      </m:r>
                    </m:oMath>
                  </m:oMathPara>
                </a14:m>
                <a:endParaRPr lang="en-US" sz="2400" b="1" dirty="0">
                  <a:solidFill>
                    <a:srgbClr val="C00000"/>
                  </a:solidFill>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822551" y="5860570"/>
                <a:ext cx="3578130" cy="461665"/>
              </a:xfrm>
              <a:prstGeom prst="rect">
                <a:avLst/>
              </a:prstGeom>
              <a:blipFill rotWithShape="0">
                <a:blip r:embed="rId6"/>
                <a:stretch>
                  <a:fillRect b="-2632"/>
                </a:stretch>
              </a:blipFill>
            </p:spPr>
            <p:txBody>
              <a:bodyPr/>
              <a:lstStyle/>
              <a:p>
                <a:r>
                  <a:rPr lang="en-US">
                    <a:noFill/>
                  </a:rPr>
                  <a:t> </a:t>
                </a:r>
              </a:p>
            </p:txBody>
          </p:sp>
        </mc:Fallback>
      </mc:AlternateContent>
      <p:pic>
        <p:nvPicPr>
          <p:cNvPr id="19" name="Picture 18"/>
          <p:cNvPicPr>
            <a:picLocks noChangeAspect="1"/>
          </p:cNvPicPr>
          <p:nvPr/>
        </p:nvPicPr>
        <p:blipFill>
          <a:blip r:embed="rId7"/>
          <a:stretch>
            <a:fillRect/>
          </a:stretch>
        </p:blipFill>
        <p:spPr>
          <a:xfrm>
            <a:off x="4761082" y="2689549"/>
            <a:ext cx="3097156" cy="1247775"/>
          </a:xfrm>
          <a:prstGeom prst="rect">
            <a:avLst/>
          </a:prstGeom>
        </p:spPr>
      </p:pic>
      <p:pic>
        <p:nvPicPr>
          <p:cNvPr id="24" name="Picture 23"/>
          <p:cNvPicPr>
            <a:picLocks noChangeAspect="1"/>
          </p:cNvPicPr>
          <p:nvPr/>
        </p:nvPicPr>
        <p:blipFill>
          <a:blip r:embed="rId8"/>
          <a:stretch>
            <a:fillRect/>
          </a:stretch>
        </p:blipFill>
        <p:spPr>
          <a:xfrm>
            <a:off x="8752913" y="2671723"/>
            <a:ext cx="2937240" cy="1126786"/>
          </a:xfrm>
          <a:prstGeom prst="rect">
            <a:avLst/>
          </a:prstGeom>
        </p:spPr>
      </p:pic>
      <p:cxnSp>
        <p:nvCxnSpPr>
          <p:cNvPr id="25" name="Straight Arrow Connector 24"/>
          <p:cNvCxnSpPr/>
          <p:nvPr/>
        </p:nvCxnSpPr>
        <p:spPr>
          <a:xfrm>
            <a:off x="8000486" y="3310041"/>
            <a:ext cx="535258"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6309660" y="2997997"/>
            <a:ext cx="682155" cy="31204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50786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018810" y="2267026"/>
            <a:ext cx="4989295" cy="3286282"/>
          </a:xfrm>
          <a:prstGeom prst="rect">
            <a:avLst/>
          </a:prstGeom>
        </p:spPr>
      </p:pic>
      <p:pic>
        <p:nvPicPr>
          <p:cNvPr id="3" name="Picture 2"/>
          <p:cNvPicPr>
            <a:picLocks noChangeAspect="1"/>
          </p:cNvPicPr>
          <p:nvPr/>
        </p:nvPicPr>
        <p:blipFill>
          <a:blip r:embed="rId3"/>
          <a:stretch>
            <a:fillRect/>
          </a:stretch>
        </p:blipFill>
        <p:spPr>
          <a:xfrm>
            <a:off x="6767420" y="2062142"/>
            <a:ext cx="4886972" cy="3326426"/>
          </a:xfrm>
          <a:prstGeom prst="rect">
            <a:avLst/>
          </a:prstGeom>
        </p:spPr>
      </p:pic>
    </p:spTree>
    <p:extLst>
      <p:ext uri="{BB962C8B-B14F-4D97-AF65-F5344CB8AC3E}">
        <p14:creationId xmlns:p14="http://schemas.microsoft.com/office/powerpoint/2010/main" val="3157066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2858" y="205397"/>
            <a:ext cx="11102898" cy="2308324"/>
          </a:xfrm>
          <a:prstGeom prst="rect">
            <a:avLst/>
          </a:prstGeom>
        </p:spPr>
        <p:txBody>
          <a:bodyPr wrap="square">
            <a:spAutoFit/>
          </a:bodyPr>
          <a:lstStyle/>
          <a:p>
            <a:r>
              <a:rPr lang="en-US" sz="2400" dirty="0" smtClean="0"/>
              <a:t>library("MVA")</a:t>
            </a:r>
          </a:p>
          <a:p>
            <a:r>
              <a:rPr lang="en-US" sz="2400" dirty="0" err="1" smtClean="0"/>
              <a:t>bipts</a:t>
            </a:r>
            <a:r>
              <a:rPr lang="en-US" sz="2400" dirty="0" smtClean="0"/>
              <a:t>&lt;-read.csv("D:/Spring-2017/MATH 4400/Data/bipts.csv", head=FALSE)</a:t>
            </a:r>
          </a:p>
          <a:p>
            <a:r>
              <a:rPr lang="en-US" sz="2400" dirty="0" smtClean="0"/>
              <a:t>(d&lt;-</a:t>
            </a:r>
            <a:r>
              <a:rPr lang="en-US" sz="2400" dirty="0" err="1" smtClean="0"/>
              <a:t>dist</a:t>
            </a:r>
            <a:r>
              <a:rPr lang="en-US" sz="2400" dirty="0" smtClean="0"/>
              <a:t>(</a:t>
            </a:r>
            <a:r>
              <a:rPr lang="en-US" sz="2400" dirty="0" err="1" smtClean="0"/>
              <a:t>bipts</a:t>
            </a:r>
            <a:r>
              <a:rPr lang="en-US" sz="2400" dirty="0" smtClean="0"/>
              <a:t>))</a:t>
            </a:r>
          </a:p>
          <a:p>
            <a:r>
              <a:rPr lang="en-US" sz="2400" dirty="0" smtClean="0"/>
              <a:t>plot(</a:t>
            </a:r>
            <a:r>
              <a:rPr lang="en-US" sz="2400" dirty="0" err="1" smtClean="0"/>
              <a:t>cs</a:t>
            </a:r>
            <a:r>
              <a:rPr lang="en-US" sz="2400" dirty="0" smtClean="0"/>
              <a:t> &lt;- </a:t>
            </a:r>
            <a:r>
              <a:rPr lang="en-US" sz="2400" dirty="0" err="1" smtClean="0"/>
              <a:t>hclust</a:t>
            </a:r>
            <a:r>
              <a:rPr lang="en-US" sz="2400" dirty="0" smtClean="0"/>
              <a:t>(d, method = "single"))</a:t>
            </a:r>
          </a:p>
          <a:p>
            <a:r>
              <a:rPr lang="en-US" sz="2400" dirty="0" smtClean="0"/>
              <a:t>plot(cc &lt;- </a:t>
            </a:r>
            <a:r>
              <a:rPr lang="en-US" sz="2400" dirty="0" err="1" smtClean="0"/>
              <a:t>hclust</a:t>
            </a:r>
            <a:r>
              <a:rPr lang="en-US" sz="2400" dirty="0" smtClean="0"/>
              <a:t>(d, method = "complete"))</a:t>
            </a:r>
          </a:p>
          <a:p>
            <a:r>
              <a:rPr lang="en-US" sz="2400" dirty="0" smtClean="0"/>
              <a:t>plot(ca &lt;- </a:t>
            </a:r>
            <a:r>
              <a:rPr lang="en-US" sz="2400" dirty="0" err="1" smtClean="0"/>
              <a:t>hclust</a:t>
            </a:r>
            <a:r>
              <a:rPr lang="en-US" sz="2400" dirty="0" smtClean="0"/>
              <a:t>(d, method = "average"))</a:t>
            </a:r>
            <a:endParaRPr lang="en-US" sz="2400" dirty="0"/>
          </a:p>
        </p:txBody>
      </p:sp>
      <p:pic>
        <p:nvPicPr>
          <p:cNvPr id="5" name="Picture 4"/>
          <p:cNvPicPr>
            <a:picLocks noChangeAspect="1"/>
          </p:cNvPicPr>
          <p:nvPr/>
        </p:nvPicPr>
        <p:blipFill>
          <a:blip r:embed="rId2"/>
          <a:stretch>
            <a:fillRect/>
          </a:stretch>
        </p:blipFill>
        <p:spPr>
          <a:xfrm>
            <a:off x="249045" y="2917809"/>
            <a:ext cx="3822414" cy="2546289"/>
          </a:xfrm>
          <a:prstGeom prst="rect">
            <a:avLst/>
          </a:prstGeom>
        </p:spPr>
      </p:pic>
      <p:pic>
        <p:nvPicPr>
          <p:cNvPr id="6" name="Picture 5"/>
          <p:cNvPicPr>
            <a:picLocks noChangeAspect="1"/>
          </p:cNvPicPr>
          <p:nvPr/>
        </p:nvPicPr>
        <p:blipFill>
          <a:blip r:embed="rId3"/>
          <a:stretch>
            <a:fillRect/>
          </a:stretch>
        </p:blipFill>
        <p:spPr>
          <a:xfrm>
            <a:off x="4335870" y="2892718"/>
            <a:ext cx="4115364" cy="2741436"/>
          </a:xfrm>
          <a:prstGeom prst="rect">
            <a:avLst/>
          </a:prstGeom>
        </p:spPr>
      </p:pic>
      <p:pic>
        <p:nvPicPr>
          <p:cNvPr id="7" name="Picture 6"/>
          <p:cNvPicPr>
            <a:picLocks noChangeAspect="1"/>
          </p:cNvPicPr>
          <p:nvPr/>
        </p:nvPicPr>
        <p:blipFill>
          <a:blip r:embed="rId4"/>
          <a:stretch>
            <a:fillRect/>
          </a:stretch>
        </p:blipFill>
        <p:spPr>
          <a:xfrm>
            <a:off x="8451234" y="2917808"/>
            <a:ext cx="3740766" cy="2491899"/>
          </a:xfrm>
          <a:prstGeom prst="rect">
            <a:avLst/>
          </a:prstGeom>
        </p:spPr>
      </p:pic>
    </p:spTree>
    <p:extLst>
      <p:ext uri="{BB962C8B-B14F-4D97-AF65-F5344CB8AC3E}">
        <p14:creationId xmlns:p14="http://schemas.microsoft.com/office/powerpoint/2010/main" val="38050351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11967" y="0"/>
                <a:ext cx="11803225" cy="892552"/>
              </a:xfrm>
              <a:prstGeom prst="rect">
                <a:avLst/>
              </a:prstGeom>
            </p:spPr>
            <p:txBody>
              <a:bodyPr wrap="square">
                <a:spAutoFit/>
              </a:bodyPr>
              <a:lstStyle/>
              <a:p>
                <a:pPr algn="ctr"/>
                <a:r>
                  <a:rPr lang="en-US" sz="2600" dirty="0" smtClean="0">
                    <a:latin typeface="Times New Roman" panose="02020603050405020304" pitchFamily="18" charset="0"/>
                    <a:cs typeface="Times New Roman" panose="02020603050405020304" pitchFamily="18" charset="0"/>
                  </a:rPr>
                  <a:t>Hierarchical Clustering for data measure (</a:t>
                </a:r>
                <a14:m>
                  <m:oMath xmlns:m="http://schemas.openxmlformats.org/officeDocument/2006/math" xmlns="">
                    <m:r>
                      <a:rPr lang="en-US" sz="2600" i="1" dirty="0" smtClean="0">
                        <a:solidFill>
                          <a:srgbClr val="0070C0"/>
                        </a:solidFill>
                        <a:latin typeface="Cambria Math" panose="02040503050406030204" pitchFamily="18" charset="0"/>
                        <a:cs typeface="Times New Roman" panose="02020603050405020304" pitchFamily="18" charset="0"/>
                      </a:rPr>
                      <m:t>𝑞</m:t>
                    </m:r>
                    <m:r>
                      <a:rPr lang="en-US" sz="2600" i="1" dirty="0" smtClean="0">
                        <a:solidFill>
                          <a:srgbClr val="0070C0"/>
                        </a:solidFill>
                        <a:latin typeface="Cambria Math" panose="02040503050406030204" pitchFamily="18" charset="0"/>
                        <a:cs typeface="Times New Roman" panose="02020603050405020304" pitchFamily="18" charset="0"/>
                      </a:rPr>
                      <m:t>=5, </m:t>
                    </m:r>
                    <m:r>
                      <a:rPr lang="en-US" sz="2600" i="1" dirty="0" smtClean="0">
                        <a:solidFill>
                          <a:srgbClr val="0070C0"/>
                        </a:solidFill>
                        <a:latin typeface="Cambria Math" panose="02040503050406030204" pitchFamily="18" charset="0"/>
                        <a:cs typeface="Times New Roman" panose="02020603050405020304" pitchFamily="18" charset="0"/>
                      </a:rPr>
                      <m:t>𝑛</m:t>
                    </m:r>
                    <m:r>
                      <a:rPr lang="en-US" sz="2600" i="1" dirty="0" smtClean="0">
                        <a:solidFill>
                          <a:srgbClr val="0070C0"/>
                        </a:solidFill>
                        <a:latin typeface="Cambria Math" panose="02040503050406030204" pitchFamily="18" charset="0"/>
                        <a:cs typeface="Times New Roman" panose="02020603050405020304" pitchFamily="18" charset="0"/>
                      </a:rPr>
                      <m:t>=20</m:t>
                    </m:r>
                  </m:oMath>
                </a14:m>
                <a:r>
                  <a:rPr lang="en-US" sz="2600" dirty="0" smtClean="0">
                    <a:latin typeface="Times New Roman" panose="02020603050405020304" pitchFamily="18" charset="0"/>
                    <a:cs typeface="Times New Roman" panose="02020603050405020304" pitchFamily="18" charset="0"/>
                  </a:rPr>
                  <a:t>)</a:t>
                </a:r>
              </a:p>
              <a:p>
                <a:pPr algn="ctr"/>
                <a:endParaRPr lang="en-US" sz="2600" dirty="0" smtClean="0">
                  <a:latin typeface="Times New Roman" panose="02020603050405020304" pitchFamily="18"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11967" y="0"/>
                <a:ext cx="11803225" cy="892552"/>
              </a:xfrm>
              <a:prstGeom prst="rect">
                <a:avLst/>
              </a:prstGeom>
              <a:blipFill rotWithShape="0">
                <a:blip r:embed="rId2"/>
                <a:stretch>
                  <a:fillRect t="-6164"/>
                </a:stretch>
              </a:blipFill>
            </p:spPr>
            <p:txBody>
              <a:bodyPr/>
              <a:lstStyle/>
              <a:p>
                <a:r>
                  <a:rPr lang="en-US">
                    <a:noFill/>
                  </a:rPr>
                  <a:t> </a:t>
                </a:r>
              </a:p>
            </p:txBody>
          </p:sp>
        </mc:Fallback>
      </mc:AlternateContent>
      <p:sp>
        <p:nvSpPr>
          <p:cNvPr id="4" name="Rectangle 3"/>
          <p:cNvSpPr/>
          <p:nvPr/>
        </p:nvSpPr>
        <p:spPr>
          <a:xfrm>
            <a:off x="111968" y="768256"/>
            <a:ext cx="7125174" cy="1200329"/>
          </a:xfrm>
          <a:prstGeom prst="rect">
            <a:avLst/>
          </a:prstGeom>
        </p:spPr>
        <p:txBody>
          <a:bodyPr wrap="square">
            <a:spAutoFit/>
          </a:bodyPr>
          <a:lstStyle/>
          <a:p>
            <a:r>
              <a:rPr lang="en-US" sz="2400" dirty="0"/>
              <a:t>library("MVA")</a:t>
            </a:r>
          </a:p>
          <a:p>
            <a:r>
              <a:rPr lang="en-US" sz="2400" dirty="0"/>
              <a:t>measure&lt;-read.csv("D:/STAT 4400/Data/measure.csv", header=TRUE</a:t>
            </a:r>
            <a:r>
              <a:rPr lang="en-US" sz="2400" dirty="0" smtClean="0"/>
              <a:t>)</a:t>
            </a:r>
            <a:endParaRPr lang="en-US" sz="2400" dirty="0"/>
          </a:p>
        </p:txBody>
      </p:sp>
      <p:pic>
        <p:nvPicPr>
          <p:cNvPr id="3" name="Picture 2"/>
          <p:cNvPicPr>
            <a:picLocks noChangeAspect="1"/>
          </p:cNvPicPr>
          <p:nvPr/>
        </p:nvPicPr>
        <p:blipFill>
          <a:blip r:embed="rId3"/>
          <a:stretch>
            <a:fillRect/>
          </a:stretch>
        </p:blipFill>
        <p:spPr>
          <a:xfrm>
            <a:off x="7477705" y="809277"/>
            <a:ext cx="3528548" cy="5284981"/>
          </a:xfrm>
          <a:prstGeom prst="rect">
            <a:avLst/>
          </a:prstGeom>
        </p:spPr>
      </p:pic>
      <p:sp>
        <p:nvSpPr>
          <p:cNvPr id="6" name="Rectangle 5"/>
          <p:cNvSpPr/>
          <p:nvPr/>
        </p:nvSpPr>
        <p:spPr>
          <a:xfrm>
            <a:off x="7477705" y="5508702"/>
            <a:ext cx="3528548" cy="211874"/>
          </a:xfrm>
          <a:prstGeom prst="rect">
            <a:avLst/>
          </a:prstGeom>
          <a:noFill/>
          <a:ln w="25400">
            <a:solidFill>
              <a:srgbClr val="C00000">
                <a:alpha val="9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477705" y="1295046"/>
            <a:ext cx="3528548" cy="211874"/>
          </a:xfrm>
          <a:prstGeom prst="rect">
            <a:avLst/>
          </a:prstGeom>
          <a:noFill/>
          <a:ln w="25400">
            <a:solidFill>
              <a:srgbClr val="C00000">
                <a:alpha val="9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47895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11967" y="0"/>
                <a:ext cx="11803225" cy="892552"/>
              </a:xfrm>
              <a:prstGeom prst="rect">
                <a:avLst/>
              </a:prstGeom>
            </p:spPr>
            <p:txBody>
              <a:bodyPr wrap="square">
                <a:spAutoFit/>
              </a:bodyPr>
              <a:lstStyle/>
              <a:p>
                <a:pPr algn="ctr"/>
                <a:r>
                  <a:rPr lang="en-US" sz="2600" dirty="0" smtClean="0">
                    <a:latin typeface="Times New Roman" panose="02020603050405020304" pitchFamily="18" charset="0"/>
                    <a:cs typeface="Times New Roman" panose="02020603050405020304" pitchFamily="18" charset="0"/>
                  </a:rPr>
                  <a:t>Hierarchical Clustering for data measure (</a:t>
                </a:r>
                <a14:m>
                  <m:oMath xmlns:m="http://schemas.openxmlformats.org/officeDocument/2006/math" xmlns="">
                    <m:r>
                      <a:rPr lang="en-US" sz="2600" i="1" dirty="0" smtClean="0">
                        <a:solidFill>
                          <a:srgbClr val="0070C0"/>
                        </a:solidFill>
                        <a:latin typeface="Cambria Math" panose="02040503050406030204" pitchFamily="18" charset="0"/>
                        <a:cs typeface="Times New Roman" panose="02020603050405020304" pitchFamily="18" charset="0"/>
                      </a:rPr>
                      <m:t>𝑞</m:t>
                    </m:r>
                    <m:r>
                      <a:rPr lang="en-US" sz="2600" i="1" dirty="0" smtClean="0">
                        <a:solidFill>
                          <a:srgbClr val="0070C0"/>
                        </a:solidFill>
                        <a:latin typeface="Cambria Math" panose="02040503050406030204" pitchFamily="18" charset="0"/>
                        <a:cs typeface="Times New Roman" panose="02020603050405020304" pitchFamily="18" charset="0"/>
                      </a:rPr>
                      <m:t>=5, </m:t>
                    </m:r>
                    <m:r>
                      <a:rPr lang="en-US" sz="2600" i="1" dirty="0" smtClean="0">
                        <a:solidFill>
                          <a:srgbClr val="0070C0"/>
                        </a:solidFill>
                        <a:latin typeface="Cambria Math" panose="02040503050406030204" pitchFamily="18" charset="0"/>
                        <a:cs typeface="Times New Roman" panose="02020603050405020304" pitchFamily="18" charset="0"/>
                      </a:rPr>
                      <m:t>𝑛</m:t>
                    </m:r>
                    <m:r>
                      <a:rPr lang="en-US" sz="2600" i="1" dirty="0" smtClean="0">
                        <a:solidFill>
                          <a:srgbClr val="0070C0"/>
                        </a:solidFill>
                        <a:latin typeface="Cambria Math" panose="02040503050406030204" pitchFamily="18" charset="0"/>
                        <a:cs typeface="Times New Roman" panose="02020603050405020304" pitchFamily="18" charset="0"/>
                      </a:rPr>
                      <m:t>=20</m:t>
                    </m:r>
                  </m:oMath>
                </a14:m>
                <a:r>
                  <a:rPr lang="en-US" sz="2600" dirty="0" smtClean="0">
                    <a:latin typeface="Times New Roman" panose="02020603050405020304" pitchFamily="18" charset="0"/>
                    <a:cs typeface="Times New Roman" panose="02020603050405020304" pitchFamily="18" charset="0"/>
                  </a:rPr>
                  <a:t>)</a:t>
                </a:r>
              </a:p>
              <a:p>
                <a:pPr algn="ctr"/>
                <a:endParaRPr lang="en-US" sz="2600" dirty="0" smtClean="0">
                  <a:latin typeface="Times New Roman" panose="02020603050405020304" pitchFamily="18"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11967" y="0"/>
                <a:ext cx="11803225" cy="892552"/>
              </a:xfrm>
              <a:prstGeom prst="rect">
                <a:avLst/>
              </a:prstGeom>
              <a:blipFill rotWithShape="0">
                <a:blip r:embed="rId2"/>
                <a:stretch>
                  <a:fillRect t="-6164"/>
                </a:stretch>
              </a:blipFill>
            </p:spPr>
            <p:txBody>
              <a:bodyPr/>
              <a:lstStyle/>
              <a:p>
                <a:r>
                  <a:rPr lang="en-US">
                    <a:noFill/>
                  </a:rPr>
                  <a:t> </a:t>
                </a:r>
              </a:p>
            </p:txBody>
          </p:sp>
        </mc:Fallback>
      </mc:AlternateContent>
      <p:sp>
        <p:nvSpPr>
          <p:cNvPr id="4" name="Rectangle 3"/>
          <p:cNvSpPr/>
          <p:nvPr/>
        </p:nvSpPr>
        <p:spPr>
          <a:xfrm>
            <a:off x="111967" y="562236"/>
            <a:ext cx="11861181" cy="1815882"/>
          </a:xfrm>
          <a:prstGeom prst="rect">
            <a:avLst/>
          </a:prstGeom>
        </p:spPr>
        <p:txBody>
          <a:bodyPr wrap="square">
            <a:spAutoFit/>
          </a:bodyPr>
          <a:lstStyle/>
          <a:p>
            <a:r>
              <a:rPr lang="en-US" sz="2800" dirty="0" smtClean="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dm</a:t>
            </a:r>
            <a:r>
              <a:rPr lang="en-US" sz="2800" dirty="0">
                <a:latin typeface="Times New Roman" panose="02020603050405020304" pitchFamily="18" charset="0"/>
                <a:cs typeface="Times New Roman" panose="02020603050405020304" pitchFamily="18" charset="0"/>
              </a:rPr>
              <a:t>&lt;-</a:t>
            </a:r>
            <a:r>
              <a:rPr lang="en-US" sz="2800" dirty="0" err="1">
                <a:latin typeface="Times New Roman" panose="02020603050405020304" pitchFamily="18" charset="0"/>
                <a:cs typeface="Times New Roman" panose="02020603050405020304" pitchFamily="18" charset="0"/>
              </a:rPr>
              <a:t>dist</a:t>
            </a:r>
            <a:r>
              <a:rPr lang="en-US" sz="2800" dirty="0">
                <a:latin typeface="Times New Roman" panose="02020603050405020304" pitchFamily="18" charset="0"/>
                <a:cs typeface="Times New Roman" panose="02020603050405020304" pitchFamily="18" charset="0"/>
              </a:rPr>
              <a:t>(measure[, c("chest", "waist", "hips")]))</a:t>
            </a:r>
          </a:p>
          <a:p>
            <a:r>
              <a:rPr lang="en-US" sz="2800" dirty="0">
                <a:latin typeface="Times New Roman" panose="02020603050405020304" pitchFamily="18" charset="0"/>
                <a:cs typeface="Times New Roman" panose="02020603050405020304" pitchFamily="18" charset="0"/>
              </a:rPr>
              <a:t>plot(</a:t>
            </a:r>
            <a:r>
              <a:rPr lang="en-US" sz="2800" dirty="0" err="1">
                <a:latin typeface="Times New Roman" panose="02020603050405020304" pitchFamily="18" charset="0"/>
                <a:cs typeface="Times New Roman" panose="02020603050405020304" pitchFamily="18" charset="0"/>
              </a:rPr>
              <a:t>cs</a:t>
            </a:r>
            <a:r>
              <a:rPr lang="en-US" sz="2800" dirty="0">
                <a:latin typeface="Times New Roman" panose="02020603050405020304" pitchFamily="18" charset="0"/>
                <a:cs typeface="Times New Roman" panose="02020603050405020304" pitchFamily="18" charset="0"/>
              </a:rPr>
              <a:t> &lt;- </a:t>
            </a:r>
            <a:r>
              <a:rPr lang="en-US" sz="2800" dirty="0" err="1">
                <a:latin typeface="Times New Roman" panose="02020603050405020304" pitchFamily="18" charset="0"/>
                <a:cs typeface="Times New Roman" panose="02020603050405020304" pitchFamily="18" charset="0"/>
              </a:rPr>
              <a:t>hclust</a:t>
            </a: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dm</a:t>
            </a:r>
            <a:r>
              <a:rPr lang="en-US" sz="2800" dirty="0">
                <a:latin typeface="Times New Roman" panose="02020603050405020304" pitchFamily="18" charset="0"/>
                <a:cs typeface="Times New Roman" panose="02020603050405020304" pitchFamily="18" charset="0"/>
              </a:rPr>
              <a:t>, method = "single"))</a:t>
            </a:r>
          </a:p>
          <a:p>
            <a:r>
              <a:rPr lang="en-US" sz="2800" dirty="0">
                <a:latin typeface="Times New Roman" panose="02020603050405020304" pitchFamily="18" charset="0"/>
                <a:cs typeface="Times New Roman" panose="02020603050405020304" pitchFamily="18" charset="0"/>
              </a:rPr>
              <a:t>plot(cc &lt;- </a:t>
            </a:r>
            <a:r>
              <a:rPr lang="en-US" sz="2800" dirty="0" err="1">
                <a:latin typeface="Times New Roman" panose="02020603050405020304" pitchFamily="18" charset="0"/>
                <a:cs typeface="Times New Roman" panose="02020603050405020304" pitchFamily="18" charset="0"/>
              </a:rPr>
              <a:t>hclust</a:t>
            </a: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dm</a:t>
            </a:r>
            <a:r>
              <a:rPr lang="en-US" sz="2800" dirty="0">
                <a:latin typeface="Times New Roman" panose="02020603050405020304" pitchFamily="18" charset="0"/>
                <a:cs typeface="Times New Roman" panose="02020603050405020304" pitchFamily="18" charset="0"/>
              </a:rPr>
              <a:t>, method = "complete"))</a:t>
            </a:r>
          </a:p>
          <a:p>
            <a:r>
              <a:rPr lang="en-US" sz="2800" dirty="0">
                <a:latin typeface="Times New Roman" panose="02020603050405020304" pitchFamily="18" charset="0"/>
                <a:cs typeface="Times New Roman" panose="02020603050405020304" pitchFamily="18" charset="0"/>
              </a:rPr>
              <a:t>plot(ca &lt;- </a:t>
            </a:r>
            <a:r>
              <a:rPr lang="en-US" sz="2800" dirty="0" err="1">
                <a:latin typeface="Times New Roman" panose="02020603050405020304" pitchFamily="18" charset="0"/>
                <a:cs typeface="Times New Roman" panose="02020603050405020304" pitchFamily="18" charset="0"/>
              </a:rPr>
              <a:t>hclust</a:t>
            </a: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dm</a:t>
            </a:r>
            <a:r>
              <a:rPr lang="en-US" sz="2800" dirty="0">
                <a:latin typeface="Times New Roman" panose="02020603050405020304" pitchFamily="18" charset="0"/>
                <a:cs typeface="Times New Roman" panose="02020603050405020304" pitchFamily="18" charset="0"/>
              </a:rPr>
              <a:t>, method = "average"))</a:t>
            </a:r>
          </a:p>
        </p:txBody>
      </p:sp>
      <p:pic>
        <p:nvPicPr>
          <p:cNvPr id="5" name="Picture 4"/>
          <p:cNvPicPr>
            <a:picLocks noChangeAspect="1"/>
          </p:cNvPicPr>
          <p:nvPr/>
        </p:nvPicPr>
        <p:blipFill>
          <a:blip r:embed="rId3"/>
          <a:stretch>
            <a:fillRect/>
          </a:stretch>
        </p:blipFill>
        <p:spPr>
          <a:xfrm>
            <a:off x="8285027" y="2510789"/>
            <a:ext cx="3814045" cy="2540713"/>
          </a:xfrm>
          <a:prstGeom prst="rect">
            <a:avLst/>
          </a:prstGeom>
        </p:spPr>
      </p:pic>
      <p:pic>
        <p:nvPicPr>
          <p:cNvPr id="7" name="Picture 6"/>
          <p:cNvPicPr>
            <a:picLocks noChangeAspect="1"/>
          </p:cNvPicPr>
          <p:nvPr/>
        </p:nvPicPr>
        <p:blipFill>
          <a:blip r:embed="rId4"/>
          <a:stretch>
            <a:fillRect/>
          </a:stretch>
        </p:blipFill>
        <p:spPr>
          <a:xfrm>
            <a:off x="4173743" y="2580382"/>
            <a:ext cx="3989476" cy="2657576"/>
          </a:xfrm>
          <a:prstGeom prst="rect">
            <a:avLst/>
          </a:prstGeom>
        </p:spPr>
      </p:pic>
      <p:pic>
        <p:nvPicPr>
          <p:cNvPr id="8" name="Picture 7"/>
          <p:cNvPicPr>
            <a:picLocks noChangeAspect="1"/>
          </p:cNvPicPr>
          <p:nvPr/>
        </p:nvPicPr>
        <p:blipFill>
          <a:blip r:embed="rId5"/>
          <a:stretch>
            <a:fillRect/>
          </a:stretch>
        </p:blipFill>
        <p:spPr>
          <a:xfrm>
            <a:off x="111967" y="2615178"/>
            <a:ext cx="3885005" cy="2587983"/>
          </a:xfrm>
          <a:prstGeom prst="rect">
            <a:avLst/>
          </a:prstGeom>
        </p:spPr>
      </p:pic>
    </p:spTree>
    <p:extLst>
      <p:ext uri="{BB962C8B-B14F-4D97-AF65-F5344CB8AC3E}">
        <p14:creationId xmlns:p14="http://schemas.microsoft.com/office/powerpoint/2010/main" val="345063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5591" y="109721"/>
            <a:ext cx="6096000" cy="1446550"/>
          </a:xfrm>
          <a:prstGeom prst="rect">
            <a:avLst/>
          </a:prstGeom>
        </p:spPr>
        <p:txBody>
          <a:bodyPr>
            <a:spAutoFit/>
          </a:bodyPr>
          <a:lstStyle/>
          <a:p>
            <a:r>
              <a:rPr lang="en-US" sz="2200" dirty="0" err="1"/>
              <a:t>body_pc</a:t>
            </a:r>
            <a:r>
              <a:rPr lang="en-US" sz="2200" dirty="0"/>
              <a:t> &lt;- </a:t>
            </a:r>
            <a:r>
              <a:rPr lang="en-US" sz="2200" dirty="0" err="1"/>
              <a:t>princomp</a:t>
            </a:r>
            <a:r>
              <a:rPr lang="en-US" sz="2200" dirty="0"/>
              <a:t>(</a:t>
            </a:r>
            <a:r>
              <a:rPr lang="en-US" sz="2200" dirty="0" err="1"/>
              <a:t>dm</a:t>
            </a:r>
            <a:r>
              <a:rPr lang="en-US" sz="2200" dirty="0"/>
              <a:t>, </a:t>
            </a:r>
            <a:r>
              <a:rPr lang="en-US" sz="2200" dirty="0" err="1"/>
              <a:t>cor</a:t>
            </a:r>
            <a:r>
              <a:rPr lang="en-US" sz="2200" dirty="0"/>
              <a:t> = TRUE)</a:t>
            </a:r>
          </a:p>
          <a:p>
            <a:r>
              <a:rPr lang="en-US" sz="2200" dirty="0" smtClean="0"/>
              <a:t>plot(</a:t>
            </a:r>
            <a:r>
              <a:rPr lang="en-US" sz="2200" dirty="0" err="1" smtClean="0"/>
              <a:t>body_pc$scores</a:t>
            </a:r>
            <a:r>
              <a:rPr lang="en-US" sz="2200" dirty="0"/>
              <a:t>[,1:2], type = "n")</a:t>
            </a:r>
          </a:p>
          <a:p>
            <a:r>
              <a:rPr lang="en-US" sz="2200" dirty="0"/>
              <a:t>lab &lt;- </a:t>
            </a:r>
            <a:r>
              <a:rPr lang="en-US" sz="2200" dirty="0" err="1"/>
              <a:t>cutree</a:t>
            </a:r>
            <a:r>
              <a:rPr lang="en-US" sz="2200" dirty="0"/>
              <a:t>(</a:t>
            </a:r>
            <a:r>
              <a:rPr lang="en-US" sz="2200" dirty="0" err="1"/>
              <a:t>cs</a:t>
            </a:r>
            <a:r>
              <a:rPr lang="en-US" sz="2200" dirty="0"/>
              <a:t>, </a:t>
            </a:r>
            <a:r>
              <a:rPr lang="en-US" sz="2200" b="1" dirty="0">
                <a:solidFill>
                  <a:srgbClr val="0070C0"/>
                </a:solidFill>
              </a:rPr>
              <a:t>h = </a:t>
            </a:r>
            <a:r>
              <a:rPr lang="en-US" sz="2200" b="1" dirty="0" smtClean="0">
                <a:solidFill>
                  <a:srgbClr val="0070C0"/>
                </a:solidFill>
              </a:rPr>
              <a:t>3.7</a:t>
            </a:r>
            <a:r>
              <a:rPr lang="en-US" sz="2200" dirty="0" smtClean="0"/>
              <a:t>) #lab&lt;-</a:t>
            </a:r>
            <a:r>
              <a:rPr lang="en-US" sz="2200" dirty="0" err="1" smtClean="0"/>
              <a:t>cutree</a:t>
            </a:r>
            <a:r>
              <a:rPr lang="en-US" sz="2200" dirty="0" smtClean="0"/>
              <a:t>(</a:t>
            </a:r>
            <a:r>
              <a:rPr lang="en-US" sz="2200" dirty="0" err="1" smtClean="0"/>
              <a:t>cs</a:t>
            </a:r>
            <a:r>
              <a:rPr lang="en-US" sz="2200" dirty="0" smtClean="0"/>
              <a:t>, k=2)</a:t>
            </a:r>
            <a:endParaRPr lang="en-US" sz="2200" dirty="0"/>
          </a:p>
          <a:p>
            <a:r>
              <a:rPr lang="en-US" sz="2200" dirty="0"/>
              <a:t>text(</a:t>
            </a:r>
            <a:r>
              <a:rPr lang="en-US" sz="2200" dirty="0" err="1"/>
              <a:t>body_pc$scores</a:t>
            </a:r>
            <a:r>
              <a:rPr lang="en-US" sz="2200" dirty="0"/>
              <a:t>[,1:2], labels = lab, </a:t>
            </a:r>
            <a:r>
              <a:rPr lang="en-US" sz="2200" dirty="0" err="1"/>
              <a:t>cex</a:t>
            </a:r>
            <a:r>
              <a:rPr lang="en-US" sz="2200" dirty="0"/>
              <a:t> = 0.6)</a:t>
            </a:r>
          </a:p>
        </p:txBody>
      </p:sp>
      <p:pic>
        <p:nvPicPr>
          <p:cNvPr id="5" name="Picture 4"/>
          <p:cNvPicPr>
            <a:picLocks noChangeAspect="1"/>
          </p:cNvPicPr>
          <p:nvPr/>
        </p:nvPicPr>
        <p:blipFill>
          <a:blip r:embed="rId2"/>
          <a:stretch>
            <a:fillRect/>
          </a:stretch>
        </p:blipFill>
        <p:spPr>
          <a:xfrm>
            <a:off x="332213" y="1678954"/>
            <a:ext cx="2489045" cy="4719215"/>
          </a:xfrm>
          <a:prstGeom prst="rect">
            <a:avLst/>
          </a:prstGeom>
        </p:spPr>
      </p:pic>
      <p:pic>
        <p:nvPicPr>
          <p:cNvPr id="7" name="Picture 6"/>
          <p:cNvPicPr>
            <a:picLocks noChangeAspect="1"/>
          </p:cNvPicPr>
          <p:nvPr/>
        </p:nvPicPr>
        <p:blipFill>
          <a:blip r:embed="rId3"/>
          <a:stretch>
            <a:fillRect/>
          </a:stretch>
        </p:blipFill>
        <p:spPr>
          <a:xfrm>
            <a:off x="7658138" y="2279401"/>
            <a:ext cx="4533862" cy="3020217"/>
          </a:xfrm>
          <a:prstGeom prst="rect">
            <a:avLst/>
          </a:prstGeom>
        </p:spPr>
      </p:pic>
      <p:sp>
        <p:nvSpPr>
          <p:cNvPr id="8" name="Rectangle 7"/>
          <p:cNvSpPr/>
          <p:nvPr/>
        </p:nvSpPr>
        <p:spPr>
          <a:xfrm>
            <a:off x="7604863" y="2063957"/>
            <a:ext cx="4494564" cy="430887"/>
          </a:xfrm>
          <a:prstGeom prst="rect">
            <a:avLst/>
          </a:prstGeom>
        </p:spPr>
        <p:txBody>
          <a:bodyPr wrap="none">
            <a:spAutoFit/>
          </a:bodyPr>
          <a:lstStyle/>
          <a:p>
            <a:r>
              <a:rPr lang="en-US" sz="2200" dirty="0" smtClean="0">
                <a:solidFill>
                  <a:srgbClr val="0070C0"/>
                </a:solidFill>
              </a:rPr>
              <a:t>Two-group solution of cluster analysis</a:t>
            </a:r>
            <a:endParaRPr lang="en-US" dirty="0">
              <a:solidFill>
                <a:srgbClr val="0070C0"/>
              </a:solidFill>
            </a:endParaRPr>
          </a:p>
        </p:txBody>
      </p:sp>
      <p:pic>
        <p:nvPicPr>
          <p:cNvPr id="9" name="Picture 8"/>
          <p:cNvPicPr>
            <a:picLocks noChangeAspect="1"/>
          </p:cNvPicPr>
          <p:nvPr/>
        </p:nvPicPr>
        <p:blipFill>
          <a:blip r:embed="rId4"/>
          <a:stretch>
            <a:fillRect/>
          </a:stretch>
        </p:blipFill>
        <p:spPr>
          <a:xfrm>
            <a:off x="3297195" y="2575931"/>
            <a:ext cx="3885005" cy="2587983"/>
          </a:xfrm>
          <a:prstGeom prst="rect">
            <a:avLst/>
          </a:prstGeom>
        </p:spPr>
      </p:pic>
    </p:spTree>
    <p:extLst>
      <p:ext uri="{BB962C8B-B14F-4D97-AF65-F5344CB8AC3E}">
        <p14:creationId xmlns:p14="http://schemas.microsoft.com/office/powerpoint/2010/main" val="732797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1700587" cy="1938992"/>
          </a:xfrm>
          <a:prstGeom prst="rect">
            <a:avLst/>
          </a:prstGeom>
        </p:spPr>
        <p:txBody>
          <a:bodyPr wrap="square">
            <a:spAutoFit/>
          </a:bodyPr>
          <a:lstStyle/>
          <a:p>
            <a:pPr lvl="0" algn="ctr">
              <a:lnSpc>
                <a:spcPct val="150000"/>
              </a:lnSpc>
            </a:pPr>
            <a:r>
              <a:rPr lang="en-US" sz="2600" dirty="0" smtClean="0">
                <a:solidFill>
                  <a:prstClr val="black"/>
                </a:solidFill>
                <a:latin typeface="Times New Roman" panose="02020603050405020304" pitchFamily="18" charset="0"/>
                <a:cs typeface="Times New Roman" panose="02020603050405020304" pitchFamily="18" charset="0"/>
              </a:rPr>
              <a:t>Clustering is useful </a:t>
            </a:r>
            <a:r>
              <a:rPr lang="en-US" sz="2600" dirty="0" smtClean="0">
                <a:latin typeface="Times New Roman" panose="02020603050405020304" pitchFamily="18" charset="0"/>
                <a:cs typeface="Times New Roman" panose="02020603050405020304" pitchFamily="18" charset="0"/>
              </a:rPr>
              <a:t>in</a:t>
            </a:r>
            <a:r>
              <a:rPr lang="en-US" sz="2600" b="1" dirty="0" smtClean="0">
                <a:solidFill>
                  <a:srgbClr val="C00000"/>
                </a:solidFill>
                <a:latin typeface="Times New Roman" panose="02020603050405020304" pitchFamily="18" charset="0"/>
                <a:cs typeface="Times New Roman" panose="02020603050405020304" pitchFamily="18" charset="0"/>
              </a:rPr>
              <a:t> </a:t>
            </a:r>
            <a:r>
              <a:rPr lang="en-US" sz="2800" b="1" dirty="0" smtClean="0">
                <a:solidFill>
                  <a:srgbClr val="C00000"/>
                </a:solidFill>
                <a:latin typeface="Times New Roman" panose="02020603050405020304" pitchFamily="18" charset="0"/>
                <a:cs typeface="Times New Roman" panose="02020603050405020304" pitchFamily="18" charset="0"/>
              </a:rPr>
              <a:t>3+ dimensions</a:t>
            </a:r>
          </a:p>
          <a:p>
            <a:pPr lvl="0">
              <a:lnSpc>
                <a:spcPct val="150000"/>
              </a:lnSpc>
            </a:pPr>
            <a:r>
              <a:rPr lang="en-US" sz="2600" dirty="0" smtClean="0">
                <a:latin typeface="Times New Roman" panose="02020603050405020304" pitchFamily="18" charset="0"/>
                <a:cs typeface="Times New Roman" panose="02020603050405020304" pitchFamily="18" charset="0"/>
              </a:rPr>
              <a:t>•    Human eye is extremely good at clustering</a:t>
            </a:r>
          </a:p>
          <a:p>
            <a:pPr marL="457200" lvl="0" indent="-457200">
              <a:lnSpc>
                <a:spcPct val="150000"/>
              </a:lnSpc>
              <a:buFont typeface="Arial" panose="020B0604020202020204" pitchFamily="34" charset="0"/>
              <a:buChar char="•"/>
            </a:pPr>
            <a:r>
              <a:rPr lang="en-US" sz="2600" dirty="0" smtClean="0">
                <a:solidFill>
                  <a:prstClr val="black"/>
                </a:solidFill>
                <a:latin typeface="Times New Roman" panose="02020603050405020304" pitchFamily="18" charset="0"/>
                <a:cs typeface="Times New Roman" panose="02020603050405020304" pitchFamily="18" charset="0"/>
              </a:rPr>
              <a:t>Use clustering only, if you can not look at the data (i.e. more than 2 dimensions)</a:t>
            </a:r>
            <a:endParaRPr lang="en-US" sz="2600" dirty="0">
              <a:solidFill>
                <a:prstClr val="black"/>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3292248" y="1963899"/>
            <a:ext cx="4562475" cy="3676650"/>
          </a:xfrm>
          <a:prstGeom prst="rect">
            <a:avLst/>
          </a:prstGeom>
        </p:spPr>
      </p:pic>
    </p:spTree>
    <p:extLst>
      <p:ext uri="{BB962C8B-B14F-4D97-AF65-F5344CB8AC3E}">
        <p14:creationId xmlns:p14="http://schemas.microsoft.com/office/powerpoint/2010/main" val="298054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9043" y="112116"/>
            <a:ext cx="6988097" cy="1446550"/>
          </a:xfrm>
          <a:prstGeom prst="rect">
            <a:avLst/>
          </a:prstGeom>
        </p:spPr>
        <p:txBody>
          <a:bodyPr wrap="square">
            <a:spAutoFit/>
          </a:bodyPr>
          <a:lstStyle/>
          <a:p>
            <a:r>
              <a:rPr lang="en-US" sz="2200" dirty="0" err="1"/>
              <a:t>body_pc</a:t>
            </a:r>
            <a:r>
              <a:rPr lang="en-US" sz="2200" dirty="0"/>
              <a:t> &lt;- </a:t>
            </a:r>
            <a:r>
              <a:rPr lang="en-US" sz="2200" dirty="0" err="1"/>
              <a:t>princomp</a:t>
            </a:r>
            <a:r>
              <a:rPr lang="en-US" sz="2200" dirty="0"/>
              <a:t>(</a:t>
            </a:r>
            <a:r>
              <a:rPr lang="en-US" sz="2200" dirty="0" err="1"/>
              <a:t>dm</a:t>
            </a:r>
            <a:r>
              <a:rPr lang="en-US" sz="2200" dirty="0"/>
              <a:t>, </a:t>
            </a:r>
            <a:r>
              <a:rPr lang="en-US" sz="2200" dirty="0" err="1"/>
              <a:t>cor</a:t>
            </a:r>
            <a:r>
              <a:rPr lang="en-US" sz="2200" dirty="0"/>
              <a:t> = TRUE)</a:t>
            </a:r>
          </a:p>
          <a:p>
            <a:r>
              <a:rPr lang="en-US" sz="2200" dirty="0" smtClean="0"/>
              <a:t>plot(</a:t>
            </a:r>
            <a:r>
              <a:rPr lang="en-US" sz="2200" dirty="0" err="1" smtClean="0"/>
              <a:t>body_pc$scores</a:t>
            </a:r>
            <a:r>
              <a:rPr lang="en-US" sz="2200" dirty="0"/>
              <a:t>[,1:2], type = "n")</a:t>
            </a:r>
          </a:p>
          <a:p>
            <a:r>
              <a:rPr lang="en-US" sz="2200" dirty="0"/>
              <a:t>lab &lt;- </a:t>
            </a:r>
            <a:r>
              <a:rPr lang="en-US" sz="2200" dirty="0" err="1" smtClean="0"/>
              <a:t>cutree</a:t>
            </a:r>
            <a:r>
              <a:rPr lang="en-US" sz="2200" dirty="0" smtClean="0"/>
              <a:t>(cc, </a:t>
            </a:r>
            <a:r>
              <a:rPr lang="en-US" sz="2200" b="1" dirty="0">
                <a:solidFill>
                  <a:srgbClr val="0070C0"/>
                </a:solidFill>
              </a:rPr>
              <a:t>h = </a:t>
            </a:r>
            <a:r>
              <a:rPr lang="en-US" sz="2200" b="1" dirty="0" smtClean="0">
                <a:solidFill>
                  <a:srgbClr val="0070C0"/>
                </a:solidFill>
              </a:rPr>
              <a:t>10</a:t>
            </a:r>
            <a:r>
              <a:rPr lang="en-US" sz="2200" dirty="0" smtClean="0"/>
              <a:t>)</a:t>
            </a:r>
            <a:endParaRPr lang="en-US" sz="2200" dirty="0"/>
          </a:p>
          <a:p>
            <a:r>
              <a:rPr lang="en-US" sz="2200" dirty="0"/>
              <a:t>text(</a:t>
            </a:r>
            <a:r>
              <a:rPr lang="en-US" sz="2200" dirty="0" err="1"/>
              <a:t>body_pc$scores</a:t>
            </a:r>
            <a:r>
              <a:rPr lang="en-US" sz="2200" dirty="0"/>
              <a:t>[,1:2], labels = lab, </a:t>
            </a:r>
            <a:r>
              <a:rPr lang="en-US" sz="2200" dirty="0" err="1"/>
              <a:t>cex</a:t>
            </a:r>
            <a:r>
              <a:rPr lang="en-US" sz="2200" dirty="0"/>
              <a:t> = </a:t>
            </a:r>
            <a:r>
              <a:rPr lang="en-US" sz="2200" dirty="0" smtClean="0"/>
              <a:t>0.6)</a:t>
            </a:r>
            <a:endParaRPr lang="en-US" sz="2200" dirty="0"/>
          </a:p>
        </p:txBody>
      </p:sp>
      <p:pic>
        <p:nvPicPr>
          <p:cNvPr id="5" name="Picture 4"/>
          <p:cNvPicPr>
            <a:picLocks noChangeAspect="1"/>
          </p:cNvPicPr>
          <p:nvPr/>
        </p:nvPicPr>
        <p:blipFill>
          <a:blip r:embed="rId2"/>
          <a:stretch>
            <a:fillRect/>
          </a:stretch>
        </p:blipFill>
        <p:spPr>
          <a:xfrm>
            <a:off x="249043" y="1768164"/>
            <a:ext cx="2489045" cy="4719215"/>
          </a:xfrm>
          <a:prstGeom prst="rect">
            <a:avLst/>
          </a:prstGeom>
        </p:spPr>
      </p:pic>
      <p:pic>
        <p:nvPicPr>
          <p:cNvPr id="2" name="Picture 1"/>
          <p:cNvPicPr>
            <a:picLocks noChangeAspect="1"/>
          </p:cNvPicPr>
          <p:nvPr/>
        </p:nvPicPr>
        <p:blipFill>
          <a:blip r:embed="rId3"/>
          <a:stretch>
            <a:fillRect/>
          </a:stretch>
        </p:blipFill>
        <p:spPr>
          <a:xfrm>
            <a:off x="6811411" y="1931873"/>
            <a:ext cx="5380589" cy="3228354"/>
          </a:xfrm>
          <a:prstGeom prst="rect">
            <a:avLst/>
          </a:prstGeom>
        </p:spPr>
      </p:pic>
      <p:sp>
        <p:nvSpPr>
          <p:cNvPr id="9" name="Rectangle 8"/>
          <p:cNvSpPr/>
          <p:nvPr/>
        </p:nvSpPr>
        <p:spPr>
          <a:xfrm>
            <a:off x="7614841" y="1768164"/>
            <a:ext cx="4109202" cy="400110"/>
          </a:xfrm>
          <a:prstGeom prst="rect">
            <a:avLst/>
          </a:prstGeom>
        </p:spPr>
        <p:txBody>
          <a:bodyPr wrap="none">
            <a:spAutoFit/>
          </a:bodyPr>
          <a:lstStyle/>
          <a:p>
            <a:r>
              <a:rPr lang="en-US" sz="2000" dirty="0" smtClean="0">
                <a:solidFill>
                  <a:srgbClr val="0070C0"/>
                </a:solidFill>
              </a:rPr>
              <a:t>Two-group solution </a:t>
            </a:r>
            <a:r>
              <a:rPr lang="en-US" sz="2000" dirty="0">
                <a:solidFill>
                  <a:srgbClr val="0070C0"/>
                </a:solidFill>
              </a:rPr>
              <a:t>of cluster analysis</a:t>
            </a:r>
          </a:p>
        </p:txBody>
      </p:sp>
      <p:pic>
        <p:nvPicPr>
          <p:cNvPr id="10" name="Picture 9"/>
          <p:cNvPicPr>
            <a:picLocks noChangeAspect="1"/>
          </p:cNvPicPr>
          <p:nvPr/>
        </p:nvPicPr>
        <p:blipFill>
          <a:blip r:embed="rId4"/>
          <a:stretch>
            <a:fillRect/>
          </a:stretch>
        </p:blipFill>
        <p:spPr>
          <a:xfrm>
            <a:off x="2821935" y="2379660"/>
            <a:ext cx="3989476" cy="2657576"/>
          </a:xfrm>
          <a:prstGeom prst="rect">
            <a:avLst/>
          </a:prstGeom>
        </p:spPr>
      </p:pic>
    </p:spTree>
    <p:extLst>
      <p:ext uri="{BB962C8B-B14F-4D97-AF65-F5344CB8AC3E}">
        <p14:creationId xmlns:p14="http://schemas.microsoft.com/office/powerpoint/2010/main" val="30740224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9043" y="112116"/>
            <a:ext cx="6988097" cy="1446550"/>
          </a:xfrm>
          <a:prstGeom prst="rect">
            <a:avLst/>
          </a:prstGeom>
        </p:spPr>
        <p:txBody>
          <a:bodyPr wrap="square">
            <a:spAutoFit/>
          </a:bodyPr>
          <a:lstStyle/>
          <a:p>
            <a:r>
              <a:rPr lang="en-US" sz="2200" dirty="0" err="1"/>
              <a:t>body_pc</a:t>
            </a:r>
            <a:r>
              <a:rPr lang="en-US" sz="2200" dirty="0"/>
              <a:t> &lt;- </a:t>
            </a:r>
            <a:r>
              <a:rPr lang="en-US" sz="2200" dirty="0" err="1"/>
              <a:t>princomp</a:t>
            </a:r>
            <a:r>
              <a:rPr lang="en-US" sz="2200" dirty="0"/>
              <a:t>(</a:t>
            </a:r>
            <a:r>
              <a:rPr lang="en-US" sz="2200" dirty="0" err="1"/>
              <a:t>dm</a:t>
            </a:r>
            <a:r>
              <a:rPr lang="en-US" sz="2200" dirty="0"/>
              <a:t>, </a:t>
            </a:r>
            <a:r>
              <a:rPr lang="en-US" sz="2200" dirty="0" err="1"/>
              <a:t>cor</a:t>
            </a:r>
            <a:r>
              <a:rPr lang="en-US" sz="2200" dirty="0"/>
              <a:t> = TRUE)</a:t>
            </a:r>
          </a:p>
          <a:p>
            <a:r>
              <a:rPr lang="en-US" sz="2200" dirty="0" smtClean="0"/>
              <a:t>plot(</a:t>
            </a:r>
            <a:r>
              <a:rPr lang="en-US" sz="2200" dirty="0" err="1" smtClean="0"/>
              <a:t>body_pc$scores</a:t>
            </a:r>
            <a:r>
              <a:rPr lang="en-US" sz="2200" dirty="0"/>
              <a:t>[,1:2], type = "n")</a:t>
            </a:r>
          </a:p>
          <a:p>
            <a:r>
              <a:rPr lang="en-US" sz="2200" dirty="0"/>
              <a:t>lab &lt;- </a:t>
            </a:r>
            <a:r>
              <a:rPr lang="en-US" sz="2200" dirty="0" err="1" smtClean="0"/>
              <a:t>cutree</a:t>
            </a:r>
            <a:r>
              <a:rPr lang="en-US" sz="2200" dirty="0" smtClean="0"/>
              <a:t>(cc, </a:t>
            </a:r>
            <a:r>
              <a:rPr lang="en-US" sz="2200" b="1" dirty="0">
                <a:solidFill>
                  <a:srgbClr val="0070C0"/>
                </a:solidFill>
              </a:rPr>
              <a:t>h = </a:t>
            </a:r>
            <a:r>
              <a:rPr lang="en-US" sz="2200" b="1" dirty="0" smtClean="0">
                <a:solidFill>
                  <a:srgbClr val="0070C0"/>
                </a:solidFill>
              </a:rPr>
              <a:t>7.8</a:t>
            </a:r>
            <a:r>
              <a:rPr lang="en-US" sz="2200" dirty="0" smtClean="0"/>
              <a:t>)</a:t>
            </a:r>
            <a:endParaRPr lang="en-US" sz="2200" dirty="0"/>
          </a:p>
          <a:p>
            <a:r>
              <a:rPr lang="en-US" sz="2200" dirty="0"/>
              <a:t>text(</a:t>
            </a:r>
            <a:r>
              <a:rPr lang="en-US" sz="2200" dirty="0" err="1"/>
              <a:t>body_pc$scores</a:t>
            </a:r>
            <a:r>
              <a:rPr lang="en-US" sz="2200" dirty="0"/>
              <a:t>[,1:2], labels = lab, </a:t>
            </a:r>
            <a:r>
              <a:rPr lang="en-US" sz="2200" dirty="0" err="1"/>
              <a:t>cex</a:t>
            </a:r>
            <a:r>
              <a:rPr lang="en-US" sz="2200" dirty="0"/>
              <a:t> = </a:t>
            </a:r>
            <a:r>
              <a:rPr lang="en-US" sz="2200" dirty="0" smtClean="0"/>
              <a:t>0.6)</a:t>
            </a:r>
            <a:endParaRPr lang="en-US" sz="2200" dirty="0"/>
          </a:p>
        </p:txBody>
      </p:sp>
      <p:pic>
        <p:nvPicPr>
          <p:cNvPr id="5" name="Picture 4"/>
          <p:cNvPicPr>
            <a:picLocks noChangeAspect="1"/>
          </p:cNvPicPr>
          <p:nvPr/>
        </p:nvPicPr>
        <p:blipFill>
          <a:blip r:embed="rId2"/>
          <a:stretch>
            <a:fillRect/>
          </a:stretch>
        </p:blipFill>
        <p:spPr>
          <a:xfrm>
            <a:off x="249043" y="1768164"/>
            <a:ext cx="2489045" cy="4719215"/>
          </a:xfrm>
          <a:prstGeom prst="rect">
            <a:avLst/>
          </a:prstGeom>
        </p:spPr>
      </p:pic>
      <p:pic>
        <p:nvPicPr>
          <p:cNvPr id="6" name="Picture 5"/>
          <p:cNvPicPr>
            <a:picLocks noChangeAspect="1"/>
          </p:cNvPicPr>
          <p:nvPr/>
        </p:nvPicPr>
        <p:blipFill>
          <a:blip r:embed="rId3"/>
          <a:stretch>
            <a:fillRect/>
          </a:stretch>
        </p:blipFill>
        <p:spPr>
          <a:xfrm>
            <a:off x="2867727" y="2399277"/>
            <a:ext cx="3814045" cy="2540713"/>
          </a:xfrm>
          <a:prstGeom prst="rect">
            <a:avLst/>
          </a:prstGeom>
        </p:spPr>
      </p:pic>
      <p:pic>
        <p:nvPicPr>
          <p:cNvPr id="3" name="Picture 2"/>
          <p:cNvPicPr>
            <a:picLocks noChangeAspect="1"/>
          </p:cNvPicPr>
          <p:nvPr/>
        </p:nvPicPr>
        <p:blipFill>
          <a:blip r:embed="rId4"/>
          <a:stretch>
            <a:fillRect/>
          </a:stretch>
        </p:blipFill>
        <p:spPr>
          <a:xfrm>
            <a:off x="6811411" y="2146533"/>
            <a:ext cx="5380589" cy="3228353"/>
          </a:xfrm>
          <a:prstGeom prst="rect">
            <a:avLst/>
          </a:prstGeom>
        </p:spPr>
      </p:pic>
      <p:sp>
        <p:nvSpPr>
          <p:cNvPr id="9" name="Rectangle 8"/>
          <p:cNvSpPr/>
          <p:nvPr/>
        </p:nvSpPr>
        <p:spPr>
          <a:xfrm>
            <a:off x="7525631" y="1968390"/>
            <a:ext cx="4109202" cy="400110"/>
          </a:xfrm>
          <a:prstGeom prst="rect">
            <a:avLst/>
          </a:prstGeom>
        </p:spPr>
        <p:txBody>
          <a:bodyPr wrap="none">
            <a:spAutoFit/>
          </a:bodyPr>
          <a:lstStyle/>
          <a:p>
            <a:r>
              <a:rPr lang="en-US" sz="2000" dirty="0" smtClean="0">
                <a:solidFill>
                  <a:srgbClr val="0070C0"/>
                </a:solidFill>
              </a:rPr>
              <a:t>Two-group solution </a:t>
            </a:r>
            <a:r>
              <a:rPr lang="en-US" sz="2000" dirty="0">
                <a:solidFill>
                  <a:srgbClr val="0070C0"/>
                </a:solidFill>
              </a:rPr>
              <a:t>of cluster analysis</a:t>
            </a:r>
          </a:p>
        </p:txBody>
      </p:sp>
    </p:spTree>
    <p:extLst>
      <p:ext uri="{BB962C8B-B14F-4D97-AF65-F5344CB8AC3E}">
        <p14:creationId xmlns:p14="http://schemas.microsoft.com/office/powerpoint/2010/main" val="17659323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984" y="112116"/>
            <a:ext cx="12021016" cy="830997"/>
          </a:xfrm>
          <a:prstGeom prst="rect">
            <a:avLst/>
          </a:prstGeom>
        </p:spPr>
        <p:txBody>
          <a:bodyPr wrap="square">
            <a:spAutoFit/>
          </a:bodyPr>
          <a:lstStyle/>
          <a:p>
            <a:r>
              <a:rPr lang="en-US" sz="2400" dirty="0" smtClean="0">
                <a:latin typeface="Times New Roman" panose="02020603050405020304" pitchFamily="18" charset="0"/>
                <a:cs typeface="Times New Roman" panose="02020603050405020304" pitchFamily="18" charset="0"/>
              </a:rPr>
              <a:t>Example Data collected on 22 U.S. public utility companies are listed in Table. Although it is interesting to group companies, we are </a:t>
            </a:r>
            <a:r>
              <a:rPr lang="en-US" sz="2400" dirty="0" smtClean="0">
                <a:solidFill>
                  <a:srgbClr val="0070C0"/>
                </a:solidFill>
                <a:latin typeface="Times New Roman" panose="02020603050405020304" pitchFamily="18" charset="0"/>
                <a:cs typeface="Times New Roman" panose="02020603050405020304" pitchFamily="18" charset="0"/>
              </a:rPr>
              <a:t>more interesting to group the eight variables.</a:t>
            </a:r>
            <a:endParaRPr lang="en-US" sz="2400" dirty="0">
              <a:solidFill>
                <a:srgbClr val="0070C0"/>
              </a:solidFill>
              <a:latin typeface="Times New Roman" panose="02020603050405020304" pitchFamily="18" charset="0"/>
              <a:cs typeface="Times New Roman" panose="02020603050405020304"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168171261"/>
              </p:ext>
            </p:extLst>
          </p:nvPr>
        </p:nvGraphicFramePr>
        <p:xfrm>
          <a:off x="170984" y="1312445"/>
          <a:ext cx="5296826" cy="5419120"/>
        </p:xfrm>
        <a:graphic>
          <a:graphicData uri="http://schemas.openxmlformats.org/drawingml/2006/table">
            <a:tbl>
              <a:tblPr/>
              <a:tblGrid>
                <a:gridCol w="936626"/>
                <a:gridCol w="545025"/>
                <a:gridCol w="545025"/>
                <a:gridCol w="545025"/>
                <a:gridCol w="545025"/>
                <a:gridCol w="545025"/>
                <a:gridCol w="545025"/>
                <a:gridCol w="545025"/>
                <a:gridCol w="545025"/>
              </a:tblGrid>
              <a:tr h="193252">
                <a:tc>
                  <a:txBody>
                    <a:bodyPr/>
                    <a:lstStyle/>
                    <a:p>
                      <a:pPr algn="ctr" fontAlgn="b"/>
                      <a:r>
                        <a:rPr lang="en-US" sz="1400" b="0" i="0" u="none" strike="noStrike" dirty="0">
                          <a:solidFill>
                            <a:srgbClr val="000000"/>
                          </a:solidFill>
                          <a:effectLst/>
                          <a:latin typeface="Calibri" panose="020F0502020204030204" pitchFamily="34" charset="0"/>
                        </a:rPr>
                        <a:t>Company</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X1</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X2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X3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X4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X5</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X6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X7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X8</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dirty="0">
                          <a:solidFill>
                            <a:srgbClr val="000000"/>
                          </a:solidFill>
                          <a:effectLst/>
                          <a:latin typeface="Calibri" panose="020F0502020204030204" pitchFamily="34" charset="0"/>
                        </a:rPr>
                        <a:t>Arizona</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1.06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9.2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151</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54.4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9077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0.628</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dirty="0">
                          <a:solidFill>
                            <a:srgbClr val="000000"/>
                          </a:solidFill>
                          <a:effectLst/>
                          <a:latin typeface="Calibri" panose="020F0502020204030204" pitchFamily="34" charset="0"/>
                        </a:rPr>
                        <a:t>Boston</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0.89</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10.3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202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57.9</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2.2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5088</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25.3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1.555</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Central</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1.43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15.4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113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53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3.4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9212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1.058</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Common</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1.02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11.2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168</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56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6423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34.3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Consolid</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1.49</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8.8</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192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51.2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3300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15.6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2.044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Florida</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1.32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13.5</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111</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60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-2.2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11127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22.5</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1.241</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Hawaiian</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1.22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12.2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175</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67.6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2.2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7642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1.652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Idaho</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1.1</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9.2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245</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57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3.3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13082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0.309</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Kentucky</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1.34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168</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60.4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7.2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8406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0.862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Madison</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1.12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12.4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197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53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2.7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6455</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39.2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0.623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Nevada</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0.75</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7.5</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173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51.5</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6.5</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17441</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0.768</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69961">
                <a:tc>
                  <a:txBody>
                    <a:bodyPr/>
                    <a:lstStyle/>
                    <a:p>
                      <a:pPr algn="ctr" fontAlgn="b"/>
                      <a:r>
                        <a:rPr lang="en-US" sz="1400" b="0" i="0" u="none" strike="noStrike">
                          <a:solidFill>
                            <a:srgbClr val="000000"/>
                          </a:solidFill>
                          <a:effectLst/>
                          <a:latin typeface="Calibri" panose="020F0502020204030204" pitchFamily="34" charset="0"/>
                        </a:rPr>
                        <a:t>NewEngla</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1.13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10.9</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178</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62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3.7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6154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1.897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Northern</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1.15</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12.7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199</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53.7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6.4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7179</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50.2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0.527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69961">
                <a:tc>
                  <a:txBody>
                    <a:bodyPr/>
                    <a:lstStyle/>
                    <a:p>
                      <a:pPr algn="ctr" fontAlgn="b"/>
                      <a:r>
                        <a:rPr lang="en-US" sz="1400" b="0" i="0" u="none" strike="noStrike">
                          <a:solidFill>
                            <a:srgbClr val="000000"/>
                          </a:solidFill>
                          <a:effectLst/>
                          <a:latin typeface="Calibri" panose="020F0502020204030204" pitchFamily="34" charset="0"/>
                        </a:rPr>
                        <a:t>Oklahoma</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1.09</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96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49.8</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9673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0.588</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Pacific</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0.96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7.6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164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62.2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-0.1</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6468</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0.9</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Puget</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1.16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9.9</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252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56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9.2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15991</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0.62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SanDiego</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0.76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6.4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136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61.9</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9</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5714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8.3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1.92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Southern</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1.05</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12.6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150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56.7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2.7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10140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1.108</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Texas</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1.16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11.7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104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54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-2.1</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13507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0.636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Wisconsi</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11.8</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148</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59.9</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3.5</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7287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41.1</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0.702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United</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1.04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8.6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204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61</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3.5</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6650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2.116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Virginia</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1.07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9.3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174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54.3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5.9</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10093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26.6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1.306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8" name="Rectangle 7"/>
          <p:cNvSpPr/>
          <p:nvPr/>
        </p:nvSpPr>
        <p:spPr>
          <a:xfrm>
            <a:off x="5675970" y="1751346"/>
            <a:ext cx="6393367" cy="3416320"/>
          </a:xfrm>
          <a:prstGeom prst="rect">
            <a:avLst/>
          </a:prstGeom>
        </p:spPr>
        <p:txBody>
          <a:bodyPr wrap="square">
            <a:spAutoFit/>
          </a:bodyPr>
          <a:lstStyle/>
          <a:p>
            <a:r>
              <a:rPr lang="en-US" sz="2400" dirty="0" smtClean="0">
                <a:latin typeface="Times New Roman" panose="02020603050405020304" pitchFamily="18" charset="0"/>
                <a:cs typeface="Times New Roman" panose="02020603050405020304" pitchFamily="18" charset="0"/>
              </a:rPr>
              <a:t>X1: Fixed-charge coverage ratio (income/debt)</a:t>
            </a:r>
          </a:p>
          <a:p>
            <a:r>
              <a:rPr lang="en-US" sz="2400" dirty="0" smtClean="0">
                <a:latin typeface="Times New Roman" panose="02020603050405020304" pitchFamily="18" charset="0"/>
                <a:cs typeface="Times New Roman" panose="02020603050405020304" pitchFamily="18" charset="0"/>
              </a:rPr>
              <a:t>X2: rate of return on capital</a:t>
            </a:r>
          </a:p>
          <a:p>
            <a:r>
              <a:rPr lang="en-US" sz="2400" dirty="0" smtClean="0">
                <a:latin typeface="Times New Roman" panose="02020603050405020304" pitchFamily="18" charset="0"/>
                <a:cs typeface="Times New Roman" panose="02020603050405020304" pitchFamily="18" charset="0"/>
              </a:rPr>
              <a:t>X3: cost per KW capacity in place</a:t>
            </a:r>
          </a:p>
          <a:p>
            <a:r>
              <a:rPr lang="en-US" sz="2400" dirty="0" smtClean="0">
                <a:latin typeface="Times New Roman" panose="02020603050405020304" pitchFamily="18" charset="0"/>
                <a:cs typeface="Times New Roman" panose="02020603050405020304" pitchFamily="18" charset="0"/>
              </a:rPr>
              <a:t>X4: Annual load factor</a:t>
            </a:r>
          </a:p>
          <a:p>
            <a:r>
              <a:rPr lang="en-US" sz="2400" dirty="0" smtClean="0">
                <a:latin typeface="Times New Roman" panose="02020603050405020304" pitchFamily="18" charset="0"/>
                <a:cs typeface="Times New Roman" panose="02020603050405020304" pitchFamily="18" charset="0"/>
              </a:rPr>
              <a:t>X5: Peak kWh demand growth from 1974-1975</a:t>
            </a:r>
          </a:p>
          <a:p>
            <a:r>
              <a:rPr lang="en-US" sz="2400" dirty="0" smtClean="0">
                <a:latin typeface="Times New Roman" panose="02020603050405020304" pitchFamily="18" charset="0"/>
                <a:cs typeface="Times New Roman" panose="02020603050405020304" pitchFamily="18" charset="0"/>
              </a:rPr>
              <a:t>X6: Sales (kWh use per year)</a:t>
            </a:r>
          </a:p>
          <a:p>
            <a:r>
              <a:rPr lang="en-US" sz="2400" dirty="0" smtClean="0">
                <a:latin typeface="Times New Roman" panose="02020603050405020304" pitchFamily="18" charset="0"/>
                <a:cs typeface="Times New Roman" panose="02020603050405020304" pitchFamily="18" charset="0"/>
              </a:rPr>
              <a:t>X7: Percent nuclear</a:t>
            </a:r>
          </a:p>
          <a:p>
            <a:r>
              <a:rPr lang="en-US" sz="2400" dirty="0" smtClean="0">
                <a:latin typeface="Times New Roman" panose="02020603050405020304" pitchFamily="18" charset="0"/>
                <a:cs typeface="Times New Roman" panose="02020603050405020304" pitchFamily="18" charset="0"/>
              </a:rPr>
              <a:t>X8: Total fuel costs (cents per kWh)</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70193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335704349"/>
              </p:ext>
            </p:extLst>
          </p:nvPr>
        </p:nvGraphicFramePr>
        <p:xfrm>
          <a:off x="133814" y="732802"/>
          <a:ext cx="5296826" cy="5419120"/>
        </p:xfrm>
        <a:graphic>
          <a:graphicData uri="http://schemas.openxmlformats.org/drawingml/2006/table">
            <a:tbl>
              <a:tblPr/>
              <a:tblGrid>
                <a:gridCol w="936626"/>
                <a:gridCol w="545025"/>
                <a:gridCol w="545025"/>
                <a:gridCol w="545025"/>
                <a:gridCol w="545025"/>
                <a:gridCol w="545025"/>
                <a:gridCol w="545025"/>
                <a:gridCol w="545025"/>
                <a:gridCol w="545025"/>
              </a:tblGrid>
              <a:tr h="193252">
                <a:tc>
                  <a:txBody>
                    <a:bodyPr/>
                    <a:lstStyle/>
                    <a:p>
                      <a:pPr algn="ctr" fontAlgn="b"/>
                      <a:r>
                        <a:rPr lang="en-US" sz="1400" b="0" i="0" u="none" strike="noStrike" dirty="0">
                          <a:solidFill>
                            <a:srgbClr val="000000"/>
                          </a:solidFill>
                          <a:effectLst/>
                          <a:latin typeface="Calibri" panose="020F0502020204030204" pitchFamily="34" charset="0"/>
                        </a:rPr>
                        <a:t>Company</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X1</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X2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X3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X4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X5</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X6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X7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X8</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dirty="0">
                          <a:solidFill>
                            <a:srgbClr val="000000"/>
                          </a:solidFill>
                          <a:effectLst/>
                          <a:latin typeface="Calibri" panose="020F0502020204030204" pitchFamily="34" charset="0"/>
                        </a:rPr>
                        <a:t>Arizona</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1.06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9.2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151</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54.4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9077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0.628</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dirty="0">
                          <a:solidFill>
                            <a:srgbClr val="000000"/>
                          </a:solidFill>
                          <a:effectLst/>
                          <a:latin typeface="Calibri" panose="020F0502020204030204" pitchFamily="34" charset="0"/>
                        </a:rPr>
                        <a:t>Boston</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0.89</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10.3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202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57.9</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2.2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5088</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25.3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1.555</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Central</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1.43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15.4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113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53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3.4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9212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1.058</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Common</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1.02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11.2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168</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56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6423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34.3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Consolid</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1.49</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8.8</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192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51.2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3300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15.6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2.044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Florida</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1.32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13.5</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111</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60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-2.2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11127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22.5</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1.241</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Hawaiian</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1.22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12.2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175</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67.6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2.2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7642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1.652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Idaho</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1.1</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9.2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245</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57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3.3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13082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0.309</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Kentucky</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1.34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168</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60.4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7.2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8406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0.862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Madison</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1.12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12.4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197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53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2.7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6455</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39.2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0.623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Nevada</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0.75</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7.5</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173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51.5</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6.5</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17441</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0.768</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69961">
                <a:tc>
                  <a:txBody>
                    <a:bodyPr/>
                    <a:lstStyle/>
                    <a:p>
                      <a:pPr algn="ctr" fontAlgn="b"/>
                      <a:r>
                        <a:rPr lang="en-US" sz="1400" b="0" i="0" u="none" strike="noStrike">
                          <a:solidFill>
                            <a:srgbClr val="000000"/>
                          </a:solidFill>
                          <a:effectLst/>
                          <a:latin typeface="Calibri" panose="020F0502020204030204" pitchFamily="34" charset="0"/>
                        </a:rPr>
                        <a:t>NewEngla</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1.13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10.9</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178</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62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3.7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6154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1.897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Northern</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1.15</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12.7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199</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53.7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6.4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7179</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50.2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0.527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69961">
                <a:tc>
                  <a:txBody>
                    <a:bodyPr/>
                    <a:lstStyle/>
                    <a:p>
                      <a:pPr algn="ctr" fontAlgn="b"/>
                      <a:r>
                        <a:rPr lang="en-US" sz="1400" b="0" i="0" u="none" strike="noStrike">
                          <a:solidFill>
                            <a:srgbClr val="000000"/>
                          </a:solidFill>
                          <a:effectLst/>
                          <a:latin typeface="Calibri" panose="020F0502020204030204" pitchFamily="34" charset="0"/>
                        </a:rPr>
                        <a:t>Oklahoma</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1.09</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96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49.8</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9673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0.588</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Pacific</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0.96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7.6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164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62.2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-0.1</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6468</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0.9</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Puget</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1.16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9.9</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252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56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9.2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15991</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0.62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SanDiego</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0.76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6.4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136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61.9</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9</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5714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8.3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1.92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Southern</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1.05</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12.6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150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56.7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2.7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10140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1.108</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Texas</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1.16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11.7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104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54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-2.1</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13507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0.636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Wisconsi</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11.8</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148</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59.9</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3.5</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7287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41.1</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0.702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United</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1.04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8.6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204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61</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3.5</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6650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2.116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Virginia</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1.07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9.3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174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54.3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5.9</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10093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26.6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1.306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8" name="Rectangle 7"/>
          <p:cNvSpPr/>
          <p:nvPr/>
        </p:nvSpPr>
        <p:spPr>
          <a:xfrm>
            <a:off x="5575609" y="732802"/>
            <a:ext cx="6616391" cy="4708981"/>
          </a:xfrm>
          <a:prstGeom prst="rect">
            <a:avLst/>
          </a:prstGeom>
        </p:spPr>
        <p:txBody>
          <a:bodyPr wrap="square">
            <a:spAutoFit/>
          </a:bodyPr>
          <a:lstStyle/>
          <a:p>
            <a:r>
              <a:rPr lang="en-US" sz="2400" dirty="0" smtClean="0">
                <a:latin typeface="Times New Roman" panose="02020603050405020304" pitchFamily="18" charset="0"/>
                <a:cs typeface="Times New Roman" panose="02020603050405020304" pitchFamily="18" charset="0"/>
              </a:rPr>
              <a:t>X1: Fixed-charge coverage ratio (income/debt)</a:t>
            </a:r>
          </a:p>
          <a:p>
            <a:r>
              <a:rPr lang="en-US" sz="2400" dirty="0" smtClean="0">
                <a:latin typeface="Times New Roman" panose="02020603050405020304" pitchFamily="18" charset="0"/>
                <a:cs typeface="Times New Roman" panose="02020603050405020304" pitchFamily="18" charset="0"/>
              </a:rPr>
              <a:t>X2: rate of return on capital</a:t>
            </a:r>
          </a:p>
          <a:p>
            <a:r>
              <a:rPr lang="en-US" sz="2400" dirty="0" smtClean="0">
                <a:latin typeface="Times New Roman" panose="02020603050405020304" pitchFamily="18" charset="0"/>
                <a:cs typeface="Times New Roman" panose="02020603050405020304" pitchFamily="18" charset="0"/>
              </a:rPr>
              <a:t>X3: cost per KW capacity in place</a:t>
            </a:r>
          </a:p>
          <a:p>
            <a:r>
              <a:rPr lang="en-US" sz="2400" dirty="0" smtClean="0">
                <a:latin typeface="Times New Roman" panose="02020603050405020304" pitchFamily="18" charset="0"/>
                <a:cs typeface="Times New Roman" panose="02020603050405020304" pitchFamily="18" charset="0"/>
              </a:rPr>
              <a:t>X4: Annual load factor</a:t>
            </a:r>
          </a:p>
          <a:p>
            <a:r>
              <a:rPr lang="en-US" sz="2400" dirty="0" smtClean="0">
                <a:latin typeface="Times New Roman" panose="02020603050405020304" pitchFamily="18" charset="0"/>
                <a:cs typeface="Times New Roman" panose="02020603050405020304" pitchFamily="18" charset="0"/>
              </a:rPr>
              <a:t>X5: Peak kWh demand growth from 1974-1975</a:t>
            </a:r>
          </a:p>
          <a:p>
            <a:r>
              <a:rPr lang="en-US" sz="2400" dirty="0" smtClean="0">
                <a:latin typeface="Times New Roman" panose="02020603050405020304" pitchFamily="18" charset="0"/>
                <a:cs typeface="Times New Roman" panose="02020603050405020304" pitchFamily="18" charset="0"/>
              </a:rPr>
              <a:t>X6: Sales (kWh use per year)</a:t>
            </a:r>
          </a:p>
          <a:p>
            <a:r>
              <a:rPr lang="en-US" sz="2400" dirty="0" smtClean="0">
                <a:latin typeface="Times New Roman" panose="02020603050405020304" pitchFamily="18" charset="0"/>
                <a:cs typeface="Times New Roman" panose="02020603050405020304" pitchFamily="18" charset="0"/>
              </a:rPr>
              <a:t>X7: Percent nuclear</a:t>
            </a:r>
          </a:p>
          <a:p>
            <a:r>
              <a:rPr lang="en-US" sz="2400" dirty="0" smtClean="0">
                <a:latin typeface="Times New Roman" panose="02020603050405020304" pitchFamily="18" charset="0"/>
                <a:cs typeface="Times New Roman" panose="02020603050405020304" pitchFamily="18" charset="0"/>
              </a:rPr>
              <a:t>X8: Total fuel costs (cents per kWh)</a:t>
            </a:r>
          </a:p>
          <a:p>
            <a:endParaRPr lang="en-US" sz="2400" dirty="0" smtClean="0">
              <a:latin typeface="Times New Roman" panose="02020603050405020304" pitchFamily="18" charset="0"/>
              <a:cs typeface="Times New Roman" panose="02020603050405020304" pitchFamily="18" charset="0"/>
            </a:endParaRPr>
          </a:p>
          <a:p>
            <a:r>
              <a:rPr lang="en-US" sz="2800" b="1" dirty="0" smtClean="0">
                <a:solidFill>
                  <a:srgbClr val="0070C0"/>
                </a:solidFill>
                <a:latin typeface="Times New Roman" panose="02020603050405020304" pitchFamily="18" charset="0"/>
                <a:cs typeface="Times New Roman" panose="02020603050405020304" pitchFamily="18" charset="0"/>
              </a:rPr>
              <a:t>What is an appropriate parameter to describe the dissimilarity of the eight variables?</a:t>
            </a:r>
            <a:endParaRPr lang="en-US" sz="2800" b="1" dirty="0">
              <a:solidFill>
                <a:srgbClr val="0070C0"/>
              </a:solidFill>
              <a:latin typeface="Times New Roman" panose="02020603050405020304" pitchFamily="18" charset="0"/>
              <a:cs typeface="Times New Roman" panose="02020603050405020304" pitchFamily="18" charset="0"/>
            </a:endParaRPr>
          </a:p>
        </p:txBody>
      </p:sp>
      <p:sp>
        <p:nvSpPr>
          <p:cNvPr id="3" name="Rectangle 2"/>
          <p:cNvSpPr/>
          <p:nvPr/>
        </p:nvSpPr>
        <p:spPr>
          <a:xfrm>
            <a:off x="315950" y="169941"/>
            <a:ext cx="11627005" cy="461665"/>
          </a:xfrm>
          <a:prstGeom prst="rect">
            <a:avLst/>
          </a:prstGeom>
        </p:spPr>
        <p:txBody>
          <a:bodyPr wrap="square">
            <a:spAutoFit/>
          </a:bodyPr>
          <a:lstStyle/>
          <a:p>
            <a:r>
              <a:rPr lang="en-US" sz="2400" dirty="0" smtClean="0">
                <a:solidFill>
                  <a:prstClr val="black"/>
                </a:solidFill>
                <a:latin typeface="Times New Roman" panose="02020603050405020304" pitchFamily="18" charset="0"/>
                <a:cs typeface="Times New Roman" panose="02020603050405020304" pitchFamily="18" charset="0"/>
              </a:rPr>
              <a:t>We </a:t>
            </a:r>
            <a:r>
              <a:rPr lang="en-US" sz="2400" dirty="0">
                <a:solidFill>
                  <a:prstClr val="black"/>
                </a:solidFill>
                <a:latin typeface="Times New Roman" panose="02020603050405020304" pitchFamily="18" charset="0"/>
                <a:cs typeface="Times New Roman" panose="02020603050405020304" pitchFamily="18" charset="0"/>
              </a:rPr>
              <a:t>are </a:t>
            </a:r>
            <a:r>
              <a:rPr lang="en-US" sz="2400" dirty="0">
                <a:solidFill>
                  <a:srgbClr val="0070C0"/>
                </a:solidFill>
                <a:latin typeface="Times New Roman" panose="02020603050405020304" pitchFamily="18" charset="0"/>
                <a:cs typeface="Times New Roman" panose="02020603050405020304" pitchFamily="18" charset="0"/>
              </a:rPr>
              <a:t>more interesting to group </a:t>
            </a:r>
            <a:r>
              <a:rPr lang="en-US" sz="2400" dirty="0" smtClean="0">
                <a:solidFill>
                  <a:srgbClr val="0070C0"/>
                </a:solidFill>
                <a:latin typeface="Times New Roman" panose="02020603050405020304" pitchFamily="18" charset="0"/>
                <a:cs typeface="Times New Roman" panose="02020603050405020304" pitchFamily="18" charset="0"/>
              </a:rPr>
              <a:t>the eight </a:t>
            </a:r>
            <a:r>
              <a:rPr lang="en-US" sz="2400" dirty="0">
                <a:solidFill>
                  <a:srgbClr val="0070C0"/>
                </a:solidFill>
                <a:latin typeface="Times New Roman" panose="02020603050405020304" pitchFamily="18" charset="0"/>
                <a:cs typeface="Times New Roman" panose="02020603050405020304" pitchFamily="18" charset="0"/>
              </a:rPr>
              <a:t>variables.</a:t>
            </a:r>
            <a:endParaRPr lang="en-US" dirty="0"/>
          </a:p>
        </p:txBody>
      </p:sp>
    </p:spTree>
    <p:extLst>
      <p:ext uri="{BB962C8B-B14F-4D97-AF65-F5344CB8AC3E}">
        <p14:creationId xmlns:p14="http://schemas.microsoft.com/office/powerpoint/2010/main" val="23955229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036597297"/>
              </p:ext>
            </p:extLst>
          </p:nvPr>
        </p:nvGraphicFramePr>
        <p:xfrm>
          <a:off x="0" y="954107"/>
          <a:ext cx="5296826" cy="5419120"/>
        </p:xfrm>
        <a:graphic>
          <a:graphicData uri="http://schemas.openxmlformats.org/drawingml/2006/table">
            <a:tbl>
              <a:tblPr/>
              <a:tblGrid>
                <a:gridCol w="936626"/>
                <a:gridCol w="545025"/>
                <a:gridCol w="545025"/>
                <a:gridCol w="545025"/>
                <a:gridCol w="545025"/>
                <a:gridCol w="545025"/>
                <a:gridCol w="545025"/>
                <a:gridCol w="545025"/>
                <a:gridCol w="545025"/>
              </a:tblGrid>
              <a:tr h="193252">
                <a:tc>
                  <a:txBody>
                    <a:bodyPr/>
                    <a:lstStyle/>
                    <a:p>
                      <a:pPr algn="ctr" fontAlgn="b"/>
                      <a:r>
                        <a:rPr lang="en-US" sz="1400" b="0" i="0" u="none" strike="noStrike" dirty="0">
                          <a:solidFill>
                            <a:srgbClr val="000000"/>
                          </a:solidFill>
                          <a:effectLst/>
                          <a:latin typeface="Calibri" panose="020F0502020204030204" pitchFamily="34" charset="0"/>
                        </a:rPr>
                        <a:t>Company</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X1</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X2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X3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X4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X5</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X6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X7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X8</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dirty="0">
                          <a:solidFill>
                            <a:srgbClr val="000000"/>
                          </a:solidFill>
                          <a:effectLst/>
                          <a:latin typeface="Calibri" panose="020F0502020204030204" pitchFamily="34" charset="0"/>
                        </a:rPr>
                        <a:t>Arizona</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1.06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9.2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151</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54.4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9077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0.628</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dirty="0">
                          <a:solidFill>
                            <a:srgbClr val="000000"/>
                          </a:solidFill>
                          <a:effectLst/>
                          <a:latin typeface="Calibri" panose="020F0502020204030204" pitchFamily="34" charset="0"/>
                        </a:rPr>
                        <a:t>Boston</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0.89</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10.3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202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57.9</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2.2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5088</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25.3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1.555</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Central</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1.43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15.4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113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53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3.4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9212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1.058</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Common</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1.02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11.2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168</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56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6423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34.3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Consolid</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1.49</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8.8</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192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51.2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3300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15.6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2.044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Florida</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1.32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13.5</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111</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60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-2.2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11127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22.5</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1.241</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Hawaiian</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1.22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12.2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175</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67.6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2.2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7642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1.652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Idaho</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1.1</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9.2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245</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57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3.3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13082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0.309</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Kentucky</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1.34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168</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60.4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7.2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8406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0.862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Madison</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1.12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12.4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197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53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2.7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6455</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39.2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0.623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Nevada</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0.75</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7.5</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173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51.5</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6.5</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17441</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0.768</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69961">
                <a:tc>
                  <a:txBody>
                    <a:bodyPr/>
                    <a:lstStyle/>
                    <a:p>
                      <a:pPr algn="ctr" fontAlgn="b"/>
                      <a:r>
                        <a:rPr lang="en-US" sz="1400" b="0" i="0" u="none" strike="noStrike">
                          <a:solidFill>
                            <a:srgbClr val="000000"/>
                          </a:solidFill>
                          <a:effectLst/>
                          <a:latin typeface="Calibri" panose="020F0502020204030204" pitchFamily="34" charset="0"/>
                        </a:rPr>
                        <a:t>NewEngla</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1.13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10.9</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178</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62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3.7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6154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1.897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Northern</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1.15</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12.7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199</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53.7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6.4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7179</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50.2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0.527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69961">
                <a:tc>
                  <a:txBody>
                    <a:bodyPr/>
                    <a:lstStyle/>
                    <a:p>
                      <a:pPr algn="ctr" fontAlgn="b"/>
                      <a:r>
                        <a:rPr lang="en-US" sz="1400" b="0" i="0" u="none" strike="noStrike">
                          <a:solidFill>
                            <a:srgbClr val="000000"/>
                          </a:solidFill>
                          <a:effectLst/>
                          <a:latin typeface="Calibri" panose="020F0502020204030204" pitchFamily="34" charset="0"/>
                        </a:rPr>
                        <a:t>Oklahoma</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1.09</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96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49.8</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9673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0.588</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Pacific</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0.96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7.6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164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62.2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-0.1</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6468</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0.9</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Puget</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1.16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9.9</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252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56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9.2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15991</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0.62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SanDiego</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0.76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6.4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136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61.9</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9</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5714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8.3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1.92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Southern</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1.05</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12.6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150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56.7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2.7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10140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1.108</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Texas</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1.16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11.7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104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54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-2.1</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13507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0.636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Wisconsi</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11.8</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148</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59.9</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3.5</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7287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41.1</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0.702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United</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1.04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8.6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204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61</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3.5</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6650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2.116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Virginia</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1.07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9.3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174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54.3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5.9</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10093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26.6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1.306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8" name="Rectangle 7"/>
          <p:cNvSpPr/>
          <p:nvPr/>
        </p:nvSpPr>
        <p:spPr>
          <a:xfrm>
            <a:off x="5436217" y="793980"/>
            <a:ext cx="6755783" cy="4647426"/>
          </a:xfrm>
          <a:prstGeom prst="rect">
            <a:avLst/>
          </a:prstGeom>
        </p:spPr>
        <p:txBody>
          <a:bodyPr wrap="square">
            <a:spAutoFit/>
          </a:bodyPr>
          <a:lstStyle/>
          <a:p>
            <a:r>
              <a:rPr lang="en-US" sz="2400" dirty="0" smtClean="0">
                <a:latin typeface="Times New Roman" panose="02020603050405020304" pitchFamily="18" charset="0"/>
                <a:cs typeface="Times New Roman" panose="02020603050405020304" pitchFamily="18" charset="0"/>
              </a:rPr>
              <a:t>X1: Fixed-charge coverage ratio (income/debt)</a:t>
            </a:r>
          </a:p>
          <a:p>
            <a:r>
              <a:rPr lang="en-US" sz="2400" dirty="0" smtClean="0">
                <a:latin typeface="Times New Roman" panose="02020603050405020304" pitchFamily="18" charset="0"/>
                <a:cs typeface="Times New Roman" panose="02020603050405020304" pitchFamily="18" charset="0"/>
              </a:rPr>
              <a:t>X2: rate of return on capital</a:t>
            </a:r>
          </a:p>
          <a:p>
            <a:r>
              <a:rPr lang="en-US" sz="2400" dirty="0" smtClean="0">
                <a:latin typeface="Times New Roman" panose="02020603050405020304" pitchFamily="18" charset="0"/>
                <a:cs typeface="Times New Roman" panose="02020603050405020304" pitchFamily="18" charset="0"/>
              </a:rPr>
              <a:t>X3: cost per KW capacity in place</a:t>
            </a:r>
          </a:p>
          <a:p>
            <a:r>
              <a:rPr lang="en-US" sz="2400" dirty="0" smtClean="0">
                <a:latin typeface="Times New Roman" panose="02020603050405020304" pitchFamily="18" charset="0"/>
                <a:cs typeface="Times New Roman" panose="02020603050405020304" pitchFamily="18" charset="0"/>
              </a:rPr>
              <a:t>X4: Annual load factor</a:t>
            </a:r>
          </a:p>
          <a:p>
            <a:r>
              <a:rPr lang="en-US" sz="2400" dirty="0" smtClean="0">
                <a:latin typeface="Times New Roman" panose="02020603050405020304" pitchFamily="18" charset="0"/>
                <a:cs typeface="Times New Roman" panose="02020603050405020304" pitchFamily="18" charset="0"/>
              </a:rPr>
              <a:t>X5: Peak kWh demand growth from 1974-1975</a:t>
            </a:r>
          </a:p>
          <a:p>
            <a:r>
              <a:rPr lang="en-US" sz="2400" dirty="0" smtClean="0">
                <a:latin typeface="Times New Roman" panose="02020603050405020304" pitchFamily="18" charset="0"/>
                <a:cs typeface="Times New Roman" panose="02020603050405020304" pitchFamily="18" charset="0"/>
              </a:rPr>
              <a:t>X6: Sales (kWh use per year)</a:t>
            </a:r>
          </a:p>
          <a:p>
            <a:r>
              <a:rPr lang="en-US" sz="2400" dirty="0" smtClean="0">
                <a:latin typeface="Times New Roman" panose="02020603050405020304" pitchFamily="18" charset="0"/>
                <a:cs typeface="Times New Roman" panose="02020603050405020304" pitchFamily="18" charset="0"/>
              </a:rPr>
              <a:t>X7: Percent nuclear</a:t>
            </a:r>
          </a:p>
          <a:p>
            <a:r>
              <a:rPr lang="en-US" sz="2400" dirty="0" smtClean="0">
                <a:latin typeface="Times New Roman" panose="02020603050405020304" pitchFamily="18" charset="0"/>
                <a:cs typeface="Times New Roman" panose="02020603050405020304" pitchFamily="18" charset="0"/>
              </a:rPr>
              <a:t>X8: Total fuel costs (cents per kWh)</a:t>
            </a:r>
          </a:p>
          <a:p>
            <a:endParaRPr lang="en-US" sz="2400" dirty="0">
              <a:latin typeface="Times New Roman" panose="02020603050405020304" pitchFamily="18" charset="0"/>
              <a:cs typeface="Times New Roman" panose="02020603050405020304" pitchFamily="18" charset="0"/>
            </a:endParaRPr>
          </a:p>
          <a:p>
            <a:r>
              <a:rPr lang="en-US" sz="2800" dirty="0" smtClean="0">
                <a:solidFill>
                  <a:srgbClr val="C00000"/>
                </a:solidFill>
                <a:latin typeface="Times New Roman" panose="02020603050405020304" pitchFamily="18" charset="0"/>
                <a:cs typeface="Times New Roman" panose="02020603050405020304" pitchFamily="18" charset="0"/>
              </a:rPr>
              <a:t>We measure the similarity between pairs of variables by correlation coefficient. </a:t>
            </a:r>
          </a:p>
          <a:p>
            <a:endParaRPr lang="en-US" sz="2400" dirty="0" smtClean="0">
              <a:latin typeface="Times New Roman" panose="02020603050405020304" pitchFamily="18" charset="0"/>
              <a:cs typeface="Times New Roman" panose="02020603050405020304" pitchFamily="18" charset="0"/>
            </a:endParaRPr>
          </a:p>
        </p:txBody>
      </p:sp>
      <p:sp>
        <p:nvSpPr>
          <p:cNvPr id="3" name="Rectangle 2"/>
          <p:cNvSpPr/>
          <p:nvPr/>
        </p:nvSpPr>
        <p:spPr>
          <a:xfrm>
            <a:off x="0" y="0"/>
            <a:ext cx="12192000" cy="954107"/>
          </a:xfrm>
          <a:prstGeom prst="rect">
            <a:avLst/>
          </a:prstGeom>
        </p:spPr>
        <p:txBody>
          <a:bodyPr wrap="square">
            <a:spAutoFit/>
          </a:bodyPr>
          <a:lstStyle/>
          <a:p>
            <a:pPr lvl="0"/>
            <a:r>
              <a:rPr lang="en-US" sz="2800" b="1" dirty="0">
                <a:solidFill>
                  <a:srgbClr val="0070C0"/>
                </a:solidFill>
                <a:latin typeface="Times New Roman" panose="02020603050405020304" pitchFamily="18" charset="0"/>
                <a:cs typeface="Times New Roman" panose="02020603050405020304" pitchFamily="18" charset="0"/>
              </a:rPr>
              <a:t>What is an appropriate parameter to describe the dissimilarity of the </a:t>
            </a:r>
            <a:r>
              <a:rPr lang="en-US" sz="2800" b="1" dirty="0" smtClean="0">
                <a:solidFill>
                  <a:srgbClr val="0070C0"/>
                </a:solidFill>
                <a:latin typeface="Times New Roman" panose="02020603050405020304" pitchFamily="18" charset="0"/>
                <a:cs typeface="Times New Roman" panose="02020603050405020304" pitchFamily="18" charset="0"/>
              </a:rPr>
              <a:t>eight variables?</a:t>
            </a:r>
            <a:endParaRPr lang="en-US" sz="2800" b="1"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48971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036597297"/>
              </p:ext>
            </p:extLst>
          </p:nvPr>
        </p:nvGraphicFramePr>
        <p:xfrm>
          <a:off x="0" y="954107"/>
          <a:ext cx="5296826" cy="5419120"/>
        </p:xfrm>
        <a:graphic>
          <a:graphicData uri="http://schemas.openxmlformats.org/drawingml/2006/table">
            <a:tbl>
              <a:tblPr/>
              <a:tblGrid>
                <a:gridCol w="936626"/>
                <a:gridCol w="545025"/>
                <a:gridCol w="545025"/>
                <a:gridCol w="545025"/>
                <a:gridCol w="545025"/>
                <a:gridCol w="545025"/>
                <a:gridCol w="545025"/>
                <a:gridCol w="545025"/>
                <a:gridCol w="545025"/>
              </a:tblGrid>
              <a:tr h="193252">
                <a:tc>
                  <a:txBody>
                    <a:bodyPr/>
                    <a:lstStyle/>
                    <a:p>
                      <a:pPr algn="ctr" fontAlgn="b"/>
                      <a:r>
                        <a:rPr lang="en-US" sz="1400" b="0" i="0" u="none" strike="noStrike" dirty="0">
                          <a:solidFill>
                            <a:srgbClr val="000000"/>
                          </a:solidFill>
                          <a:effectLst/>
                          <a:latin typeface="Calibri" panose="020F0502020204030204" pitchFamily="34" charset="0"/>
                        </a:rPr>
                        <a:t>Company</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X1</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X2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X3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X4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X5</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X6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X7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X8</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dirty="0">
                          <a:solidFill>
                            <a:srgbClr val="000000"/>
                          </a:solidFill>
                          <a:effectLst/>
                          <a:latin typeface="Calibri" panose="020F0502020204030204" pitchFamily="34" charset="0"/>
                        </a:rPr>
                        <a:t>Arizona</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1.06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9.2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151</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54.4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9077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0.628</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dirty="0">
                          <a:solidFill>
                            <a:srgbClr val="000000"/>
                          </a:solidFill>
                          <a:effectLst/>
                          <a:latin typeface="Calibri" panose="020F0502020204030204" pitchFamily="34" charset="0"/>
                        </a:rPr>
                        <a:t>Boston</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0.89</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10.3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202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57.9</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2.2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5088</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25.3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1.555</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Central</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1.43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15.4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113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53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3.4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9212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1.058</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Common</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1.02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11.2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168</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56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0.3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6423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34.3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Consolid</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1.49</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8.8</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192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51.2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3300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15.6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2.044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Florida</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1.32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13.5</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111</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60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-2.2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11127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22.5</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1.241</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Hawaiian</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1.22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12.2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175</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67.6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2.2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7642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1.652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Idaho</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1.1</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9.2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245</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57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3.3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13082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0.309</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Kentucky</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1.34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168</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60.4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7.2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8406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0.862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Madison</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1.12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12.4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197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53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2.7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6455</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39.2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0.623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Nevada</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0.75</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7.5</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173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51.5</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6.5</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17441</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0.768</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69961">
                <a:tc>
                  <a:txBody>
                    <a:bodyPr/>
                    <a:lstStyle/>
                    <a:p>
                      <a:pPr algn="ctr" fontAlgn="b"/>
                      <a:r>
                        <a:rPr lang="en-US" sz="1400" b="0" i="0" u="none" strike="noStrike">
                          <a:solidFill>
                            <a:srgbClr val="000000"/>
                          </a:solidFill>
                          <a:effectLst/>
                          <a:latin typeface="Calibri" panose="020F0502020204030204" pitchFamily="34" charset="0"/>
                        </a:rPr>
                        <a:t>NewEngla</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1.13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10.9</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178</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62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3.7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6154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1.897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Northern</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1.15</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12.7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199</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53.7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6.4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7179</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50.2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0.527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69961">
                <a:tc>
                  <a:txBody>
                    <a:bodyPr/>
                    <a:lstStyle/>
                    <a:p>
                      <a:pPr algn="ctr" fontAlgn="b"/>
                      <a:r>
                        <a:rPr lang="en-US" sz="1400" b="0" i="0" u="none" strike="noStrike">
                          <a:solidFill>
                            <a:srgbClr val="000000"/>
                          </a:solidFill>
                          <a:effectLst/>
                          <a:latin typeface="Calibri" panose="020F0502020204030204" pitchFamily="34" charset="0"/>
                        </a:rPr>
                        <a:t>Oklahoma</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1.09</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96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49.8</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9673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0.588</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Pacific</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0.96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7.6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164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62.2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-0.1</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6468</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0.9</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Puget</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1.16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9.9</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252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56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9.2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15991</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0.62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SanDiego</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0.76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6.4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136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61.9</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9</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5714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8.3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1.92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Southern</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1.05</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12.6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150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56.7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2.7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10140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1.108</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Texas</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1.16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11.7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104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54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-2.1</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13507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0.636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Wisconsi</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11.8</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148</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59.9</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3.5</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7287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41.1</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0.702</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United</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1.04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8.6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204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61</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3.5</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6650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0</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2.116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3252">
                <a:tc>
                  <a:txBody>
                    <a:bodyPr/>
                    <a:lstStyle/>
                    <a:p>
                      <a:pPr algn="ctr" fontAlgn="b"/>
                      <a:r>
                        <a:rPr lang="en-US" sz="1400" b="0" i="0" u="none" strike="noStrike">
                          <a:solidFill>
                            <a:srgbClr val="000000"/>
                          </a:solidFill>
                          <a:effectLst/>
                          <a:latin typeface="Calibri" panose="020F0502020204030204" pitchFamily="34" charset="0"/>
                        </a:rPr>
                        <a:t>Virginia</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1.07</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9.3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174</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54.3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5.9</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panose="020F0502020204030204" pitchFamily="34" charset="0"/>
                        </a:rPr>
                        <a:t>10093</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26.6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1.306</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8" name="Rectangle 7"/>
          <p:cNvSpPr/>
          <p:nvPr/>
        </p:nvSpPr>
        <p:spPr>
          <a:xfrm>
            <a:off x="5436217" y="793980"/>
            <a:ext cx="6755783" cy="5201424"/>
          </a:xfrm>
          <a:prstGeom prst="rect">
            <a:avLst/>
          </a:prstGeom>
        </p:spPr>
        <p:txBody>
          <a:bodyPr wrap="square">
            <a:spAutoFit/>
          </a:bodyPr>
          <a:lstStyle/>
          <a:p>
            <a:r>
              <a:rPr lang="en-US" sz="2800" dirty="0" smtClean="0">
                <a:solidFill>
                  <a:srgbClr val="C00000"/>
                </a:solidFill>
                <a:latin typeface="Times New Roman" panose="02020603050405020304" pitchFamily="18" charset="0"/>
                <a:cs typeface="Times New Roman" panose="02020603050405020304" pitchFamily="18" charset="0"/>
              </a:rPr>
              <a:t>We measure the similarity between pairs of variables by correlation coefficient. </a:t>
            </a:r>
          </a:p>
          <a:p>
            <a:endParaRPr lang="en-US" sz="2800" dirty="0">
              <a:solidFill>
                <a:srgbClr val="C00000"/>
              </a:solidFill>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When the sample correlations are used as similarity measures, </a:t>
            </a:r>
            <a:r>
              <a:rPr lang="en-US" sz="2800" dirty="0" smtClean="0">
                <a:solidFill>
                  <a:srgbClr val="0070C0"/>
                </a:solidFill>
                <a:latin typeface="Times New Roman" panose="02020603050405020304" pitchFamily="18" charset="0"/>
                <a:cs typeface="Times New Roman" panose="02020603050405020304" pitchFamily="18" charset="0"/>
              </a:rPr>
              <a:t>variables with large negative correlations are regarded as very dissimilar</a:t>
            </a:r>
            <a:r>
              <a:rPr lang="en-US" sz="2800" dirty="0" smtClean="0">
                <a:latin typeface="Times New Roman" panose="02020603050405020304" pitchFamily="18" charset="0"/>
                <a:cs typeface="Times New Roman" panose="02020603050405020304" pitchFamily="18" charset="0"/>
              </a:rPr>
              <a:t>; </a:t>
            </a:r>
            <a:r>
              <a:rPr lang="en-US" sz="2800" dirty="0" smtClean="0">
                <a:solidFill>
                  <a:srgbClr val="7030A0"/>
                </a:solidFill>
                <a:latin typeface="Times New Roman" panose="02020603050405020304" pitchFamily="18" charset="0"/>
                <a:cs typeface="Times New Roman" panose="02020603050405020304" pitchFamily="18" charset="0"/>
              </a:rPr>
              <a:t>variables with large positive correlations are regarded as very similar. </a:t>
            </a:r>
            <a:r>
              <a:rPr lang="en-US" sz="2800" dirty="0" smtClean="0">
                <a:latin typeface="Times New Roman" panose="02020603050405020304" pitchFamily="18" charset="0"/>
                <a:cs typeface="Times New Roman" panose="02020603050405020304" pitchFamily="18" charset="0"/>
              </a:rPr>
              <a:t>In this case, the “distance” between clusters is measured as the </a:t>
            </a:r>
            <a:r>
              <a:rPr lang="en-US" sz="2800" dirty="0" smtClean="0">
                <a:solidFill>
                  <a:srgbClr val="7030A0"/>
                </a:solidFill>
                <a:latin typeface="Times New Roman" panose="02020603050405020304" pitchFamily="18" charset="0"/>
                <a:cs typeface="Times New Roman" panose="02020603050405020304" pitchFamily="18" charset="0"/>
              </a:rPr>
              <a:t>smallest similarity </a:t>
            </a:r>
            <a:r>
              <a:rPr lang="en-US" sz="2800" dirty="0" smtClean="0">
                <a:latin typeface="Times New Roman" panose="02020603050405020304" pitchFamily="18" charset="0"/>
                <a:cs typeface="Times New Roman" panose="02020603050405020304" pitchFamily="18" charset="0"/>
              </a:rPr>
              <a:t>between members of the corresponding cluster. </a:t>
            </a:r>
          </a:p>
          <a:p>
            <a:endParaRPr lang="en-US" sz="2400" dirty="0" smtClean="0">
              <a:latin typeface="Times New Roman" panose="02020603050405020304" pitchFamily="18" charset="0"/>
              <a:cs typeface="Times New Roman" panose="02020603050405020304" pitchFamily="18" charset="0"/>
            </a:endParaRPr>
          </a:p>
        </p:txBody>
      </p:sp>
      <p:sp>
        <p:nvSpPr>
          <p:cNvPr id="3" name="Rectangle 2"/>
          <p:cNvSpPr/>
          <p:nvPr/>
        </p:nvSpPr>
        <p:spPr>
          <a:xfrm>
            <a:off x="0" y="0"/>
            <a:ext cx="12192000" cy="954107"/>
          </a:xfrm>
          <a:prstGeom prst="rect">
            <a:avLst/>
          </a:prstGeom>
        </p:spPr>
        <p:txBody>
          <a:bodyPr wrap="square">
            <a:spAutoFit/>
          </a:bodyPr>
          <a:lstStyle/>
          <a:p>
            <a:pPr lvl="0"/>
            <a:r>
              <a:rPr lang="en-US" sz="2800" b="1" dirty="0">
                <a:solidFill>
                  <a:srgbClr val="0070C0"/>
                </a:solidFill>
                <a:latin typeface="Times New Roman" panose="02020603050405020304" pitchFamily="18" charset="0"/>
                <a:cs typeface="Times New Roman" panose="02020603050405020304" pitchFamily="18" charset="0"/>
              </a:rPr>
              <a:t>What is an appropriate parameter to describe the dissimilarity of the </a:t>
            </a:r>
            <a:r>
              <a:rPr lang="en-US" sz="2800" b="1" dirty="0" smtClean="0">
                <a:solidFill>
                  <a:srgbClr val="0070C0"/>
                </a:solidFill>
                <a:latin typeface="Times New Roman" panose="02020603050405020304" pitchFamily="18" charset="0"/>
                <a:cs typeface="Times New Roman" panose="02020603050405020304" pitchFamily="18" charset="0"/>
              </a:rPr>
              <a:t>eight variables?</a:t>
            </a:r>
            <a:endParaRPr lang="en-US" sz="2800" b="1"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06098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6740" y="267630"/>
            <a:ext cx="11965260" cy="1384995"/>
          </a:xfrm>
          <a:prstGeom prst="rect">
            <a:avLst/>
          </a:prstGeom>
        </p:spPr>
        <p:txBody>
          <a:bodyPr wrap="square">
            <a:spAutoFit/>
          </a:bodyPr>
          <a:lstStyle/>
          <a:p>
            <a:r>
              <a:rPr lang="en-US" sz="2800" dirty="0"/>
              <a:t>library("MVA")</a:t>
            </a:r>
          </a:p>
          <a:p>
            <a:r>
              <a:rPr lang="en-US" sz="2800" dirty="0"/>
              <a:t>utility&lt;-read.csv("D:/STAT 4400/Data/Utility.csv", </a:t>
            </a:r>
            <a:r>
              <a:rPr lang="en-US" sz="2800" dirty="0" err="1"/>
              <a:t>row.names</a:t>
            </a:r>
            <a:r>
              <a:rPr lang="en-US" sz="2800" dirty="0"/>
              <a:t>=1, head=TRUE)</a:t>
            </a:r>
          </a:p>
          <a:p>
            <a:r>
              <a:rPr lang="en-US" sz="2800" dirty="0" err="1"/>
              <a:t>cor</a:t>
            </a:r>
            <a:r>
              <a:rPr lang="en-US" sz="2800" dirty="0"/>
              <a:t>&lt;-round(</a:t>
            </a:r>
            <a:r>
              <a:rPr lang="en-US" sz="2800" dirty="0" err="1"/>
              <a:t>cor</a:t>
            </a:r>
            <a:r>
              <a:rPr lang="en-US" sz="2800" dirty="0"/>
              <a:t>(utility),3)</a:t>
            </a:r>
          </a:p>
        </p:txBody>
      </p:sp>
      <p:pic>
        <p:nvPicPr>
          <p:cNvPr id="6" name="Picture 5"/>
          <p:cNvPicPr>
            <a:picLocks noChangeAspect="1"/>
          </p:cNvPicPr>
          <p:nvPr/>
        </p:nvPicPr>
        <p:blipFill>
          <a:blip r:embed="rId2"/>
          <a:stretch>
            <a:fillRect/>
          </a:stretch>
        </p:blipFill>
        <p:spPr>
          <a:xfrm>
            <a:off x="624684" y="2031264"/>
            <a:ext cx="11010559" cy="3466287"/>
          </a:xfrm>
          <a:prstGeom prst="rect">
            <a:avLst/>
          </a:prstGeom>
        </p:spPr>
      </p:pic>
    </p:spTree>
    <p:extLst>
      <p:ext uri="{BB962C8B-B14F-4D97-AF65-F5344CB8AC3E}">
        <p14:creationId xmlns:p14="http://schemas.microsoft.com/office/powerpoint/2010/main" val="5245232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75939"/>
            <a:ext cx="6398433" cy="1815882"/>
          </a:xfrm>
          <a:prstGeom prst="rect">
            <a:avLst/>
          </a:prstGeom>
        </p:spPr>
        <p:txBody>
          <a:bodyPr wrap="square">
            <a:spAutoFit/>
          </a:bodyPr>
          <a:lstStyle/>
          <a:p>
            <a:r>
              <a:rPr lang="en-US" sz="2800" dirty="0" err="1">
                <a:latin typeface="Times New Roman" panose="02020603050405020304" pitchFamily="18" charset="0"/>
                <a:cs typeface="Times New Roman" panose="02020603050405020304" pitchFamily="18" charset="0"/>
              </a:rPr>
              <a:t>dm</a:t>
            </a:r>
            <a:r>
              <a:rPr lang="en-US" sz="2800" dirty="0">
                <a:latin typeface="Times New Roman" panose="02020603050405020304" pitchFamily="18" charset="0"/>
                <a:cs typeface="Times New Roman" panose="02020603050405020304" pitchFamily="18" charset="0"/>
              </a:rPr>
              <a:t>&lt;-</a:t>
            </a:r>
            <a:r>
              <a:rPr lang="en-US" sz="2800" dirty="0" err="1">
                <a:latin typeface="Times New Roman" panose="02020603050405020304" pitchFamily="18" charset="0"/>
                <a:cs typeface="Times New Roman" panose="02020603050405020304" pitchFamily="18" charset="0"/>
              </a:rPr>
              <a:t>as.dist</a:t>
            </a: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cor</a:t>
            </a:r>
            <a:r>
              <a:rPr lang="en-US" sz="2800" dirty="0">
                <a:latin typeface="Times New Roman" panose="02020603050405020304" pitchFamily="18" charset="0"/>
                <a:cs typeface="Times New Roman" panose="02020603050405020304" pitchFamily="18" charset="0"/>
              </a:rPr>
              <a:t>)</a:t>
            </a:r>
          </a:p>
          <a:p>
            <a:r>
              <a:rPr lang="en-US" sz="2800" dirty="0">
                <a:latin typeface="Times New Roman" panose="02020603050405020304" pitchFamily="18" charset="0"/>
                <a:cs typeface="Times New Roman" panose="02020603050405020304" pitchFamily="18" charset="0"/>
              </a:rPr>
              <a:t>plot(cc&lt;-</a:t>
            </a:r>
            <a:r>
              <a:rPr lang="en-US" sz="2800" dirty="0" err="1">
                <a:latin typeface="Times New Roman" panose="02020603050405020304" pitchFamily="18" charset="0"/>
                <a:cs typeface="Times New Roman" panose="02020603050405020304" pitchFamily="18" charset="0"/>
              </a:rPr>
              <a:t>hclust</a:t>
            </a: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dm,method</a:t>
            </a:r>
            <a:r>
              <a:rPr lang="en-US" sz="2800" dirty="0">
                <a:latin typeface="Times New Roman" panose="02020603050405020304" pitchFamily="18" charset="0"/>
                <a:cs typeface="Times New Roman" panose="02020603050405020304" pitchFamily="18" charset="0"/>
              </a:rPr>
              <a:t>="complete</a:t>
            </a:r>
            <a:r>
              <a:rPr lang="en-US" sz="2800" dirty="0" smtClean="0">
                <a:latin typeface="Times New Roman" panose="02020603050405020304" pitchFamily="18" charset="0"/>
                <a:cs typeface="Times New Roman" panose="02020603050405020304" pitchFamily="18" charset="0"/>
              </a:rPr>
              <a:t>"))</a:t>
            </a:r>
          </a:p>
          <a:p>
            <a:endParaRPr lang="en-US" sz="2800" dirty="0">
              <a:latin typeface="Times New Roman" panose="02020603050405020304" pitchFamily="18" charset="0"/>
              <a:cs typeface="Times New Roman" panose="02020603050405020304" pitchFamily="18" charset="0"/>
            </a:endParaRPr>
          </a:p>
          <a:p>
            <a:r>
              <a:rPr lang="en-US" sz="2800" dirty="0" smtClean="0">
                <a:solidFill>
                  <a:srgbClr val="C00000"/>
                </a:solidFill>
                <a:latin typeface="Times New Roman" panose="02020603050405020304" pitchFamily="18" charset="0"/>
                <a:cs typeface="Times New Roman" panose="02020603050405020304" pitchFamily="18" charset="0"/>
              </a:rPr>
              <a:t>Is the result correct?</a:t>
            </a:r>
            <a:endParaRPr lang="en-US" sz="2800" dirty="0">
              <a:solidFill>
                <a:srgbClr val="C00000"/>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6545766" y="369733"/>
            <a:ext cx="5343113" cy="1682091"/>
          </a:xfrm>
          <a:prstGeom prst="rect">
            <a:avLst/>
          </a:prstGeom>
        </p:spPr>
      </p:pic>
      <p:pic>
        <p:nvPicPr>
          <p:cNvPr id="2" name="Picture 1"/>
          <p:cNvPicPr>
            <a:picLocks noChangeAspect="1"/>
          </p:cNvPicPr>
          <p:nvPr/>
        </p:nvPicPr>
        <p:blipFill>
          <a:blip r:embed="rId3"/>
          <a:stretch>
            <a:fillRect/>
          </a:stretch>
        </p:blipFill>
        <p:spPr>
          <a:xfrm>
            <a:off x="4926138" y="2391821"/>
            <a:ext cx="5464766" cy="3495404"/>
          </a:xfrm>
          <a:prstGeom prst="rect">
            <a:avLst/>
          </a:prstGeom>
        </p:spPr>
      </p:pic>
    </p:spTree>
    <p:extLst>
      <p:ext uri="{BB962C8B-B14F-4D97-AF65-F5344CB8AC3E}">
        <p14:creationId xmlns:p14="http://schemas.microsoft.com/office/powerpoint/2010/main" val="6303943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0597" y="101719"/>
            <a:ext cx="6401486" cy="1903955"/>
          </a:xfrm>
          <a:prstGeom prst="rect">
            <a:avLst/>
          </a:prstGeom>
        </p:spPr>
      </p:pic>
      <p:sp>
        <p:nvSpPr>
          <p:cNvPr id="5" name="Rectangle 4"/>
          <p:cNvSpPr/>
          <p:nvPr/>
        </p:nvSpPr>
        <p:spPr>
          <a:xfrm>
            <a:off x="695016" y="332488"/>
            <a:ext cx="724829" cy="234176"/>
          </a:xfrm>
          <a:prstGeom prst="rect">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p:cNvGraphicFramePr>
            <a:graphicFrameLocks noGrp="1"/>
          </p:cNvGraphicFramePr>
          <p:nvPr>
            <p:extLst>
              <p:ext uri="{D42A27DB-BD31-4B8C-83A1-F6EECF244321}">
                <p14:modId xmlns:p14="http://schemas.microsoft.com/office/powerpoint/2010/main" val="4070751641"/>
              </p:ext>
            </p:extLst>
          </p:nvPr>
        </p:nvGraphicFramePr>
        <p:xfrm>
          <a:off x="7096502" y="91981"/>
          <a:ext cx="5205606" cy="2074327"/>
        </p:xfrm>
        <a:graphic>
          <a:graphicData uri="http://schemas.openxmlformats.org/drawingml/2006/table">
            <a:tbl>
              <a:tblPr/>
              <a:tblGrid>
                <a:gridCol w="743658"/>
                <a:gridCol w="743658"/>
                <a:gridCol w="754723"/>
                <a:gridCol w="732593"/>
                <a:gridCol w="743658"/>
                <a:gridCol w="743658"/>
                <a:gridCol w="743658"/>
              </a:tblGrid>
              <a:tr h="190500">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X(12)</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X3</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X4</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X5</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X6</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X7</a:t>
                      </a:r>
                    </a:p>
                  </a:txBody>
                  <a:tcPr marL="9525" marR="9525" marT="9525" marB="0" anchor="b">
                    <a:lnL>
                      <a:noFill/>
                    </a:lnL>
                    <a:lnR>
                      <a:noFill/>
                    </a:lnR>
                    <a:lnT>
                      <a:noFill/>
                    </a:lnT>
                    <a:lnB>
                      <a:noFill/>
                    </a:lnB>
                  </a:tcPr>
                </a:tc>
              </a:tr>
              <a:tr h="190500">
                <a:tc>
                  <a:txBody>
                    <a:bodyPr/>
                    <a:lstStyle/>
                    <a:p>
                      <a:pPr algn="l" fontAlgn="b"/>
                      <a:r>
                        <a:rPr lang="en-US" sz="1600" b="0" i="0" u="none" strike="noStrike">
                          <a:solidFill>
                            <a:srgbClr val="000000"/>
                          </a:solidFill>
                          <a:effectLst/>
                          <a:latin typeface="Calibri" panose="020F0502020204030204" pitchFamily="34" charset="0"/>
                        </a:rPr>
                        <a:t>X(12)</a:t>
                      </a: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r>
              <a:tr h="270615">
                <a:tc>
                  <a:txBody>
                    <a:bodyPr/>
                    <a:lstStyle/>
                    <a:p>
                      <a:pPr algn="l" fontAlgn="b"/>
                      <a:r>
                        <a:rPr lang="en-US" sz="1600" b="0" i="0" u="none" strike="noStrike">
                          <a:solidFill>
                            <a:srgbClr val="000000"/>
                          </a:solidFill>
                          <a:effectLst/>
                          <a:latin typeface="Calibri" panose="020F0502020204030204" pitchFamily="34" charset="0"/>
                        </a:rPr>
                        <a:t>X3</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-0.348</a:t>
                      </a: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r>
              <a:tr h="190500">
                <a:tc>
                  <a:txBody>
                    <a:bodyPr/>
                    <a:lstStyle/>
                    <a:p>
                      <a:pPr algn="l" fontAlgn="b"/>
                      <a:r>
                        <a:rPr lang="en-US" sz="1600" b="0" i="0" u="none" strike="noStrike">
                          <a:solidFill>
                            <a:srgbClr val="000000"/>
                          </a:solidFill>
                          <a:effectLst/>
                          <a:latin typeface="Calibri" panose="020F0502020204030204" pitchFamily="34" charset="0"/>
                        </a:rPr>
                        <a:t>X4</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-0.086</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0.1</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r>
              <a:tr h="190500">
                <a:tc>
                  <a:txBody>
                    <a:bodyPr/>
                    <a:lstStyle/>
                    <a:p>
                      <a:pPr algn="l" fontAlgn="b"/>
                      <a:r>
                        <a:rPr lang="en-US" sz="1600" b="0" i="0" u="none" strike="noStrike">
                          <a:solidFill>
                            <a:srgbClr val="000000"/>
                          </a:solidFill>
                          <a:effectLst/>
                          <a:latin typeface="Calibri" panose="020F0502020204030204" pitchFamily="34" charset="0"/>
                        </a:rPr>
                        <a:t>X5</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-0.26</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0.435</a:t>
                      </a: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0.033</a:t>
                      </a: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r>
              <a:tr h="190500">
                <a:tc>
                  <a:txBody>
                    <a:bodyPr/>
                    <a:lstStyle/>
                    <a:p>
                      <a:pPr algn="l" fontAlgn="b"/>
                      <a:r>
                        <a:rPr lang="en-US" sz="1600" b="0" i="0" u="none" strike="noStrike">
                          <a:solidFill>
                            <a:srgbClr val="000000"/>
                          </a:solidFill>
                          <a:effectLst/>
                          <a:latin typeface="Calibri" panose="020F0502020204030204" pitchFamily="34" charset="0"/>
                        </a:rPr>
                        <a:t>X6</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-0.152</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0.028</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-0.288</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0.176</a:t>
                      </a: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r>
              <a:tr h="283522">
                <a:tc>
                  <a:txBody>
                    <a:bodyPr/>
                    <a:lstStyle/>
                    <a:p>
                      <a:pPr algn="l" fontAlgn="b"/>
                      <a:r>
                        <a:rPr lang="en-US" sz="1600" b="0" i="0" u="none" strike="noStrike">
                          <a:solidFill>
                            <a:srgbClr val="000000"/>
                          </a:solidFill>
                          <a:effectLst/>
                          <a:latin typeface="Calibri" panose="020F0502020204030204" pitchFamily="34" charset="0"/>
                        </a:rPr>
                        <a:t>X7</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0.045</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0.115</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-0.164</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-0.019</a:t>
                      </a: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-0.374</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r>
              <a:tr h="190500">
                <a:tc>
                  <a:txBody>
                    <a:bodyPr/>
                    <a:lstStyle/>
                    <a:p>
                      <a:pPr algn="l" fontAlgn="b"/>
                      <a:r>
                        <a:rPr lang="en-US" sz="1600" b="0" i="0" u="none" strike="noStrike">
                          <a:solidFill>
                            <a:srgbClr val="000000"/>
                          </a:solidFill>
                          <a:effectLst/>
                          <a:latin typeface="Calibri" panose="020F0502020204030204" pitchFamily="34" charset="0"/>
                        </a:rPr>
                        <a:t>X8</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-0.328</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0.005</a:t>
                      </a:r>
                    </a:p>
                  </a:txBody>
                  <a:tcPr marL="9525" marR="9525" marT="9525" marB="0" anchor="b">
                    <a:lnL>
                      <a:noFill/>
                    </a:lnL>
                    <a:lnR>
                      <a:noFill/>
                    </a:lnR>
                    <a:lnT>
                      <a:noFill/>
                    </a:lnT>
                    <a:lnB>
                      <a:noFill/>
                    </a:lnB>
                  </a:tcPr>
                </a:tc>
                <a:tc>
                  <a:txBody>
                    <a:bodyPr/>
                    <a:lstStyle/>
                    <a:p>
                      <a:pPr algn="l" fontAlgn="b"/>
                      <a:r>
                        <a:rPr lang="en-US" sz="1600" b="1" i="0" u="none" strike="noStrike" dirty="0">
                          <a:solidFill>
                            <a:srgbClr val="C00000"/>
                          </a:solidFill>
                          <a:effectLst/>
                          <a:latin typeface="Calibri" panose="020F0502020204030204" pitchFamily="34" charset="0"/>
                        </a:rPr>
                        <a:t>0.486</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-0.007</a:t>
                      </a: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-0.561</a:t>
                      </a: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-0.186</a:t>
                      </a:r>
                    </a:p>
                  </a:txBody>
                  <a:tcPr marL="9525" marR="9525" marT="9525" marB="0" anchor="b">
                    <a:lnL>
                      <a:noFill/>
                    </a:lnL>
                    <a:lnR>
                      <a:noFill/>
                    </a:lnR>
                    <a:lnT>
                      <a:noFill/>
                    </a:lnT>
                    <a:lnB>
                      <a:noFill/>
                    </a:lnB>
                  </a:tcPr>
                </a:tc>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1610586147"/>
              </p:ext>
            </p:extLst>
          </p:nvPr>
        </p:nvGraphicFramePr>
        <p:xfrm>
          <a:off x="221242" y="2125429"/>
          <a:ext cx="5479761" cy="1986915"/>
        </p:xfrm>
        <a:graphic>
          <a:graphicData uri="http://schemas.openxmlformats.org/drawingml/2006/table">
            <a:tbl>
              <a:tblPr/>
              <a:tblGrid>
                <a:gridCol w="782823"/>
                <a:gridCol w="782823"/>
                <a:gridCol w="782823"/>
                <a:gridCol w="782823"/>
                <a:gridCol w="782823"/>
                <a:gridCol w="782823"/>
                <a:gridCol w="782823"/>
              </a:tblGrid>
              <a:tr h="190500">
                <a:tc>
                  <a:txBody>
                    <a:bodyPr/>
                    <a:lstStyle/>
                    <a:p>
                      <a:pPr algn="l"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X(12)</a:t>
                      </a:r>
                    </a:p>
                  </a:txBody>
                  <a:tcPr marL="9525" marR="9525" marT="9525"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X3</a:t>
                      </a:r>
                    </a:p>
                  </a:txBody>
                  <a:tcPr marL="9525" marR="9525" marT="9525"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X(48)</a:t>
                      </a:r>
                    </a:p>
                  </a:txBody>
                  <a:tcPr marL="9525" marR="9525" marT="9525"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X5</a:t>
                      </a:r>
                    </a:p>
                  </a:txBody>
                  <a:tcPr marL="9525" marR="9525" marT="9525"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X6</a:t>
                      </a:r>
                    </a:p>
                  </a:txBody>
                  <a:tcPr marL="9525" marR="9525" marT="9525"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X7</a:t>
                      </a:r>
                    </a:p>
                  </a:txBody>
                  <a:tcPr marL="9525" marR="9525" marT="9525" marB="0" anchor="b">
                    <a:lnL>
                      <a:noFill/>
                    </a:lnL>
                    <a:lnR>
                      <a:noFill/>
                    </a:lnR>
                    <a:lnT>
                      <a:noFill/>
                    </a:lnT>
                    <a:lnB>
                      <a:noFill/>
                    </a:lnB>
                  </a:tcPr>
                </a:tc>
              </a:tr>
              <a:tr h="190500">
                <a:tc>
                  <a:txBody>
                    <a:bodyPr/>
                    <a:lstStyle/>
                    <a:p>
                      <a:pPr algn="l" fontAlgn="b"/>
                      <a:r>
                        <a:rPr lang="en-US" sz="1800" b="0" i="0" u="none" strike="noStrike">
                          <a:solidFill>
                            <a:srgbClr val="000000"/>
                          </a:solidFill>
                          <a:effectLst/>
                          <a:latin typeface="Calibri" panose="020F0502020204030204" pitchFamily="34" charset="0"/>
                        </a:rPr>
                        <a:t>X(12)</a:t>
                      </a:r>
                    </a:p>
                  </a:txBody>
                  <a:tcPr marL="9525" marR="9525" marT="9525"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r>
              <a:tr h="190500">
                <a:tc>
                  <a:txBody>
                    <a:bodyPr/>
                    <a:lstStyle/>
                    <a:p>
                      <a:pPr algn="l" fontAlgn="b"/>
                      <a:r>
                        <a:rPr lang="en-US" sz="1800" b="0" i="0" u="none" strike="noStrike">
                          <a:solidFill>
                            <a:srgbClr val="000000"/>
                          </a:solidFill>
                          <a:effectLst/>
                          <a:latin typeface="Calibri" panose="020F0502020204030204" pitchFamily="34" charset="0"/>
                        </a:rPr>
                        <a:t>X3</a:t>
                      </a:r>
                    </a:p>
                  </a:txBody>
                  <a:tcPr marL="9525" marR="9525" marT="9525"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-0.348</a:t>
                      </a:r>
                    </a:p>
                  </a:txBody>
                  <a:tcPr marL="9525" marR="9525" marT="9525"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r>
              <a:tr h="190500">
                <a:tc>
                  <a:txBody>
                    <a:bodyPr/>
                    <a:lstStyle/>
                    <a:p>
                      <a:pPr algn="l" fontAlgn="b"/>
                      <a:r>
                        <a:rPr lang="en-US" sz="1800" b="0" i="0" u="none" strike="noStrike">
                          <a:solidFill>
                            <a:srgbClr val="000000"/>
                          </a:solidFill>
                          <a:effectLst/>
                          <a:latin typeface="Calibri" panose="020F0502020204030204" pitchFamily="34" charset="0"/>
                        </a:rPr>
                        <a:t>X(48)</a:t>
                      </a:r>
                    </a:p>
                  </a:txBody>
                  <a:tcPr marL="9525" marR="9525" marT="9525"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-0.328</a:t>
                      </a:r>
                    </a:p>
                  </a:txBody>
                  <a:tcPr marL="9525" marR="9525" marT="9525"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0.005</a:t>
                      </a:r>
                    </a:p>
                  </a:txBody>
                  <a:tcPr marL="9525" marR="9525" marT="9525"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r>
              <a:tr h="190500">
                <a:tc>
                  <a:txBody>
                    <a:bodyPr/>
                    <a:lstStyle/>
                    <a:p>
                      <a:pPr algn="l" fontAlgn="b"/>
                      <a:r>
                        <a:rPr lang="en-US" sz="1800" b="0" i="0" u="none" strike="noStrike">
                          <a:solidFill>
                            <a:srgbClr val="000000"/>
                          </a:solidFill>
                          <a:effectLst/>
                          <a:latin typeface="Calibri" panose="020F0502020204030204" pitchFamily="34" charset="0"/>
                        </a:rPr>
                        <a:t>X5</a:t>
                      </a:r>
                    </a:p>
                  </a:txBody>
                  <a:tcPr marL="9525" marR="9525" marT="9525"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-0.26</a:t>
                      </a:r>
                    </a:p>
                  </a:txBody>
                  <a:tcPr marL="9525" marR="9525" marT="9525" marB="0" anchor="b">
                    <a:lnL>
                      <a:noFill/>
                    </a:lnL>
                    <a:lnR>
                      <a:noFill/>
                    </a:lnR>
                    <a:lnT>
                      <a:noFill/>
                    </a:lnT>
                    <a:lnB>
                      <a:noFill/>
                    </a:lnB>
                  </a:tcPr>
                </a:tc>
                <a:tc>
                  <a:txBody>
                    <a:bodyPr/>
                    <a:lstStyle/>
                    <a:p>
                      <a:pPr algn="l" fontAlgn="b"/>
                      <a:r>
                        <a:rPr lang="en-US" sz="1800" b="0" i="0" u="none" strike="noStrike" dirty="0">
                          <a:solidFill>
                            <a:srgbClr val="C00000"/>
                          </a:solidFill>
                          <a:effectLst/>
                          <a:latin typeface="Calibri" panose="020F0502020204030204" pitchFamily="34" charset="0"/>
                        </a:rPr>
                        <a:t>0.435</a:t>
                      </a:r>
                    </a:p>
                  </a:txBody>
                  <a:tcPr marL="9525" marR="9525" marT="9525"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-0.007</a:t>
                      </a:r>
                    </a:p>
                  </a:txBody>
                  <a:tcPr marL="9525" marR="9525" marT="9525"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r>
              <a:tr h="190500">
                <a:tc>
                  <a:txBody>
                    <a:bodyPr/>
                    <a:lstStyle/>
                    <a:p>
                      <a:pPr algn="l" fontAlgn="b"/>
                      <a:r>
                        <a:rPr lang="en-US" sz="1800" b="0" i="0" u="none" strike="noStrike">
                          <a:solidFill>
                            <a:srgbClr val="000000"/>
                          </a:solidFill>
                          <a:effectLst/>
                          <a:latin typeface="Calibri" panose="020F0502020204030204" pitchFamily="34" charset="0"/>
                        </a:rPr>
                        <a:t>X6</a:t>
                      </a:r>
                    </a:p>
                  </a:txBody>
                  <a:tcPr marL="9525" marR="9525" marT="9525"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-0.152</a:t>
                      </a:r>
                    </a:p>
                  </a:txBody>
                  <a:tcPr marL="9525" marR="9525" marT="9525"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0.028</a:t>
                      </a:r>
                    </a:p>
                  </a:txBody>
                  <a:tcPr marL="9525" marR="9525" marT="9525"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-0.561</a:t>
                      </a:r>
                    </a:p>
                  </a:txBody>
                  <a:tcPr marL="9525" marR="9525" marT="9525"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0.176</a:t>
                      </a:r>
                    </a:p>
                  </a:txBody>
                  <a:tcPr marL="9525" marR="9525" marT="9525"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r>
              <a:tr h="190500">
                <a:tc>
                  <a:txBody>
                    <a:bodyPr/>
                    <a:lstStyle/>
                    <a:p>
                      <a:pPr algn="l" fontAlgn="b"/>
                      <a:r>
                        <a:rPr lang="en-US" sz="1800" b="0" i="0" u="none" strike="noStrike">
                          <a:solidFill>
                            <a:srgbClr val="000000"/>
                          </a:solidFill>
                          <a:effectLst/>
                          <a:latin typeface="Calibri" panose="020F0502020204030204" pitchFamily="34" charset="0"/>
                        </a:rPr>
                        <a:t>X7</a:t>
                      </a:r>
                    </a:p>
                  </a:txBody>
                  <a:tcPr marL="9525" marR="9525" marT="9525"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0.045</a:t>
                      </a:r>
                    </a:p>
                  </a:txBody>
                  <a:tcPr marL="9525" marR="9525" marT="9525"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0.115</a:t>
                      </a:r>
                    </a:p>
                  </a:txBody>
                  <a:tcPr marL="9525" marR="9525" marT="9525"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-0.186</a:t>
                      </a:r>
                    </a:p>
                  </a:txBody>
                  <a:tcPr marL="9525" marR="9525" marT="9525"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-0.019</a:t>
                      </a:r>
                    </a:p>
                  </a:txBody>
                  <a:tcPr marL="9525" marR="9525" marT="9525"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-0.374</a:t>
                      </a:r>
                    </a:p>
                  </a:txBody>
                  <a:tcPr marL="9525" marR="9525" marT="9525" marB="0" anchor="b">
                    <a:lnL>
                      <a:noFill/>
                    </a:lnL>
                    <a:lnR>
                      <a:noFill/>
                    </a:lnR>
                    <a:lnT>
                      <a:noFill/>
                    </a:lnT>
                    <a:lnB>
                      <a:noFill/>
                    </a:lnB>
                  </a:tcPr>
                </a:tc>
                <a:tc>
                  <a:txBody>
                    <a:bodyPr/>
                    <a:lstStyle/>
                    <a:p>
                      <a:pPr algn="l" fontAlgn="b"/>
                      <a:r>
                        <a:rPr lang="en-US" sz="18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291985844"/>
              </p:ext>
            </p:extLst>
          </p:nvPr>
        </p:nvGraphicFramePr>
        <p:xfrm>
          <a:off x="5990251" y="2335180"/>
          <a:ext cx="5225142" cy="1703070"/>
        </p:xfrm>
        <a:graphic>
          <a:graphicData uri="http://schemas.openxmlformats.org/drawingml/2006/table">
            <a:tbl>
              <a:tblPr/>
              <a:tblGrid>
                <a:gridCol w="870857"/>
                <a:gridCol w="870857"/>
                <a:gridCol w="870857"/>
                <a:gridCol w="870857"/>
                <a:gridCol w="870857"/>
                <a:gridCol w="870857"/>
              </a:tblGrid>
              <a:tr h="283007">
                <a:tc>
                  <a:txBody>
                    <a:bodyPr/>
                    <a:lstStyle/>
                    <a:p>
                      <a:pPr algn="l"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X(12)</a:t>
                      </a:r>
                    </a:p>
                  </a:txBody>
                  <a:tcPr marL="9525" marR="9525" marT="9525"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X(35)</a:t>
                      </a:r>
                    </a:p>
                  </a:txBody>
                  <a:tcPr marL="9525" marR="9525" marT="9525"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X(48)</a:t>
                      </a:r>
                    </a:p>
                  </a:txBody>
                  <a:tcPr marL="9525" marR="9525" marT="9525"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X6</a:t>
                      </a:r>
                    </a:p>
                  </a:txBody>
                  <a:tcPr marL="9525" marR="9525" marT="9525"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X7</a:t>
                      </a:r>
                    </a:p>
                  </a:txBody>
                  <a:tcPr marL="9525" marR="9525" marT="9525" marB="0" anchor="b">
                    <a:lnL>
                      <a:noFill/>
                    </a:lnL>
                    <a:lnR>
                      <a:noFill/>
                    </a:lnR>
                    <a:lnT>
                      <a:noFill/>
                    </a:lnT>
                    <a:lnB>
                      <a:noFill/>
                    </a:lnB>
                  </a:tcPr>
                </a:tc>
              </a:tr>
              <a:tr h="283007">
                <a:tc>
                  <a:txBody>
                    <a:bodyPr/>
                    <a:lstStyle/>
                    <a:p>
                      <a:pPr algn="l" fontAlgn="b"/>
                      <a:r>
                        <a:rPr lang="en-US" sz="1800" b="0" i="0" u="none" strike="noStrike">
                          <a:solidFill>
                            <a:srgbClr val="000000"/>
                          </a:solidFill>
                          <a:effectLst/>
                          <a:latin typeface="Calibri" panose="020F0502020204030204" pitchFamily="34" charset="0"/>
                        </a:rPr>
                        <a:t>X(12)</a:t>
                      </a:r>
                    </a:p>
                  </a:txBody>
                  <a:tcPr marL="9525" marR="9525" marT="9525"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r>
              <a:tr h="283007">
                <a:tc>
                  <a:txBody>
                    <a:bodyPr/>
                    <a:lstStyle/>
                    <a:p>
                      <a:pPr algn="l" fontAlgn="b"/>
                      <a:r>
                        <a:rPr lang="en-US" sz="1800" b="0" i="0" u="none" strike="noStrike">
                          <a:solidFill>
                            <a:srgbClr val="000000"/>
                          </a:solidFill>
                          <a:effectLst/>
                          <a:latin typeface="Calibri" panose="020F0502020204030204" pitchFamily="34" charset="0"/>
                        </a:rPr>
                        <a:t>X(35)</a:t>
                      </a:r>
                    </a:p>
                  </a:txBody>
                  <a:tcPr marL="9525" marR="9525" marT="9525"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-0.348</a:t>
                      </a:r>
                    </a:p>
                  </a:txBody>
                  <a:tcPr marL="9525" marR="9525" marT="9525"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r>
              <a:tr h="283007">
                <a:tc>
                  <a:txBody>
                    <a:bodyPr/>
                    <a:lstStyle/>
                    <a:p>
                      <a:pPr algn="l" fontAlgn="b"/>
                      <a:r>
                        <a:rPr lang="en-US" sz="1800" b="0" i="0" u="none" strike="noStrike">
                          <a:solidFill>
                            <a:srgbClr val="000000"/>
                          </a:solidFill>
                          <a:effectLst/>
                          <a:latin typeface="Calibri" panose="020F0502020204030204" pitchFamily="34" charset="0"/>
                        </a:rPr>
                        <a:t>X(48)</a:t>
                      </a:r>
                    </a:p>
                  </a:txBody>
                  <a:tcPr marL="9525" marR="9525" marT="9525"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-0.328</a:t>
                      </a:r>
                    </a:p>
                  </a:txBody>
                  <a:tcPr marL="9525" marR="9525" marT="9525"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-0.007</a:t>
                      </a:r>
                    </a:p>
                  </a:txBody>
                  <a:tcPr marL="9525" marR="9525" marT="9525"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l"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r>
              <a:tr h="283007">
                <a:tc>
                  <a:txBody>
                    <a:bodyPr/>
                    <a:lstStyle/>
                    <a:p>
                      <a:pPr algn="l" fontAlgn="b"/>
                      <a:r>
                        <a:rPr lang="en-US" sz="1800" b="0" i="0" u="none" strike="noStrike">
                          <a:solidFill>
                            <a:srgbClr val="000000"/>
                          </a:solidFill>
                          <a:effectLst/>
                          <a:latin typeface="Calibri" panose="020F0502020204030204" pitchFamily="34" charset="0"/>
                        </a:rPr>
                        <a:t>X6</a:t>
                      </a:r>
                    </a:p>
                  </a:txBody>
                  <a:tcPr marL="9525" marR="9525" marT="9525"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-0.152</a:t>
                      </a:r>
                    </a:p>
                  </a:txBody>
                  <a:tcPr marL="9525" marR="9525" marT="9525"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0.028</a:t>
                      </a:r>
                    </a:p>
                  </a:txBody>
                  <a:tcPr marL="9525" marR="9525" marT="9525"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-0.561</a:t>
                      </a:r>
                    </a:p>
                  </a:txBody>
                  <a:tcPr marL="9525" marR="9525" marT="9525"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r>
              <a:tr h="283007">
                <a:tc>
                  <a:txBody>
                    <a:bodyPr/>
                    <a:lstStyle/>
                    <a:p>
                      <a:pPr algn="l" fontAlgn="b"/>
                      <a:r>
                        <a:rPr lang="en-US" sz="1800" b="0" i="0" u="none" strike="noStrike">
                          <a:solidFill>
                            <a:srgbClr val="000000"/>
                          </a:solidFill>
                          <a:effectLst/>
                          <a:latin typeface="Calibri" panose="020F0502020204030204" pitchFamily="34" charset="0"/>
                        </a:rPr>
                        <a:t>X7</a:t>
                      </a:r>
                    </a:p>
                  </a:txBody>
                  <a:tcPr marL="9525" marR="9525" marT="9525" marB="0" anchor="b">
                    <a:lnL>
                      <a:noFill/>
                    </a:lnL>
                    <a:lnR>
                      <a:noFill/>
                    </a:lnR>
                    <a:lnT>
                      <a:noFill/>
                    </a:lnT>
                    <a:lnB>
                      <a:noFill/>
                    </a:lnB>
                  </a:tcPr>
                </a:tc>
                <a:tc>
                  <a:txBody>
                    <a:bodyPr/>
                    <a:lstStyle/>
                    <a:p>
                      <a:pPr algn="l" fontAlgn="b"/>
                      <a:r>
                        <a:rPr lang="en-US" sz="1800" b="0" i="0" u="none" strike="noStrike" dirty="0">
                          <a:solidFill>
                            <a:srgbClr val="C00000"/>
                          </a:solidFill>
                          <a:effectLst/>
                          <a:latin typeface="Calibri" panose="020F0502020204030204" pitchFamily="34" charset="0"/>
                        </a:rPr>
                        <a:t>0.045</a:t>
                      </a:r>
                    </a:p>
                  </a:txBody>
                  <a:tcPr marL="9525" marR="9525" marT="9525"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-0.019</a:t>
                      </a:r>
                    </a:p>
                  </a:txBody>
                  <a:tcPr marL="9525" marR="9525" marT="9525"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-0.186</a:t>
                      </a:r>
                    </a:p>
                  </a:txBody>
                  <a:tcPr marL="9525" marR="9525" marT="9525"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-0.374</a:t>
                      </a:r>
                    </a:p>
                  </a:txBody>
                  <a:tcPr marL="9525" marR="9525" marT="9525" marB="0" anchor="b">
                    <a:lnL>
                      <a:noFill/>
                    </a:lnL>
                    <a:lnR>
                      <a:noFill/>
                    </a:lnR>
                    <a:lnT>
                      <a:noFill/>
                    </a:lnT>
                    <a:lnB>
                      <a:noFill/>
                    </a:lnB>
                  </a:tcPr>
                </a:tc>
                <a:tc>
                  <a:txBody>
                    <a:bodyPr/>
                    <a:lstStyle/>
                    <a:p>
                      <a:pPr algn="l" fontAlgn="b"/>
                      <a:r>
                        <a:rPr lang="en-US" sz="18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770298647"/>
              </p:ext>
            </p:extLst>
          </p:nvPr>
        </p:nvGraphicFramePr>
        <p:xfrm>
          <a:off x="293337" y="4530899"/>
          <a:ext cx="3952090" cy="1338055"/>
        </p:xfrm>
        <a:graphic>
          <a:graphicData uri="http://schemas.openxmlformats.org/drawingml/2006/table">
            <a:tbl>
              <a:tblPr/>
              <a:tblGrid>
                <a:gridCol w="790418"/>
                <a:gridCol w="790418"/>
                <a:gridCol w="790418"/>
                <a:gridCol w="790418"/>
                <a:gridCol w="790418"/>
              </a:tblGrid>
              <a:tr h="267611">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X(127)</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X(35)</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X(48)</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X6</a:t>
                      </a:r>
                    </a:p>
                  </a:txBody>
                  <a:tcPr marL="9525" marR="9525" marT="9525" marB="0" anchor="b">
                    <a:lnL>
                      <a:noFill/>
                    </a:lnL>
                    <a:lnR>
                      <a:noFill/>
                    </a:lnR>
                    <a:lnT>
                      <a:noFill/>
                    </a:lnT>
                    <a:lnB>
                      <a:noFill/>
                    </a:lnB>
                  </a:tcPr>
                </a:tc>
              </a:tr>
              <a:tr h="267611">
                <a:tc>
                  <a:txBody>
                    <a:bodyPr/>
                    <a:lstStyle/>
                    <a:p>
                      <a:pPr algn="l" fontAlgn="b"/>
                      <a:r>
                        <a:rPr lang="en-US" sz="1600" b="0" i="0" u="none" strike="noStrike">
                          <a:solidFill>
                            <a:srgbClr val="000000"/>
                          </a:solidFill>
                          <a:effectLst/>
                          <a:latin typeface="Calibri" panose="020F0502020204030204" pitchFamily="34" charset="0"/>
                        </a:rPr>
                        <a:t>X(127)</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r>
              <a:tr h="267611">
                <a:tc>
                  <a:txBody>
                    <a:bodyPr/>
                    <a:lstStyle/>
                    <a:p>
                      <a:pPr algn="l" fontAlgn="b"/>
                      <a:r>
                        <a:rPr lang="en-US" sz="1600" b="0" i="0" u="none" strike="noStrike">
                          <a:solidFill>
                            <a:srgbClr val="000000"/>
                          </a:solidFill>
                          <a:effectLst/>
                          <a:latin typeface="Calibri" panose="020F0502020204030204" pitchFamily="34" charset="0"/>
                        </a:rPr>
                        <a:t>X(35)</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-0.348</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r>
              <a:tr h="267611">
                <a:tc>
                  <a:txBody>
                    <a:bodyPr/>
                    <a:lstStyle/>
                    <a:p>
                      <a:pPr algn="l" fontAlgn="b"/>
                      <a:r>
                        <a:rPr lang="en-US" sz="1600" b="0" i="0" u="none" strike="noStrike">
                          <a:solidFill>
                            <a:srgbClr val="000000"/>
                          </a:solidFill>
                          <a:effectLst/>
                          <a:latin typeface="Calibri" panose="020F0502020204030204" pitchFamily="34" charset="0"/>
                        </a:rPr>
                        <a:t>X(48)</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-0.328</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-0.007</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r>
              <a:tr h="267611">
                <a:tc>
                  <a:txBody>
                    <a:bodyPr/>
                    <a:lstStyle/>
                    <a:p>
                      <a:pPr algn="l" fontAlgn="b"/>
                      <a:r>
                        <a:rPr lang="en-US" sz="1600" b="0" i="0" u="none" strike="noStrike">
                          <a:solidFill>
                            <a:srgbClr val="000000"/>
                          </a:solidFill>
                          <a:effectLst/>
                          <a:latin typeface="Calibri" panose="020F0502020204030204" pitchFamily="34" charset="0"/>
                        </a:rPr>
                        <a:t>X6</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-0.374</a:t>
                      </a:r>
                    </a:p>
                  </a:txBody>
                  <a:tcPr marL="9525" marR="9525" marT="9525" marB="0" anchor="b">
                    <a:lnL>
                      <a:noFill/>
                    </a:lnL>
                    <a:lnR>
                      <a:noFill/>
                    </a:lnR>
                    <a:lnT>
                      <a:noFill/>
                    </a:lnT>
                    <a:lnB>
                      <a:noFill/>
                    </a:lnB>
                  </a:tcPr>
                </a:tc>
                <a:tc>
                  <a:txBody>
                    <a:bodyPr/>
                    <a:lstStyle/>
                    <a:p>
                      <a:pPr algn="l" fontAlgn="b"/>
                      <a:r>
                        <a:rPr lang="en-US" sz="1600" b="0" i="0" u="none" strike="noStrike" dirty="0">
                          <a:solidFill>
                            <a:srgbClr val="C00000"/>
                          </a:solidFill>
                          <a:effectLst/>
                          <a:latin typeface="Calibri" panose="020F0502020204030204" pitchFamily="34" charset="0"/>
                        </a:rPr>
                        <a:t>0.028</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-0.561</a:t>
                      </a: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315270135"/>
              </p:ext>
            </p:extLst>
          </p:nvPr>
        </p:nvGraphicFramePr>
        <p:xfrm>
          <a:off x="4359521" y="4632236"/>
          <a:ext cx="4019368" cy="1135380"/>
        </p:xfrm>
        <a:graphic>
          <a:graphicData uri="http://schemas.openxmlformats.org/drawingml/2006/table">
            <a:tbl>
              <a:tblPr/>
              <a:tblGrid>
                <a:gridCol w="1004842"/>
                <a:gridCol w="1004842"/>
                <a:gridCol w="1004842"/>
                <a:gridCol w="1004842"/>
              </a:tblGrid>
              <a:tr h="190500">
                <a:tc>
                  <a:txBody>
                    <a:bodyPr/>
                    <a:lstStyle/>
                    <a:p>
                      <a:pPr algn="l"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X(127)</a:t>
                      </a:r>
                    </a:p>
                  </a:txBody>
                  <a:tcPr marL="9525" marR="9525" marT="9525"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X(356)</a:t>
                      </a:r>
                    </a:p>
                  </a:txBody>
                  <a:tcPr marL="9525" marR="9525" marT="9525"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X(48)</a:t>
                      </a:r>
                    </a:p>
                  </a:txBody>
                  <a:tcPr marL="9525" marR="9525" marT="9525" marB="0" anchor="b">
                    <a:lnL>
                      <a:noFill/>
                    </a:lnL>
                    <a:lnR>
                      <a:noFill/>
                    </a:lnR>
                    <a:lnT>
                      <a:noFill/>
                    </a:lnT>
                    <a:lnB>
                      <a:noFill/>
                    </a:lnB>
                  </a:tcPr>
                </a:tc>
              </a:tr>
              <a:tr h="190500">
                <a:tc>
                  <a:txBody>
                    <a:bodyPr/>
                    <a:lstStyle/>
                    <a:p>
                      <a:pPr algn="l" fontAlgn="b"/>
                      <a:r>
                        <a:rPr lang="en-US" sz="1800" b="0" i="0" u="none" strike="noStrike">
                          <a:solidFill>
                            <a:srgbClr val="000000"/>
                          </a:solidFill>
                          <a:effectLst/>
                          <a:latin typeface="Calibri" panose="020F0502020204030204" pitchFamily="34" charset="0"/>
                        </a:rPr>
                        <a:t>X(127)</a:t>
                      </a:r>
                    </a:p>
                  </a:txBody>
                  <a:tcPr marL="9525" marR="9525" marT="9525"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r>
              <a:tr h="190500">
                <a:tc>
                  <a:txBody>
                    <a:bodyPr/>
                    <a:lstStyle/>
                    <a:p>
                      <a:pPr algn="l" fontAlgn="b"/>
                      <a:r>
                        <a:rPr lang="en-US" sz="1800" b="0" i="0" u="none" strike="noStrike">
                          <a:solidFill>
                            <a:srgbClr val="000000"/>
                          </a:solidFill>
                          <a:effectLst/>
                          <a:latin typeface="Calibri" panose="020F0502020204030204" pitchFamily="34" charset="0"/>
                        </a:rPr>
                        <a:t>X(356)</a:t>
                      </a:r>
                    </a:p>
                  </a:txBody>
                  <a:tcPr marL="9525" marR="9525" marT="9525"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-0.374</a:t>
                      </a:r>
                    </a:p>
                  </a:txBody>
                  <a:tcPr marL="9525" marR="9525" marT="9525"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r>
              <a:tr h="190500">
                <a:tc>
                  <a:txBody>
                    <a:bodyPr/>
                    <a:lstStyle/>
                    <a:p>
                      <a:pPr algn="l" fontAlgn="b"/>
                      <a:r>
                        <a:rPr lang="en-US" sz="1800" b="0" i="0" u="none" strike="noStrike" dirty="0">
                          <a:solidFill>
                            <a:srgbClr val="000000"/>
                          </a:solidFill>
                          <a:effectLst/>
                          <a:latin typeface="Calibri" panose="020F0502020204030204" pitchFamily="34" charset="0"/>
                        </a:rPr>
                        <a:t>X(48)</a:t>
                      </a:r>
                    </a:p>
                  </a:txBody>
                  <a:tcPr marL="9525" marR="9525" marT="9525" marB="0" anchor="b">
                    <a:lnL>
                      <a:noFill/>
                    </a:lnL>
                    <a:lnR>
                      <a:noFill/>
                    </a:lnR>
                    <a:lnT>
                      <a:noFill/>
                    </a:lnT>
                    <a:lnB>
                      <a:noFill/>
                    </a:lnB>
                  </a:tcPr>
                </a:tc>
                <a:tc>
                  <a:txBody>
                    <a:bodyPr/>
                    <a:lstStyle/>
                    <a:p>
                      <a:pPr algn="l" fontAlgn="b"/>
                      <a:r>
                        <a:rPr lang="en-US" sz="1800" b="0" i="0" u="none" strike="noStrike" dirty="0">
                          <a:solidFill>
                            <a:srgbClr val="C00000"/>
                          </a:solidFill>
                          <a:effectLst/>
                          <a:latin typeface="Calibri" panose="020F0502020204030204" pitchFamily="34" charset="0"/>
                        </a:rPr>
                        <a:t>-0.328</a:t>
                      </a:r>
                    </a:p>
                  </a:txBody>
                  <a:tcPr marL="9525" marR="9525" marT="9525"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-0.561</a:t>
                      </a:r>
                    </a:p>
                  </a:txBody>
                  <a:tcPr marL="9525" marR="9525" marT="9525" marB="0" anchor="b">
                    <a:lnL>
                      <a:noFill/>
                    </a:lnL>
                    <a:lnR>
                      <a:noFill/>
                    </a:lnR>
                    <a:lnT>
                      <a:noFill/>
                    </a:lnT>
                    <a:lnB>
                      <a:noFill/>
                    </a:lnB>
                  </a:tcPr>
                </a:tc>
                <a:tc>
                  <a:txBody>
                    <a:bodyPr/>
                    <a:lstStyle/>
                    <a:p>
                      <a:pPr algn="l" fontAlgn="b"/>
                      <a:r>
                        <a:rPr lang="en-US" sz="18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613563031"/>
              </p:ext>
            </p:extLst>
          </p:nvPr>
        </p:nvGraphicFramePr>
        <p:xfrm>
          <a:off x="8492983" y="4627158"/>
          <a:ext cx="3468861" cy="951889"/>
        </p:xfrm>
        <a:graphic>
          <a:graphicData uri="http://schemas.openxmlformats.org/drawingml/2006/table">
            <a:tbl>
              <a:tblPr/>
              <a:tblGrid>
                <a:gridCol w="1156287"/>
                <a:gridCol w="1156287"/>
                <a:gridCol w="1156287"/>
              </a:tblGrid>
              <a:tr h="349262">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X(127)(48)</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X(356)</a:t>
                      </a:r>
                    </a:p>
                  </a:txBody>
                  <a:tcPr marL="9525" marR="9525" marT="9525" marB="0" anchor="b">
                    <a:lnL>
                      <a:noFill/>
                    </a:lnL>
                    <a:lnR>
                      <a:noFill/>
                    </a:lnR>
                    <a:lnT>
                      <a:noFill/>
                    </a:lnT>
                    <a:lnB>
                      <a:noFill/>
                    </a:lnB>
                  </a:tcPr>
                </a:tc>
              </a:tr>
              <a:tr h="349262">
                <a:tc>
                  <a:txBody>
                    <a:bodyPr/>
                    <a:lstStyle/>
                    <a:p>
                      <a:pPr algn="l" fontAlgn="b"/>
                      <a:r>
                        <a:rPr lang="en-US" sz="1600" b="0" i="0" u="none" strike="noStrike">
                          <a:solidFill>
                            <a:srgbClr val="000000"/>
                          </a:solidFill>
                          <a:effectLst/>
                          <a:latin typeface="Calibri" panose="020F0502020204030204" pitchFamily="34" charset="0"/>
                        </a:rPr>
                        <a:t>X(127)(48)</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r>
              <a:tr h="192962">
                <a:tc>
                  <a:txBody>
                    <a:bodyPr/>
                    <a:lstStyle/>
                    <a:p>
                      <a:pPr algn="l" fontAlgn="b"/>
                      <a:r>
                        <a:rPr lang="en-US" sz="1600" b="0" i="0" u="none" strike="noStrike">
                          <a:solidFill>
                            <a:srgbClr val="000000"/>
                          </a:solidFill>
                          <a:effectLst/>
                          <a:latin typeface="Calibri" panose="020F0502020204030204" pitchFamily="34" charset="0"/>
                        </a:rPr>
                        <a:t>X(356)</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-0.561</a:t>
                      </a: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r>
            </a:tbl>
          </a:graphicData>
        </a:graphic>
      </p:graphicFrame>
    </p:spTree>
    <p:extLst>
      <p:ext uri="{BB962C8B-B14F-4D97-AF65-F5344CB8AC3E}">
        <p14:creationId xmlns:p14="http://schemas.microsoft.com/office/powerpoint/2010/main" val="41538427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9275" y="91981"/>
            <a:ext cx="5396859" cy="1605155"/>
          </a:xfrm>
          <a:prstGeom prst="rect">
            <a:avLst/>
          </a:prstGeom>
        </p:spPr>
      </p:pic>
      <p:sp>
        <p:nvSpPr>
          <p:cNvPr id="5" name="Rectangle 4"/>
          <p:cNvSpPr/>
          <p:nvPr/>
        </p:nvSpPr>
        <p:spPr>
          <a:xfrm>
            <a:off x="545726" y="267174"/>
            <a:ext cx="724829" cy="234176"/>
          </a:xfrm>
          <a:prstGeom prst="rect">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p:cNvGraphicFramePr>
            <a:graphicFrameLocks noGrp="1"/>
          </p:cNvGraphicFramePr>
          <p:nvPr>
            <p:extLst>
              <p:ext uri="{D42A27DB-BD31-4B8C-83A1-F6EECF244321}">
                <p14:modId xmlns:p14="http://schemas.microsoft.com/office/powerpoint/2010/main" val="4293172387"/>
              </p:ext>
            </p:extLst>
          </p:nvPr>
        </p:nvGraphicFramePr>
        <p:xfrm>
          <a:off x="5990251" y="46599"/>
          <a:ext cx="3139179" cy="1649212"/>
        </p:xfrm>
        <a:graphic>
          <a:graphicData uri="http://schemas.openxmlformats.org/drawingml/2006/table">
            <a:tbl>
              <a:tblPr/>
              <a:tblGrid>
                <a:gridCol w="448454"/>
                <a:gridCol w="448454"/>
                <a:gridCol w="455127"/>
                <a:gridCol w="441782"/>
                <a:gridCol w="448454"/>
                <a:gridCol w="448454"/>
                <a:gridCol w="448454"/>
              </a:tblGrid>
              <a:tr h="201440">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X(12)</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X3</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X4</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X5</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X6</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X7</a:t>
                      </a:r>
                    </a:p>
                  </a:txBody>
                  <a:tcPr marL="9525" marR="9525" marT="9525" marB="0" anchor="b">
                    <a:lnL>
                      <a:noFill/>
                    </a:lnL>
                    <a:lnR>
                      <a:noFill/>
                    </a:lnR>
                    <a:lnT>
                      <a:noFill/>
                    </a:lnT>
                    <a:lnB>
                      <a:noFill/>
                    </a:lnB>
                  </a:tcPr>
                </a:tc>
              </a:tr>
              <a:tr h="201440">
                <a:tc>
                  <a:txBody>
                    <a:bodyPr/>
                    <a:lstStyle/>
                    <a:p>
                      <a:pPr algn="l" fontAlgn="b"/>
                      <a:r>
                        <a:rPr lang="en-US" sz="1200" b="0" i="0" u="none" strike="noStrike">
                          <a:solidFill>
                            <a:srgbClr val="000000"/>
                          </a:solidFill>
                          <a:effectLst/>
                          <a:latin typeface="Calibri" panose="020F0502020204030204" pitchFamily="34" charset="0"/>
                        </a:rPr>
                        <a:t>X(12)</a:t>
                      </a:r>
                    </a:p>
                  </a:txBody>
                  <a:tcPr marL="9525" marR="9525" marT="9525"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r>
              <a:tr h="215155">
                <a:tc>
                  <a:txBody>
                    <a:bodyPr/>
                    <a:lstStyle/>
                    <a:p>
                      <a:pPr algn="l" fontAlgn="b"/>
                      <a:r>
                        <a:rPr lang="en-US" sz="1200" b="0" i="0" u="none" strike="noStrike">
                          <a:solidFill>
                            <a:srgbClr val="000000"/>
                          </a:solidFill>
                          <a:effectLst/>
                          <a:latin typeface="Calibri" panose="020F0502020204030204" pitchFamily="34" charset="0"/>
                        </a:rPr>
                        <a:t>X3</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-0.348</a:t>
                      </a:r>
                    </a:p>
                  </a:txBody>
                  <a:tcPr marL="9525" marR="9525" marT="9525"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r>
              <a:tr h="201440">
                <a:tc>
                  <a:txBody>
                    <a:bodyPr/>
                    <a:lstStyle/>
                    <a:p>
                      <a:pPr algn="l" fontAlgn="b"/>
                      <a:r>
                        <a:rPr lang="en-US" sz="1200" b="0" i="0" u="none" strike="noStrike">
                          <a:solidFill>
                            <a:srgbClr val="000000"/>
                          </a:solidFill>
                          <a:effectLst/>
                          <a:latin typeface="Calibri" panose="020F0502020204030204" pitchFamily="34" charset="0"/>
                        </a:rPr>
                        <a:t>X4</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-0.086</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0.1</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r>
              <a:tr h="201440">
                <a:tc>
                  <a:txBody>
                    <a:bodyPr/>
                    <a:lstStyle/>
                    <a:p>
                      <a:pPr algn="l" fontAlgn="b"/>
                      <a:r>
                        <a:rPr lang="en-US" sz="1200" b="0" i="0" u="none" strike="noStrike">
                          <a:solidFill>
                            <a:srgbClr val="000000"/>
                          </a:solidFill>
                          <a:effectLst/>
                          <a:latin typeface="Calibri" panose="020F0502020204030204" pitchFamily="34" charset="0"/>
                        </a:rPr>
                        <a:t>X5</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-0.26</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0.435</a:t>
                      </a:r>
                    </a:p>
                  </a:txBody>
                  <a:tcPr marL="9525" marR="9525" marT="9525"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panose="020F0502020204030204" pitchFamily="34" charset="0"/>
                        </a:rPr>
                        <a:t>0.033</a:t>
                      </a:r>
                    </a:p>
                  </a:txBody>
                  <a:tcPr marL="9525" marR="9525" marT="9525"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r>
              <a:tr h="201440">
                <a:tc>
                  <a:txBody>
                    <a:bodyPr/>
                    <a:lstStyle/>
                    <a:p>
                      <a:pPr algn="l" fontAlgn="b"/>
                      <a:r>
                        <a:rPr lang="en-US" sz="1200" b="0" i="0" u="none" strike="noStrike">
                          <a:solidFill>
                            <a:srgbClr val="000000"/>
                          </a:solidFill>
                          <a:effectLst/>
                          <a:latin typeface="Calibri" panose="020F0502020204030204" pitchFamily="34" charset="0"/>
                        </a:rPr>
                        <a:t>X6</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-0.152</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0.028</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-0.288</a:t>
                      </a:r>
                    </a:p>
                  </a:txBody>
                  <a:tcPr marL="9525" marR="9525" marT="9525"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panose="020F0502020204030204" pitchFamily="34" charset="0"/>
                        </a:rPr>
                        <a:t>0.176</a:t>
                      </a:r>
                    </a:p>
                  </a:txBody>
                  <a:tcPr marL="9525" marR="9525" marT="9525"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r>
              <a:tr h="225417">
                <a:tc>
                  <a:txBody>
                    <a:bodyPr/>
                    <a:lstStyle/>
                    <a:p>
                      <a:pPr algn="l" fontAlgn="b"/>
                      <a:r>
                        <a:rPr lang="en-US" sz="1200" b="0" i="0" u="none" strike="noStrike">
                          <a:solidFill>
                            <a:srgbClr val="000000"/>
                          </a:solidFill>
                          <a:effectLst/>
                          <a:latin typeface="Calibri" panose="020F0502020204030204" pitchFamily="34" charset="0"/>
                        </a:rPr>
                        <a:t>X7</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0.045</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0.115</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-0.164</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-0.019</a:t>
                      </a:r>
                    </a:p>
                  </a:txBody>
                  <a:tcPr marL="9525" marR="9525" marT="9525"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panose="020F0502020204030204" pitchFamily="34" charset="0"/>
                        </a:rPr>
                        <a:t>-0.374</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r>
              <a:tr h="201440">
                <a:tc>
                  <a:txBody>
                    <a:bodyPr/>
                    <a:lstStyle/>
                    <a:p>
                      <a:pPr algn="l" fontAlgn="b"/>
                      <a:r>
                        <a:rPr lang="en-US" sz="1200" b="0" i="0" u="none" strike="noStrike">
                          <a:solidFill>
                            <a:srgbClr val="000000"/>
                          </a:solidFill>
                          <a:effectLst/>
                          <a:latin typeface="Calibri" panose="020F0502020204030204" pitchFamily="34" charset="0"/>
                        </a:rPr>
                        <a:t>X8</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-0.328</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0.005</a:t>
                      </a:r>
                    </a:p>
                  </a:txBody>
                  <a:tcPr marL="9525" marR="9525" marT="9525" marB="0" anchor="b">
                    <a:lnL>
                      <a:noFill/>
                    </a:lnL>
                    <a:lnR>
                      <a:noFill/>
                    </a:lnR>
                    <a:lnT>
                      <a:noFill/>
                    </a:lnT>
                    <a:lnB>
                      <a:noFill/>
                    </a:lnB>
                  </a:tcPr>
                </a:tc>
                <a:tc>
                  <a:txBody>
                    <a:bodyPr/>
                    <a:lstStyle/>
                    <a:p>
                      <a:pPr algn="l" fontAlgn="b"/>
                      <a:r>
                        <a:rPr lang="en-US" sz="1200" b="1" i="0" u="none" strike="noStrike" dirty="0">
                          <a:solidFill>
                            <a:srgbClr val="C00000"/>
                          </a:solidFill>
                          <a:effectLst/>
                          <a:latin typeface="Calibri" panose="020F0502020204030204" pitchFamily="34" charset="0"/>
                        </a:rPr>
                        <a:t>0.486</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-0.007</a:t>
                      </a:r>
                    </a:p>
                  </a:txBody>
                  <a:tcPr marL="9525" marR="9525" marT="9525"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panose="020F0502020204030204" pitchFamily="34" charset="0"/>
                        </a:rPr>
                        <a:t>-0.561</a:t>
                      </a:r>
                    </a:p>
                  </a:txBody>
                  <a:tcPr marL="9525" marR="9525" marT="9525"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panose="020F0502020204030204" pitchFamily="34" charset="0"/>
                        </a:rPr>
                        <a:t>-0.186</a:t>
                      </a:r>
                    </a:p>
                  </a:txBody>
                  <a:tcPr marL="9525" marR="9525" marT="9525" marB="0" anchor="b">
                    <a:lnL>
                      <a:noFill/>
                    </a:lnL>
                    <a:lnR>
                      <a:noFill/>
                    </a:lnR>
                    <a:lnT>
                      <a:noFill/>
                    </a:lnT>
                    <a:lnB>
                      <a:noFill/>
                    </a:lnB>
                  </a:tcPr>
                </a:tc>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1314798356"/>
              </p:ext>
            </p:extLst>
          </p:nvPr>
        </p:nvGraphicFramePr>
        <p:xfrm>
          <a:off x="120197" y="1817850"/>
          <a:ext cx="3940209" cy="1346835"/>
        </p:xfrm>
        <a:graphic>
          <a:graphicData uri="http://schemas.openxmlformats.org/drawingml/2006/table">
            <a:tbl>
              <a:tblPr/>
              <a:tblGrid>
                <a:gridCol w="562887"/>
                <a:gridCol w="562887"/>
                <a:gridCol w="562887"/>
                <a:gridCol w="562887"/>
                <a:gridCol w="562887"/>
                <a:gridCol w="562887"/>
                <a:gridCol w="562887"/>
              </a:tblGrid>
              <a:tr h="172812">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X(12)</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X3</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X(48)</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X5</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X6</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X7</a:t>
                      </a:r>
                    </a:p>
                  </a:txBody>
                  <a:tcPr marL="9525" marR="9525" marT="9525" marB="0" anchor="b">
                    <a:lnL>
                      <a:noFill/>
                    </a:lnL>
                    <a:lnR>
                      <a:noFill/>
                    </a:lnR>
                    <a:lnT>
                      <a:noFill/>
                    </a:lnT>
                    <a:lnB>
                      <a:noFill/>
                    </a:lnB>
                  </a:tcPr>
                </a:tc>
              </a:tr>
              <a:tr h="172812">
                <a:tc>
                  <a:txBody>
                    <a:bodyPr/>
                    <a:lstStyle/>
                    <a:p>
                      <a:pPr algn="l" fontAlgn="b"/>
                      <a:r>
                        <a:rPr lang="en-US" sz="1200" b="0" i="0" u="none" strike="noStrike">
                          <a:solidFill>
                            <a:srgbClr val="000000"/>
                          </a:solidFill>
                          <a:effectLst/>
                          <a:latin typeface="Calibri" panose="020F0502020204030204" pitchFamily="34" charset="0"/>
                        </a:rPr>
                        <a:t>X(12)</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r>
              <a:tr h="172812">
                <a:tc>
                  <a:txBody>
                    <a:bodyPr/>
                    <a:lstStyle/>
                    <a:p>
                      <a:pPr algn="l" fontAlgn="b"/>
                      <a:r>
                        <a:rPr lang="en-US" sz="1200" b="0" i="0" u="none" strike="noStrike">
                          <a:solidFill>
                            <a:srgbClr val="000000"/>
                          </a:solidFill>
                          <a:effectLst/>
                          <a:latin typeface="Calibri" panose="020F0502020204030204" pitchFamily="34" charset="0"/>
                        </a:rPr>
                        <a:t>X3</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-0.348</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r>
              <a:tr h="172812">
                <a:tc>
                  <a:txBody>
                    <a:bodyPr/>
                    <a:lstStyle/>
                    <a:p>
                      <a:pPr algn="l" fontAlgn="b"/>
                      <a:r>
                        <a:rPr lang="en-US" sz="1200" b="0" i="0" u="none" strike="noStrike">
                          <a:solidFill>
                            <a:srgbClr val="000000"/>
                          </a:solidFill>
                          <a:effectLst/>
                          <a:latin typeface="Calibri" panose="020F0502020204030204" pitchFamily="34" charset="0"/>
                        </a:rPr>
                        <a:t>X(48)</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-0.328</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0.005</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r>
              <a:tr h="172812">
                <a:tc>
                  <a:txBody>
                    <a:bodyPr/>
                    <a:lstStyle/>
                    <a:p>
                      <a:pPr algn="l" fontAlgn="b"/>
                      <a:r>
                        <a:rPr lang="en-US" sz="1200" b="0" i="0" u="none" strike="noStrike">
                          <a:solidFill>
                            <a:srgbClr val="000000"/>
                          </a:solidFill>
                          <a:effectLst/>
                          <a:latin typeface="Calibri" panose="020F0502020204030204" pitchFamily="34" charset="0"/>
                        </a:rPr>
                        <a:t>X5</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-0.26</a:t>
                      </a:r>
                    </a:p>
                  </a:txBody>
                  <a:tcPr marL="9525" marR="9525" marT="9525" marB="0" anchor="b">
                    <a:lnL>
                      <a:noFill/>
                    </a:lnL>
                    <a:lnR>
                      <a:noFill/>
                    </a:lnR>
                    <a:lnT>
                      <a:noFill/>
                    </a:lnT>
                    <a:lnB>
                      <a:noFill/>
                    </a:lnB>
                  </a:tcPr>
                </a:tc>
                <a:tc>
                  <a:txBody>
                    <a:bodyPr/>
                    <a:lstStyle/>
                    <a:p>
                      <a:pPr algn="l" fontAlgn="b"/>
                      <a:r>
                        <a:rPr lang="en-US" sz="1200" b="0" i="0" u="none" strike="noStrike" dirty="0">
                          <a:solidFill>
                            <a:srgbClr val="C00000"/>
                          </a:solidFill>
                          <a:effectLst/>
                          <a:latin typeface="Calibri" panose="020F0502020204030204" pitchFamily="34" charset="0"/>
                        </a:rPr>
                        <a:t>0.435</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-0.007</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r>
              <a:tr h="172812">
                <a:tc>
                  <a:txBody>
                    <a:bodyPr/>
                    <a:lstStyle/>
                    <a:p>
                      <a:pPr algn="l" fontAlgn="b"/>
                      <a:r>
                        <a:rPr lang="en-US" sz="1200" b="0" i="0" u="none" strike="noStrike">
                          <a:solidFill>
                            <a:srgbClr val="000000"/>
                          </a:solidFill>
                          <a:effectLst/>
                          <a:latin typeface="Calibri" panose="020F0502020204030204" pitchFamily="34" charset="0"/>
                        </a:rPr>
                        <a:t>X6</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-0.152</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0.028</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-0.561</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0.176</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r>
              <a:tr h="172812">
                <a:tc>
                  <a:txBody>
                    <a:bodyPr/>
                    <a:lstStyle/>
                    <a:p>
                      <a:pPr algn="l" fontAlgn="b"/>
                      <a:r>
                        <a:rPr lang="en-US" sz="1200" b="0" i="0" u="none" strike="noStrike">
                          <a:solidFill>
                            <a:srgbClr val="000000"/>
                          </a:solidFill>
                          <a:effectLst/>
                          <a:latin typeface="Calibri" panose="020F0502020204030204" pitchFamily="34" charset="0"/>
                        </a:rPr>
                        <a:t>X7</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0.045</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0.115</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-0.186</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-0.019</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-0.374</a:t>
                      </a:r>
                    </a:p>
                  </a:txBody>
                  <a:tcPr marL="9525" marR="9525" marT="9525"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425412555"/>
              </p:ext>
            </p:extLst>
          </p:nvPr>
        </p:nvGraphicFramePr>
        <p:xfrm>
          <a:off x="4161451" y="1730933"/>
          <a:ext cx="3956184" cy="1331754"/>
        </p:xfrm>
        <a:graphic>
          <a:graphicData uri="http://schemas.openxmlformats.org/drawingml/2006/table">
            <a:tbl>
              <a:tblPr/>
              <a:tblGrid>
                <a:gridCol w="659364"/>
                <a:gridCol w="659364"/>
                <a:gridCol w="659364"/>
                <a:gridCol w="659364"/>
                <a:gridCol w="659364"/>
                <a:gridCol w="659364"/>
              </a:tblGrid>
              <a:tr h="221959">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X(12)</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X(35)</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X(48)</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X6</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X7</a:t>
                      </a:r>
                    </a:p>
                  </a:txBody>
                  <a:tcPr marL="9525" marR="9525" marT="9525" marB="0" anchor="b">
                    <a:lnL>
                      <a:noFill/>
                    </a:lnL>
                    <a:lnR>
                      <a:noFill/>
                    </a:lnR>
                    <a:lnT>
                      <a:noFill/>
                    </a:lnT>
                    <a:lnB>
                      <a:noFill/>
                    </a:lnB>
                  </a:tcPr>
                </a:tc>
              </a:tr>
              <a:tr h="221959">
                <a:tc>
                  <a:txBody>
                    <a:bodyPr/>
                    <a:lstStyle/>
                    <a:p>
                      <a:pPr algn="l" fontAlgn="b"/>
                      <a:r>
                        <a:rPr lang="en-US" sz="1200" b="0" i="0" u="none" strike="noStrike">
                          <a:solidFill>
                            <a:srgbClr val="000000"/>
                          </a:solidFill>
                          <a:effectLst/>
                          <a:latin typeface="Calibri" panose="020F0502020204030204" pitchFamily="34" charset="0"/>
                        </a:rPr>
                        <a:t>X(12)</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r>
              <a:tr h="221959">
                <a:tc>
                  <a:txBody>
                    <a:bodyPr/>
                    <a:lstStyle/>
                    <a:p>
                      <a:pPr algn="l" fontAlgn="b"/>
                      <a:r>
                        <a:rPr lang="en-US" sz="1200" b="0" i="0" u="none" strike="noStrike">
                          <a:solidFill>
                            <a:srgbClr val="000000"/>
                          </a:solidFill>
                          <a:effectLst/>
                          <a:latin typeface="Calibri" panose="020F0502020204030204" pitchFamily="34" charset="0"/>
                        </a:rPr>
                        <a:t>X(35)</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-0.348</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r>
              <a:tr h="221959">
                <a:tc>
                  <a:txBody>
                    <a:bodyPr/>
                    <a:lstStyle/>
                    <a:p>
                      <a:pPr algn="l" fontAlgn="b"/>
                      <a:r>
                        <a:rPr lang="en-US" sz="1200" b="0" i="0" u="none" strike="noStrike">
                          <a:solidFill>
                            <a:srgbClr val="000000"/>
                          </a:solidFill>
                          <a:effectLst/>
                          <a:latin typeface="Calibri" panose="020F0502020204030204" pitchFamily="34" charset="0"/>
                        </a:rPr>
                        <a:t>X(48)</a:t>
                      </a:r>
                    </a:p>
                  </a:txBody>
                  <a:tcPr marL="9525" marR="9525" marT="9525"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panose="020F0502020204030204" pitchFamily="34" charset="0"/>
                        </a:rPr>
                        <a:t>-0.328</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-0.007</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r>
              <a:tr h="221959">
                <a:tc>
                  <a:txBody>
                    <a:bodyPr/>
                    <a:lstStyle/>
                    <a:p>
                      <a:pPr algn="l" fontAlgn="b"/>
                      <a:r>
                        <a:rPr lang="en-US" sz="1200" b="0" i="0" u="none" strike="noStrike">
                          <a:solidFill>
                            <a:srgbClr val="000000"/>
                          </a:solidFill>
                          <a:effectLst/>
                          <a:latin typeface="Calibri" panose="020F0502020204030204" pitchFamily="34" charset="0"/>
                        </a:rPr>
                        <a:t>X6</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-0.152</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0.028</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-0.561</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r>
              <a:tr h="221959">
                <a:tc>
                  <a:txBody>
                    <a:bodyPr/>
                    <a:lstStyle/>
                    <a:p>
                      <a:pPr algn="l" fontAlgn="b"/>
                      <a:r>
                        <a:rPr lang="en-US" sz="1200" b="0" i="0" u="none" strike="noStrike">
                          <a:solidFill>
                            <a:srgbClr val="000000"/>
                          </a:solidFill>
                          <a:effectLst/>
                          <a:latin typeface="Calibri" panose="020F0502020204030204" pitchFamily="34" charset="0"/>
                        </a:rPr>
                        <a:t>X7</a:t>
                      </a:r>
                    </a:p>
                  </a:txBody>
                  <a:tcPr marL="9525" marR="9525" marT="9525" marB="0" anchor="b">
                    <a:lnL>
                      <a:noFill/>
                    </a:lnL>
                    <a:lnR>
                      <a:noFill/>
                    </a:lnR>
                    <a:lnT>
                      <a:noFill/>
                    </a:lnT>
                    <a:lnB>
                      <a:noFill/>
                    </a:lnB>
                  </a:tcPr>
                </a:tc>
                <a:tc>
                  <a:txBody>
                    <a:bodyPr/>
                    <a:lstStyle/>
                    <a:p>
                      <a:pPr algn="l" fontAlgn="b"/>
                      <a:r>
                        <a:rPr lang="en-US" sz="1200" b="0" i="0" u="none" strike="noStrike" dirty="0">
                          <a:solidFill>
                            <a:srgbClr val="C00000"/>
                          </a:solidFill>
                          <a:effectLst/>
                          <a:latin typeface="Calibri" panose="020F0502020204030204" pitchFamily="34" charset="0"/>
                        </a:rPr>
                        <a:t>0.045</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-0.019</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-0.186</a:t>
                      </a:r>
                    </a:p>
                  </a:txBody>
                  <a:tcPr marL="9525" marR="9525" marT="9525" marB="0" anchor="b">
                    <a:lnL>
                      <a:noFill/>
                    </a:lnL>
                    <a:lnR>
                      <a:noFill/>
                    </a:lnR>
                    <a:lnT>
                      <a:noFill/>
                    </a:lnT>
                    <a:lnB>
                      <a:noFill/>
                    </a:lnB>
                  </a:tcPr>
                </a:tc>
                <a:tc>
                  <a:txBody>
                    <a:bodyPr/>
                    <a:lstStyle/>
                    <a:p>
                      <a:pPr algn="l" fontAlgn="b"/>
                      <a:r>
                        <a:rPr lang="en-US" sz="1200" b="0" i="0" u="none" strike="noStrike">
                          <a:solidFill>
                            <a:srgbClr val="000000"/>
                          </a:solidFill>
                          <a:effectLst/>
                          <a:latin typeface="Calibri" panose="020F0502020204030204" pitchFamily="34" charset="0"/>
                        </a:rPr>
                        <a:t>-0.374</a:t>
                      </a:r>
                    </a:p>
                  </a:txBody>
                  <a:tcPr marL="9525" marR="9525" marT="9525"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541258618"/>
              </p:ext>
            </p:extLst>
          </p:nvPr>
        </p:nvGraphicFramePr>
        <p:xfrm>
          <a:off x="139102" y="3429887"/>
          <a:ext cx="3952090" cy="1338055"/>
        </p:xfrm>
        <a:graphic>
          <a:graphicData uri="http://schemas.openxmlformats.org/drawingml/2006/table">
            <a:tbl>
              <a:tblPr/>
              <a:tblGrid>
                <a:gridCol w="790418"/>
                <a:gridCol w="790418"/>
                <a:gridCol w="790418"/>
                <a:gridCol w="790418"/>
                <a:gridCol w="790418"/>
              </a:tblGrid>
              <a:tr h="267611">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X(127)</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X(35)</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X(48)</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X6</a:t>
                      </a:r>
                    </a:p>
                  </a:txBody>
                  <a:tcPr marL="9525" marR="9525" marT="9525" marB="0" anchor="b">
                    <a:lnL>
                      <a:noFill/>
                    </a:lnL>
                    <a:lnR>
                      <a:noFill/>
                    </a:lnR>
                    <a:lnT>
                      <a:noFill/>
                    </a:lnT>
                    <a:lnB>
                      <a:noFill/>
                    </a:lnB>
                  </a:tcPr>
                </a:tc>
              </a:tr>
              <a:tr h="267611">
                <a:tc>
                  <a:txBody>
                    <a:bodyPr/>
                    <a:lstStyle/>
                    <a:p>
                      <a:pPr algn="l" fontAlgn="b"/>
                      <a:r>
                        <a:rPr lang="en-US" sz="1600" b="0" i="0" u="none" strike="noStrike">
                          <a:solidFill>
                            <a:srgbClr val="000000"/>
                          </a:solidFill>
                          <a:effectLst/>
                          <a:latin typeface="Calibri" panose="020F0502020204030204" pitchFamily="34" charset="0"/>
                        </a:rPr>
                        <a:t>X(127)</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r>
              <a:tr h="267611">
                <a:tc>
                  <a:txBody>
                    <a:bodyPr/>
                    <a:lstStyle/>
                    <a:p>
                      <a:pPr algn="l" fontAlgn="b"/>
                      <a:r>
                        <a:rPr lang="en-US" sz="1600" b="0" i="0" u="none" strike="noStrike">
                          <a:solidFill>
                            <a:srgbClr val="000000"/>
                          </a:solidFill>
                          <a:effectLst/>
                          <a:latin typeface="Calibri" panose="020F0502020204030204" pitchFamily="34" charset="0"/>
                        </a:rPr>
                        <a:t>X(35)</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-0.348</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r>
              <a:tr h="267611">
                <a:tc>
                  <a:txBody>
                    <a:bodyPr/>
                    <a:lstStyle/>
                    <a:p>
                      <a:pPr algn="l" fontAlgn="b"/>
                      <a:r>
                        <a:rPr lang="en-US" sz="1600" b="0" i="0" u="none" strike="noStrike">
                          <a:solidFill>
                            <a:srgbClr val="000000"/>
                          </a:solidFill>
                          <a:effectLst/>
                          <a:latin typeface="Calibri" panose="020F0502020204030204" pitchFamily="34" charset="0"/>
                        </a:rPr>
                        <a:t>X(48)</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-0.328</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-0.007</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r>
              <a:tr h="267611">
                <a:tc>
                  <a:txBody>
                    <a:bodyPr/>
                    <a:lstStyle/>
                    <a:p>
                      <a:pPr algn="l" fontAlgn="b"/>
                      <a:r>
                        <a:rPr lang="en-US" sz="1600" b="0" i="0" u="none" strike="noStrike">
                          <a:solidFill>
                            <a:srgbClr val="000000"/>
                          </a:solidFill>
                          <a:effectLst/>
                          <a:latin typeface="Calibri" panose="020F0502020204030204" pitchFamily="34" charset="0"/>
                        </a:rPr>
                        <a:t>X6</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-0.374</a:t>
                      </a:r>
                    </a:p>
                  </a:txBody>
                  <a:tcPr marL="9525" marR="9525" marT="9525" marB="0" anchor="b">
                    <a:lnL>
                      <a:noFill/>
                    </a:lnL>
                    <a:lnR>
                      <a:noFill/>
                    </a:lnR>
                    <a:lnT>
                      <a:noFill/>
                    </a:lnT>
                    <a:lnB>
                      <a:noFill/>
                    </a:lnB>
                  </a:tcPr>
                </a:tc>
                <a:tc>
                  <a:txBody>
                    <a:bodyPr/>
                    <a:lstStyle/>
                    <a:p>
                      <a:pPr algn="l" fontAlgn="b"/>
                      <a:r>
                        <a:rPr lang="en-US" sz="1600" b="0" i="0" u="none" strike="noStrike" dirty="0">
                          <a:solidFill>
                            <a:srgbClr val="C00000"/>
                          </a:solidFill>
                          <a:effectLst/>
                          <a:latin typeface="Calibri" panose="020F0502020204030204" pitchFamily="34" charset="0"/>
                        </a:rPr>
                        <a:t>0.028</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-0.561</a:t>
                      </a: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451190294"/>
              </p:ext>
            </p:extLst>
          </p:nvPr>
        </p:nvGraphicFramePr>
        <p:xfrm>
          <a:off x="4282403" y="3363273"/>
          <a:ext cx="4019368" cy="1135380"/>
        </p:xfrm>
        <a:graphic>
          <a:graphicData uri="http://schemas.openxmlformats.org/drawingml/2006/table">
            <a:tbl>
              <a:tblPr/>
              <a:tblGrid>
                <a:gridCol w="1004842"/>
                <a:gridCol w="1004842"/>
                <a:gridCol w="1004842"/>
                <a:gridCol w="1004842"/>
              </a:tblGrid>
              <a:tr h="190500">
                <a:tc>
                  <a:txBody>
                    <a:bodyPr/>
                    <a:lstStyle/>
                    <a:p>
                      <a:pPr algn="l"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800" b="0" i="0" u="none" strike="noStrike" dirty="0">
                          <a:solidFill>
                            <a:srgbClr val="000000"/>
                          </a:solidFill>
                          <a:effectLst/>
                          <a:latin typeface="Calibri" panose="020F0502020204030204" pitchFamily="34" charset="0"/>
                        </a:rPr>
                        <a:t>X(127)</a:t>
                      </a:r>
                    </a:p>
                  </a:txBody>
                  <a:tcPr marL="9525" marR="9525" marT="9525"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X(356)</a:t>
                      </a:r>
                    </a:p>
                  </a:txBody>
                  <a:tcPr marL="9525" marR="9525" marT="9525"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X(48)</a:t>
                      </a:r>
                    </a:p>
                  </a:txBody>
                  <a:tcPr marL="9525" marR="9525" marT="9525" marB="0" anchor="b">
                    <a:lnL>
                      <a:noFill/>
                    </a:lnL>
                    <a:lnR>
                      <a:noFill/>
                    </a:lnR>
                    <a:lnT>
                      <a:noFill/>
                    </a:lnT>
                    <a:lnB>
                      <a:noFill/>
                    </a:lnB>
                  </a:tcPr>
                </a:tc>
              </a:tr>
              <a:tr h="190500">
                <a:tc>
                  <a:txBody>
                    <a:bodyPr/>
                    <a:lstStyle/>
                    <a:p>
                      <a:pPr algn="l" fontAlgn="b"/>
                      <a:r>
                        <a:rPr lang="en-US" sz="1800" b="0" i="0" u="none" strike="noStrike">
                          <a:solidFill>
                            <a:srgbClr val="000000"/>
                          </a:solidFill>
                          <a:effectLst/>
                          <a:latin typeface="Calibri" panose="020F0502020204030204" pitchFamily="34" charset="0"/>
                        </a:rPr>
                        <a:t>X(127)</a:t>
                      </a:r>
                    </a:p>
                  </a:txBody>
                  <a:tcPr marL="9525" marR="9525" marT="9525"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r>
              <a:tr h="190500">
                <a:tc>
                  <a:txBody>
                    <a:bodyPr/>
                    <a:lstStyle/>
                    <a:p>
                      <a:pPr algn="l" fontAlgn="b"/>
                      <a:r>
                        <a:rPr lang="en-US" sz="1800" b="0" i="0" u="none" strike="noStrike">
                          <a:solidFill>
                            <a:srgbClr val="000000"/>
                          </a:solidFill>
                          <a:effectLst/>
                          <a:latin typeface="Calibri" panose="020F0502020204030204" pitchFamily="34" charset="0"/>
                        </a:rPr>
                        <a:t>X(356)</a:t>
                      </a:r>
                    </a:p>
                  </a:txBody>
                  <a:tcPr marL="9525" marR="9525" marT="9525"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-0.374</a:t>
                      </a:r>
                    </a:p>
                  </a:txBody>
                  <a:tcPr marL="9525" marR="9525" marT="9525"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r>
              <a:tr h="190500">
                <a:tc>
                  <a:txBody>
                    <a:bodyPr/>
                    <a:lstStyle/>
                    <a:p>
                      <a:pPr algn="l" fontAlgn="b"/>
                      <a:r>
                        <a:rPr lang="en-US" sz="1800" b="0" i="0" u="none" strike="noStrike" dirty="0">
                          <a:solidFill>
                            <a:srgbClr val="000000"/>
                          </a:solidFill>
                          <a:effectLst/>
                          <a:latin typeface="Calibri" panose="020F0502020204030204" pitchFamily="34" charset="0"/>
                        </a:rPr>
                        <a:t>X(48)</a:t>
                      </a:r>
                    </a:p>
                  </a:txBody>
                  <a:tcPr marL="9525" marR="9525" marT="9525" marB="0" anchor="b">
                    <a:lnL>
                      <a:noFill/>
                    </a:lnL>
                    <a:lnR>
                      <a:noFill/>
                    </a:lnR>
                    <a:lnT>
                      <a:noFill/>
                    </a:lnT>
                    <a:lnB>
                      <a:noFill/>
                    </a:lnB>
                  </a:tcPr>
                </a:tc>
                <a:tc>
                  <a:txBody>
                    <a:bodyPr/>
                    <a:lstStyle/>
                    <a:p>
                      <a:pPr algn="l" fontAlgn="b"/>
                      <a:r>
                        <a:rPr lang="en-US" sz="1800" b="0" i="0" u="none" strike="noStrike" dirty="0">
                          <a:solidFill>
                            <a:srgbClr val="C00000"/>
                          </a:solidFill>
                          <a:effectLst/>
                          <a:latin typeface="Calibri" panose="020F0502020204030204" pitchFamily="34" charset="0"/>
                        </a:rPr>
                        <a:t>-0.328</a:t>
                      </a:r>
                    </a:p>
                  </a:txBody>
                  <a:tcPr marL="9525" marR="9525" marT="9525" marB="0" anchor="b">
                    <a:lnL>
                      <a:noFill/>
                    </a:lnL>
                    <a:lnR>
                      <a:noFill/>
                    </a:lnR>
                    <a:lnT>
                      <a:noFill/>
                    </a:lnT>
                    <a:lnB>
                      <a:noFill/>
                    </a:lnB>
                  </a:tcPr>
                </a:tc>
                <a:tc>
                  <a:txBody>
                    <a:bodyPr/>
                    <a:lstStyle/>
                    <a:p>
                      <a:pPr algn="l" fontAlgn="b"/>
                      <a:r>
                        <a:rPr lang="en-US" sz="1800" b="0" i="0" u="none" strike="noStrike">
                          <a:solidFill>
                            <a:srgbClr val="000000"/>
                          </a:solidFill>
                          <a:effectLst/>
                          <a:latin typeface="Calibri" panose="020F0502020204030204" pitchFamily="34" charset="0"/>
                        </a:rPr>
                        <a:t>-0.561</a:t>
                      </a:r>
                    </a:p>
                  </a:txBody>
                  <a:tcPr marL="9525" marR="9525" marT="9525" marB="0" anchor="b">
                    <a:lnL>
                      <a:noFill/>
                    </a:lnL>
                    <a:lnR>
                      <a:noFill/>
                    </a:lnR>
                    <a:lnT>
                      <a:noFill/>
                    </a:lnT>
                    <a:lnB>
                      <a:noFill/>
                    </a:lnB>
                  </a:tcPr>
                </a:tc>
                <a:tc>
                  <a:txBody>
                    <a:bodyPr/>
                    <a:lstStyle/>
                    <a:p>
                      <a:pPr algn="l" fontAlgn="b"/>
                      <a:r>
                        <a:rPr lang="en-US" sz="18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758702225"/>
              </p:ext>
            </p:extLst>
          </p:nvPr>
        </p:nvGraphicFramePr>
        <p:xfrm>
          <a:off x="908140" y="5214226"/>
          <a:ext cx="3468861" cy="951889"/>
        </p:xfrm>
        <a:graphic>
          <a:graphicData uri="http://schemas.openxmlformats.org/drawingml/2006/table">
            <a:tbl>
              <a:tblPr/>
              <a:tblGrid>
                <a:gridCol w="1156287"/>
                <a:gridCol w="1156287"/>
                <a:gridCol w="1156287"/>
              </a:tblGrid>
              <a:tr h="349262">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X(127)(48)</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X(356)</a:t>
                      </a:r>
                    </a:p>
                  </a:txBody>
                  <a:tcPr marL="9525" marR="9525" marT="9525" marB="0" anchor="b">
                    <a:lnL>
                      <a:noFill/>
                    </a:lnL>
                    <a:lnR>
                      <a:noFill/>
                    </a:lnR>
                    <a:lnT>
                      <a:noFill/>
                    </a:lnT>
                    <a:lnB>
                      <a:noFill/>
                    </a:lnB>
                  </a:tcPr>
                </a:tc>
              </a:tr>
              <a:tr h="349262">
                <a:tc>
                  <a:txBody>
                    <a:bodyPr/>
                    <a:lstStyle/>
                    <a:p>
                      <a:pPr algn="l" fontAlgn="b"/>
                      <a:r>
                        <a:rPr lang="en-US" sz="1600" b="0" i="0" u="none" strike="noStrike">
                          <a:solidFill>
                            <a:srgbClr val="000000"/>
                          </a:solidFill>
                          <a:effectLst/>
                          <a:latin typeface="Calibri" panose="020F0502020204030204" pitchFamily="34" charset="0"/>
                        </a:rPr>
                        <a:t>X(127)(48)</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r>
              <a:tr h="192962">
                <a:tc>
                  <a:txBody>
                    <a:bodyPr/>
                    <a:lstStyle/>
                    <a:p>
                      <a:pPr algn="l" fontAlgn="b"/>
                      <a:r>
                        <a:rPr lang="en-US" sz="1600" b="0" i="0" u="none" strike="noStrike">
                          <a:solidFill>
                            <a:srgbClr val="000000"/>
                          </a:solidFill>
                          <a:effectLst/>
                          <a:latin typeface="Calibri" panose="020F0502020204030204" pitchFamily="34" charset="0"/>
                        </a:rPr>
                        <a:t>X(356)</a:t>
                      </a:r>
                    </a:p>
                  </a:txBody>
                  <a:tcPr marL="9525" marR="9525" marT="9525" marB="0" anchor="b">
                    <a:lnL>
                      <a:noFill/>
                    </a:lnL>
                    <a:lnR>
                      <a:noFill/>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-0.561</a:t>
                      </a: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r>
            </a:tbl>
          </a:graphicData>
        </a:graphic>
      </p:graphicFrame>
      <p:pic>
        <p:nvPicPr>
          <p:cNvPr id="13" name="Picture 12"/>
          <p:cNvPicPr>
            <a:picLocks noChangeAspect="1"/>
          </p:cNvPicPr>
          <p:nvPr/>
        </p:nvPicPr>
        <p:blipFill>
          <a:blip r:embed="rId3"/>
          <a:stretch>
            <a:fillRect/>
          </a:stretch>
        </p:blipFill>
        <p:spPr>
          <a:xfrm>
            <a:off x="7918894" y="2500157"/>
            <a:ext cx="4048125" cy="3276600"/>
          </a:xfrm>
          <a:prstGeom prst="rect">
            <a:avLst/>
          </a:prstGeom>
        </p:spPr>
      </p:pic>
    </p:spTree>
    <p:extLst>
      <p:ext uri="{BB962C8B-B14F-4D97-AF65-F5344CB8AC3E}">
        <p14:creationId xmlns:p14="http://schemas.microsoft.com/office/powerpoint/2010/main" val="1480861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2"/>
              <p:cNvSpPr/>
              <p:nvPr/>
            </p:nvSpPr>
            <p:spPr>
              <a:xfrm>
                <a:off x="234024" y="91033"/>
                <a:ext cx="11787673" cy="4893647"/>
              </a:xfrm>
              <a:prstGeom prst="rect">
                <a:avLst/>
              </a:prstGeom>
            </p:spPr>
            <p:txBody>
              <a:bodyPr wrap="square">
                <a:spAutoFit/>
              </a:bodyPr>
              <a:lstStyle/>
              <a:p>
                <a:pPr algn="ctr"/>
                <a:r>
                  <a:rPr lang="en-US" sz="2600" dirty="0" smtClean="0">
                    <a:latin typeface="Times New Roman" panose="02020603050405020304" pitchFamily="18" charset="0"/>
                    <a:cs typeface="Times New Roman" panose="02020603050405020304" pitchFamily="18" charset="0"/>
                  </a:rPr>
                  <a:t>The Need for Clustering Algorithms </a:t>
                </a:r>
              </a:p>
              <a:p>
                <a:endParaRPr lang="en-US" sz="2600" dirty="0">
                  <a:latin typeface="Times New Roman" panose="02020603050405020304" pitchFamily="18" charset="0"/>
                  <a:cs typeface="Times New Roman" panose="02020603050405020304" pitchFamily="18" charset="0"/>
                </a:endParaRPr>
              </a:p>
              <a:p>
                <a:r>
                  <a:rPr lang="en-US" sz="2600" dirty="0" smtClean="0">
                    <a:latin typeface="Times New Roman" panose="02020603050405020304" pitchFamily="18" charset="0"/>
                    <a:cs typeface="Times New Roman" panose="02020603050405020304" pitchFamily="18" charset="0"/>
                  </a:rPr>
                  <a:t>• There are </a:t>
                </a:r>
                <a:r>
                  <a:rPr lang="en-US" sz="2600" b="1" dirty="0" smtClean="0">
                    <a:solidFill>
                      <a:srgbClr val="0070C0"/>
                    </a:solidFill>
                    <a:latin typeface="Times New Roman" panose="02020603050405020304" pitchFamily="18" charset="0"/>
                    <a:cs typeface="Times New Roman" panose="02020603050405020304" pitchFamily="18" charset="0"/>
                  </a:rPr>
                  <a:t>n</a:t>
                </a:r>
                <a:r>
                  <a:rPr lang="en-US" sz="2600" dirty="0" smtClean="0">
                    <a:latin typeface="Times New Roman" panose="02020603050405020304" pitchFamily="18" charset="0"/>
                    <a:cs typeface="Times New Roman" panose="02020603050405020304" pitchFamily="18" charset="0"/>
                  </a:rPr>
                  <a:t> objects that we wish we separate into a small number (say, </a:t>
                </a:r>
                <a:r>
                  <a:rPr lang="en-US" sz="2600" b="1" dirty="0" smtClean="0">
                    <a:solidFill>
                      <a:srgbClr val="0070C0"/>
                    </a:solidFill>
                    <a:latin typeface="Times New Roman" panose="02020603050405020304" pitchFamily="18" charset="0"/>
                    <a:cs typeface="Times New Roman" panose="02020603050405020304" pitchFamily="18" charset="0"/>
                  </a:rPr>
                  <a:t>k</a:t>
                </a:r>
                <a:r>
                  <a:rPr lang="en-US" sz="2600" dirty="0" smtClean="0">
                    <a:latin typeface="Times New Roman" panose="02020603050405020304" pitchFamily="18" charset="0"/>
                    <a:cs typeface="Times New Roman" panose="02020603050405020304" pitchFamily="18" charset="0"/>
                  </a:rPr>
                  <a:t>) of clusters, where </a:t>
                </a:r>
                <a14:m>
                  <m:oMath xmlns:m="http://schemas.openxmlformats.org/officeDocument/2006/math" xmlns="">
                    <m:r>
                      <a:rPr lang="en-US" sz="2600" b="1" i="1" dirty="0" smtClean="0">
                        <a:solidFill>
                          <a:srgbClr val="0070C0"/>
                        </a:solidFill>
                        <a:latin typeface="Cambria Math" panose="02040503050406030204" pitchFamily="18" charset="0"/>
                        <a:cs typeface="Times New Roman" panose="02020603050405020304" pitchFamily="18" charset="0"/>
                      </a:rPr>
                      <m:t>𝒌</m:t>
                    </m:r>
                    <m:r>
                      <a:rPr lang="en-US" sz="2600" b="1" i="1" dirty="0" smtClean="0">
                        <a:solidFill>
                          <a:srgbClr val="0070C0"/>
                        </a:solidFill>
                        <a:latin typeface="Cambria Math" panose="02040503050406030204" pitchFamily="18" charset="0"/>
                        <a:cs typeface="Times New Roman" panose="02020603050405020304" pitchFamily="18" charset="0"/>
                      </a:rPr>
                      <m:t> &lt; </m:t>
                    </m:r>
                    <m:r>
                      <a:rPr lang="en-US" sz="2600" b="1" i="1" dirty="0" smtClean="0">
                        <a:solidFill>
                          <a:srgbClr val="0070C0"/>
                        </a:solidFill>
                        <a:latin typeface="Cambria Math" panose="02040503050406030204" pitchFamily="18" charset="0"/>
                        <a:cs typeface="Times New Roman" panose="02020603050405020304" pitchFamily="18" charset="0"/>
                      </a:rPr>
                      <m:t>𝒏</m:t>
                    </m:r>
                  </m:oMath>
                </a14:m>
                <a:r>
                  <a:rPr lang="en-US" sz="2600" dirty="0" smtClean="0">
                    <a:latin typeface="Times New Roman" panose="02020603050405020304" pitchFamily="18" charset="0"/>
                    <a:cs typeface="Times New Roman" panose="02020603050405020304" pitchFamily="18" charset="0"/>
                  </a:rPr>
                  <a:t>. </a:t>
                </a:r>
              </a:p>
              <a:p>
                <a:r>
                  <a:rPr lang="en-US" sz="2600" dirty="0" smtClean="0">
                    <a:latin typeface="Times New Roman" panose="02020603050405020304" pitchFamily="18" charset="0"/>
                    <a:cs typeface="Times New Roman" panose="02020603050405020304" pitchFamily="18" charset="0"/>
                  </a:rPr>
                  <a:t>• If we know the true number of clusters </a:t>
                </a:r>
                <a14:m>
                  <m:oMath xmlns:m="http://schemas.openxmlformats.org/officeDocument/2006/math" xmlns="">
                    <m:r>
                      <a:rPr lang="en-US" sz="2600" b="1" i="1" dirty="0" smtClean="0">
                        <a:solidFill>
                          <a:srgbClr val="0070C0"/>
                        </a:solidFill>
                        <a:latin typeface="Cambria Math" panose="02040503050406030204" pitchFamily="18" charset="0"/>
                        <a:cs typeface="Times New Roman" panose="02020603050405020304" pitchFamily="18" charset="0"/>
                      </a:rPr>
                      <m:t>𝒌</m:t>
                    </m:r>
                  </m:oMath>
                </a14:m>
                <a:r>
                  <a:rPr lang="en-US" sz="2600" dirty="0" smtClean="0">
                    <a:latin typeface="Times New Roman" panose="02020603050405020304" pitchFamily="18" charset="0"/>
                    <a:cs typeface="Times New Roman" panose="02020603050405020304" pitchFamily="18" charset="0"/>
                  </a:rPr>
                  <a:t> ahead of time, then the number of ways to partition the </a:t>
                </a:r>
                <a:r>
                  <a:rPr lang="en-US" sz="2600" b="1" dirty="0" smtClean="0">
                    <a:solidFill>
                      <a:srgbClr val="0070C0"/>
                    </a:solidFill>
                    <a:latin typeface="Times New Roman" panose="02020603050405020304" pitchFamily="18" charset="0"/>
                    <a:cs typeface="Times New Roman" panose="02020603050405020304" pitchFamily="18" charset="0"/>
                  </a:rPr>
                  <a:t>n</a:t>
                </a:r>
                <a:r>
                  <a:rPr lang="en-US" sz="2600" dirty="0" smtClean="0">
                    <a:latin typeface="Times New Roman" panose="02020603050405020304" pitchFamily="18" charset="0"/>
                    <a:cs typeface="Times New Roman" panose="02020603050405020304" pitchFamily="18" charset="0"/>
                  </a:rPr>
                  <a:t> objects into </a:t>
                </a:r>
                <a14:m>
                  <m:oMath xmlns:m="http://schemas.openxmlformats.org/officeDocument/2006/math" xmlns="">
                    <m:r>
                      <a:rPr lang="en-US" sz="2600" b="1" i="1" dirty="0" smtClean="0">
                        <a:solidFill>
                          <a:srgbClr val="0070C0"/>
                        </a:solidFill>
                        <a:latin typeface="Cambria Math" panose="02040503050406030204" pitchFamily="18" charset="0"/>
                        <a:cs typeface="Times New Roman" panose="02020603050405020304" pitchFamily="18" charset="0"/>
                      </a:rPr>
                      <m:t>𝒌</m:t>
                    </m:r>
                  </m:oMath>
                </a14:m>
                <a:r>
                  <a:rPr lang="en-US" sz="2600" dirty="0" smtClean="0">
                    <a:latin typeface="Times New Roman" panose="02020603050405020304" pitchFamily="18" charset="0"/>
                    <a:cs typeface="Times New Roman" panose="02020603050405020304" pitchFamily="18" charset="0"/>
                  </a:rPr>
                  <a:t> clusters is a “</a:t>
                </a:r>
                <a:r>
                  <a:rPr lang="en-US" sz="2600" b="1" dirty="0" smtClean="0">
                    <a:solidFill>
                      <a:srgbClr val="C00000"/>
                    </a:solidFill>
                    <a:latin typeface="Times New Roman" panose="02020603050405020304" pitchFamily="18" charset="0"/>
                    <a:cs typeface="Times New Roman" panose="02020603050405020304" pitchFamily="18" charset="0"/>
                  </a:rPr>
                  <a:t>Sterling number of the second kind</a:t>
                </a:r>
                <a:r>
                  <a:rPr lang="en-US" sz="2600" dirty="0" smtClean="0">
                    <a:latin typeface="Times New Roman" panose="02020603050405020304" pitchFamily="18" charset="0"/>
                    <a:cs typeface="Times New Roman" panose="02020603050405020304" pitchFamily="18" charset="0"/>
                  </a:rPr>
                  <a:t>.” </a:t>
                </a:r>
              </a:p>
              <a:p>
                <a:endParaRPr lang="en-US" sz="2600" dirty="0" smtClean="0">
                  <a:latin typeface="Times New Roman" panose="02020603050405020304" pitchFamily="18" charset="0"/>
                  <a:cs typeface="Times New Roman" panose="02020603050405020304" pitchFamily="18" charset="0"/>
                </a:endParaRPr>
              </a:p>
              <a:p>
                <a:r>
                  <a:rPr lang="en-US" sz="2600" dirty="0" smtClean="0">
                    <a:latin typeface="Times New Roman" panose="02020603050405020304" pitchFamily="18" charset="0"/>
                    <a:cs typeface="Times New Roman" panose="02020603050405020304" pitchFamily="18" charset="0"/>
                  </a:rPr>
                  <a:t>• Example: a. </a:t>
                </a:r>
                <a14:m>
                  <m:oMath xmlns:m="http://schemas.openxmlformats.org/officeDocument/2006/math" xmlns="">
                    <m:r>
                      <a:rPr lang="en-US" sz="2600" i="1" dirty="0" smtClean="0">
                        <a:latin typeface="Cambria Math" panose="02040503050406030204" pitchFamily="18" charset="0"/>
                        <a:cs typeface="Times New Roman" panose="02020603050405020304" pitchFamily="18" charset="0"/>
                      </a:rPr>
                      <m:t>𝑛</m:t>
                    </m:r>
                    <m:r>
                      <a:rPr lang="en-US" sz="2600" i="1" dirty="0" smtClean="0">
                        <a:latin typeface="Cambria Math" panose="02040503050406030204" pitchFamily="18" charset="0"/>
                        <a:cs typeface="Times New Roman" panose="02020603050405020304" pitchFamily="18" charset="0"/>
                      </a:rPr>
                      <m:t>=4, </m:t>
                    </m:r>
                    <m:r>
                      <a:rPr lang="en-US" sz="2600" i="1" dirty="0" smtClean="0">
                        <a:latin typeface="Cambria Math" panose="02040503050406030204" pitchFamily="18" charset="0"/>
                        <a:cs typeface="Times New Roman" panose="02020603050405020304" pitchFamily="18" charset="0"/>
                      </a:rPr>
                      <m:t>𝑘</m:t>
                    </m:r>
                    <m:r>
                      <a:rPr lang="en-US" sz="2600" i="1" dirty="0" smtClean="0">
                        <a:latin typeface="Cambria Math" panose="02040503050406030204" pitchFamily="18" charset="0"/>
                        <a:cs typeface="Times New Roman" panose="02020603050405020304" pitchFamily="18" charset="0"/>
                      </a:rPr>
                      <m:t>=2</m:t>
                    </m:r>
                  </m:oMath>
                </a14:m>
                <a:r>
                  <a:rPr lang="en-US" sz="2600" dirty="0" smtClean="0">
                    <a:latin typeface="Times New Roman" panose="02020603050405020304" pitchFamily="18" charset="0"/>
                    <a:cs typeface="Times New Roman" panose="02020603050405020304" pitchFamily="18" charset="0"/>
                  </a:rPr>
                  <a:t>, </a:t>
                </a:r>
              </a:p>
              <a:p>
                <a:endParaRPr lang="en-US" sz="2600" dirty="0" smtClean="0">
                  <a:latin typeface="Times New Roman" panose="02020603050405020304" pitchFamily="18" charset="0"/>
                  <a:cs typeface="Times New Roman" panose="02020603050405020304" pitchFamily="18" charset="0"/>
                </a:endParaRPr>
              </a:p>
              <a:p>
                <a:endParaRPr lang="en-US" sz="2600" dirty="0">
                  <a:latin typeface="Times New Roman" panose="02020603050405020304" pitchFamily="18" charset="0"/>
                  <a:cs typeface="Times New Roman" panose="02020603050405020304" pitchFamily="18" charset="0"/>
                </a:endParaRPr>
              </a:p>
              <a:p>
                <a:endParaRPr lang="en-US" sz="2600" dirty="0" smtClean="0">
                  <a:latin typeface="Times New Roman" panose="02020603050405020304" pitchFamily="18" charset="0"/>
                  <a:cs typeface="Times New Roman" panose="02020603050405020304" pitchFamily="18" charset="0"/>
                </a:endParaRPr>
              </a:p>
              <a:p>
                <a:endParaRPr lang="en-US" sz="2600" dirty="0">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234024" y="91033"/>
                <a:ext cx="11787673" cy="4893647"/>
              </a:xfrm>
              <a:prstGeom prst="rect">
                <a:avLst/>
              </a:prstGeom>
              <a:blipFill rotWithShape="0">
                <a:blip r:embed="rId2"/>
                <a:stretch>
                  <a:fillRect l="-931" t="-1121" r="-52"/>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4696165" y="2966774"/>
            <a:ext cx="3991967" cy="2865314"/>
          </a:xfrm>
          <a:prstGeom prst="rect">
            <a:avLst/>
          </a:prstGeom>
        </p:spPr>
      </p:pic>
    </p:spTree>
    <p:extLst>
      <p:ext uri="{BB962C8B-B14F-4D97-AF65-F5344CB8AC3E}">
        <p14:creationId xmlns:p14="http://schemas.microsoft.com/office/powerpoint/2010/main" val="4476084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9445" y="194112"/>
            <a:ext cx="6096000" cy="2308324"/>
          </a:xfrm>
          <a:prstGeom prst="rect">
            <a:avLst/>
          </a:prstGeom>
        </p:spPr>
        <p:txBody>
          <a:bodyPr>
            <a:spAutoFit/>
          </a:bodyPr>
          <a:lstStyle/>
          <a:p>
            <a:r>
              <a:rPr lang="en-US" dirty="0"/>
              <a:t>library("MVA")</a:t>
            </a:r>
          </a:p>
          <a:p>
            <a:r>
              <a:rPr lang="en-US" dirty="0"/>
              <a:t>utility&lt;-read.csv("D:/STAT 4400/Data/Utility.csv", </a:t>
            </a:r>
            <a:r>
              <a:rPr lang="en-US" dirty="0" err="1"/>
              <a:t>row.names</a:t>
            </a:r>
            <a:r>
              <a:rPr lang="en-US" dirty="0"/>
              <a:t>=1, head=TRUE)</a:t>
            </a:r>
          </a:p>
          <a:p>
            <a:r>
              <a:rPr lang="en-US" dirty="0" err="1"/>
              <a:t>cor</a:t>
            </a:r>
            <a:r>
              <a:rPr lang="en-US" dirty="0"/>
              <a:t>&lt;-round(</a:t>
            </a:r>
            <a:r>
              <a:rPr lang="en-US" dirty="0" err="1"/>
              <a:t>cor</a:t>
            </a:r>
            <a:r>
              <a:rPr lang="en-US" dirty="0"/>
              <a:t>(utility),3)</a:t>
            </a:r>
          </a:p>
          <a:p>
            <a:r>
              <a:rPr lang="en-US" dirty="0" err="1"/>
              <a:t>i</a:t>
            </a:r>
            <a:r>
              <a:rPr lang="en-US" dirty="0"/>
              <a:t>&lt;=1</a:t>
            </a:r>
          </a:p>
          <a:p>
            <a:r>
              <a:rPr lang="en-US" dirty="0"/>
              <a:t>a&lt;-matrix(c(</a:t>
            </a:r>
            <a:r>
              <a:rPr lang="en-US" dirty="0" err="1"/>
              <a:t>i</a:t>
            </a:r>
            <a:r>
              <a:rPr lang="en-US" dirty="0"/>
              <a:t>/10), </a:t>
            </a:r>
            <a:r>
              <a:rPr lang="en-US" dirty="0" err="1"/>
              <a:t>nrow</a:t>
            </a:r>
            <a:r>
              <a:rPr lang="en-US" dirty="0"/>
              <a:t>=8, </a:t>
            </a:r>
            <a:r>
              <a:rPr lang="en-US" dirty="0" err="1"/>
              <a:t>ncol</a:t>
            </a:r>
            <a:r>
              <a:rPr lang="en-US" dirty="0"/>
              <a:t>=8)</a:t>
            </a:r>
          </a:p>
          <a:p>
            <a:r>
              <a:rPr lang="en-US" dirty="0" err="1"/>
              <a:t>dm</a:t>
            </a:r>
            <a:r>
              <a:rPr lang="en-US" dirty="0"/>
              <a:t>&lt;-</a:t>
            </a:r>
            <a:r>
              <a:rPr lang="en-US" dirty="0" err="1"/>
              <a:t>as.dist</a:t>
            </a:r>
            <a:r>
              <a:rPr lang="en-US" dirty="0"/>
              <a:t>(a-</a:t>
            </a:r>
            <a:r>
              <a:rPr lang="en-US" dirty="0" err="1"/>
              <a:t>cor</a:t>
            </a:r>
            <a:r>
              <a:rPr lang="en-US" dirty="0"/>
              <a:t>)</a:t>
            </a:r>
          </a:p>
          <a:p>
            <a:r>
              <a:rPr lang="en-US" dirty="0"/>
              <a:t>plot(cc&lt;-</a:t>
            </a:r>
            <a:r>
              <a:rPr lang="en-US" dirty="0" err="1"/>
              <a:t>hclust</a:t>
            </a:r>
            <a:r>
              <a:rPr lang="en-US" dirty="0"/>
              <a:t>(</a:t>
            </a:r>
            <a:r>
              <a:rPr lang="en-US" dirty="0" err="1"/>
              <a:t>dm,method</a:t>
            </a:r>
            <a:r>
              <a:rPr lang="en-US" dirty="0"/>
              <a:t>="complete"))</a:t>
            </a:r>
          </a:p>
        </p:txBody>
      </p:sp>
      <p:pic>
        <p:nvPicPr>
          <p:cNvPr id="5" name="Picture 4"/>
          <p:cNvPicPr>
            <a:picLocks noChangeAspect="1"/>
          </p:cNvPicPr>
          <p:nvPr/>
        </p:nvPicPr>
        <p:blipFill>
          <a:blip r:embed="rId2"/>
          <a:stretch>
            <a:fillRect/>
          </a:stretch>
        </p:blipFill>
        <p:spPr>
          <a:xfrm>
            <a:off x="258147" y="2960117"/>
            <a:ext cx="6045491" cy="3627295"/>
          </a:xfrm>
          <a:prstGeom prst="rect">
            <a:avLst/>
          </a:prstGeom>
        </p:spPr>
      </p:pic>
      <p:pic>
        <p:nvPicPr>
          <p:cNvPr id="6" name="Picture 5"/>
          <p:cNvPicPr>
            <a:picLocks noChangeAspect="1"/>
          </p:cNvPicPr>
          <p:nvPr/>
        </p:nvPicPr>
        <p:blipFill>
          <a:blip r:embed="rId3"/>
          <a:stretch>
            <a:fillRect/>
          </a:stretch>
        </p:blipFill>
        <p:spPr>
          <a:xfrm>
            <a:off x="7160384" y="2929411"/>
            <a:ext cx="4476811" cy="3627295"/>
          </a:xfrm>
          <a:prstGeom prst="rect">
            <a:avLst/>
          </a:prstGeom>
        </p:spPr>
      </p:pic>
      <p:sp>
        <p:nvSpPr>
          <p:cNvPr id="7" name="Rectangle 6"/>
          <p:cNvSpPr/>
          <p:nvPr/>
        </p:nvSpPr>
        <p:spPr>
          <a:xfrm>
            <a:off x="6801571" y="2240826"/>
            <a:ext cx="5390429" cy="523220"/>
          </a:xfrm>
          <a:prstGeom prst="rect">
            <a:avLst/>
          </a:prstGeom>
        </p:spPr>
        <p:txBody>
          <a:bodyPr wrap="square">
            <a:spAutoFit/>
          </a:bodyPr>
          <a:lstStyle/>
          <a:p>
            <a:r>
              <a:rPr lang="en-US" sz="2800" dirty="0" smtClean="0">
                <a:solidFill>
                  <a:prstClr val="black"/>
                </a:solidFill>
              </a:rPr>
              <a:t>Compare the </a:t>
            </a:r>
            <a:r>
              <a:rPr lang="en-US" sz="2800" dirty="0" smtClean="0">
                <a:solidFill>
                  <a:srgbClr val="C00000"/>
                </a:solidFill>
              </a:rPr>
              <a:t>height</a:t>
            </a:r>
            <a:r>
              <a:rPr lang="en-US" sz="2800" dirty="0" smtClean="0">
                <a:solidFill>
                  <a:prstClr val="black"/>
                </a:solidFill>
              </a:rPr>
              <a:t> with </a:t>
            </a:r>
            <a:r>
              <a:rPr lang="en-US" sz="2800" dirty="0" smtClean="0">
                <a:solidFill>
                  <a:srgbClr val="FF0000"/>
                </a:solidFill>
              </a:rPr>
              <a:t>similarity</a:t>
            </a:r>
            <a:endParaRPr lang="en-US" sz="2800" dirty="0">
              <a:solidFill>
                <a:srgbClr val="FF0000"/>
              </a:solidFill>
            </a:endParaRPr>
          </a:p>
        </p:txBody>
      </p:sp>
      <p:cxnSp>
        <p:nvCxnSpPr>
          <p:cNvPr id="9" name="Straight Arrow Connector 8"/>
          <p:cNvCxnSpPr/>
          <p:nvPr/>
        </p:nvCxnSpPr>
        <p:spPr>
          <a:xfrm flipH="1">
            <a:off x="8462865" y="2764046"/>
            <a:ext cx="2313992" cy="930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4692853" y="1086664"/>
                <a:ext cx="7250331" cy="988797"/>
              </a:xfrm>
              <a:prstGeom prst="rect">
                <a:avLst/>
              </a:prstGeom>
            </p:spPr>
            <p:txBody>
              <a:bodyPr wrap="square">
                <a:spAutoFit/>
              </a:bodyPr>
              <a:lstStyle/>
              <a:p>
                <a:r>
                  <a:rPr lang="en-US" sz="2800" dirty="0" smtClean="0">
                    <a:solidFill>
                      <a:srgbClr val="C00000"/>
                    </a:solidFill>
                    <a:latin typeface="Times New Roman" panose="02020603050405020304" pitchFamily="18" charset="0"/>
                    <a:cs typeface="Times New Roman" panose="02020603050405020304" pitchFamily="18" charset="0"/>
                  </a:rPr>
                  <a:t>Height</a:t>
                </a:r>
                <a14:m>
                  <m:oMath xmlns:m="http://schemas.openxmlformats.org/officeDocument/2006/math" xmlns="">
                    <m:r>
                      <a:rPr lang="en-US" sz="2800" b="0" i="0" dirty="0" smtClean="0">
                        <a:solidFill>
                          <a:srgbClr val="C00000"/>
                        </a:solidFill>
                        <a:latin typeface="Cambria Math" panose="02040503050406030204" pitchFamily="18" charset="0"/>
                        <a:cs typeface="Times New Roman" panose="02020603050405020304" pitchFamily="18" charset="0"/>
                      </a:rPr>
                      <m:t> </m:t>
                    </m:r>
                    <m:r>
                      <a:rPr lang="en-US" sz="2800" i="1" dirty="0" smtClean="0">
                        <a:solidFill>
                          <a:srgbClr val="C00000"/>
                        </a:solidFill>
                        <a:latin typeface="Cambria Math" panose="02040503050406030204" pitchFamily="18" charset="0"/>
                        <a:cs typeface="Times New Roman" panose="02020603050405020304" pitchFamily="18" charset="0"/>
                      </a:rPr>
                      <m:t>=1−</m:t>
                    </m:r>
                    <m:sSub>
                      <m:sSubPr>
                        <m:ctrlPr>
                          <a:rPr lang="en-US" sz="2800" i="1" dirty="0" smtClean="0">
                            <a:solidFill>
                              <a:srgbClr val="C00000"/>
                            </a:solidFill>
                            <a:latin typeface="Cambria Math" panose="02040503050406030204" pitchFamily="18" charset="0"/>
                            <a:cs typeface="Times New Roman" panose="02020603050405020304" pitchFamily="18" charset="0"/>
                          </a:rPr>
                        </m:ctrlPr>
                      </m:sSubPr>
                      <m:e>
                        <m:r>
                          <a:rPr lang="en-US" sz="2800" i="1" dirty="0" smtClean="0">
                            <a:solidFill>
                              <a:srgbClr val="C00000"/>
                            </a:solidFill>
                            <a:latin typeface="Cambria Math" panose="02040503050406030204" pitchFamily="18" charset="0"/>
                            <a:cs typeface="Times New Roman" panose="02020603050405020304" pitchFamily="18" charset="0"/>
                          </a:rPr>
                          <m:t>𝑟</m:t>
                        </m:r>
                      </m:e>
                      <m:sub>
                        <m:r>
                          <a:rPr lang="en-US" sz="2800" i="1" dirty="0" smtClean="0">
                            <a:solidFill>
                              <a:srgbClr val="C00000"/>
                            </a:solidFill>
                            <a:latin typeface="Cambria Math" panose="02040503050406030204" pitchFamily="18" charset="0"/>
                            <a:cs typeface="Times New Roman" panose="02020603050405020304" pitchFamily="18" charset="0"/>
                          </a:rPr>
                          <m:t>𝑖𝑗</m:t>
                        </m:r>
                      </m:sub>
                    </m:sSub>
                  </m:oMath>
                </a14:m>
                <a:r>
                  <a:rPr lang="en-US" sz="2800" dirty="0" smtClean="0">
                    <a:solidFill>
                      <a:srgbClr val="C00000"/>
                    </a:solidFill>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which is not describe the similarity or dissimilarity.</a:t>
                </a:r>
                <a:endParaRPr lang="en-US" sz="2800" dirty="0">
                  <a:latin typeface="Times New Roman" panose="02020603050405020304" pitchFamily="18" charset="0"/>
                  <a:cs typeface="Times New Roman" panose="02020603050405020304" pitchFamily="18"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4692853" y="1086664"/>
                <a:ext cx="7250331" cy="988797"/>
              </a:xfrm>
              <a:prstGeom prst="rect">
                <a:avLst/>
              </a:prstGeom>
              <a:blipFill rotWithShape="0">
                <a:blip r:embed="rId4"/>
                <a:stretch>
                  <a:fillRect l="-1766" t="-6173" b="-16667"/>
                </a:stretch>
              </a:blipFill>
            </p:spPr>
            <p:txBody>
              <a:bodyPr/>
              <a:lstStyle/>
              <a:p>
                <a:r>
                  <a:rPr lang="en-US">
                    <a:noFill/>
                  </a:rPr>
                  <a:t> </a:t>
                </a:r>
              </a:p>
            </p:txBody>
          </p:sp>
        </mc:Fallback>
      </mc:AlternateContent>
      <p:cxnSp>
        <p:nvCxnSpPr>
          <p:cNvPr id="12" name="Straight Arrow Connector 11"/>
          <p:cNvCxnSpPr/>
          <p:nvPr/>
        </p:nvCxnSpPr>
        <p:spPr>
          <a:xfrm flipH="1">
            <a:off x="4575822" y="1571560"/>
            <a:ext cx="993933" cy="2123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527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497549" y="1849333"/>
            <a:ext cx="6188928" cy="4122734"/>
          </a:xfrm>
          <a:prstGeom prst="rect">
            <a:avLst/>
          </a:prstGeom>
        </p:spPr>
      </p:pic>
      <p:sp>
        <p:nvSpPr>
          <p:cNvPr id="5" name="Rectangle 4"/>
          <p:cNvSpPr/>
          <p:nvPr/>
        </p:nvSpPr>
        <p:spPr>
          <a:xfrm>
            <a:off x="78060" y="91594"/>
            <a:ext cx="12210584" cy="4524315"/>
          </a:xfrm>
          <a:prstGeom prst="rect">
            <a:avLst/>
          </a:prstGeom>
        </p:spPr>
        <p:txBody>
          <a:bodyPr wrap="square">
            <a:spAutoFit/>
          </a:bodyPr>
          <a:lstStyle/>
          <a:p>
            <a:r>
              <a:rPr lang="en-US" sz="2400" dirty="0" smtClean="0"/>
              <a:t>&gt; jet&lt;-read.csv("D:/Spring-2017/MATH 4400/Data/jet data.csv",</a:t>
            </a:r>
            <a:r>
              <a:rPr lang="en-US" sz="2400" dirty="0" err="1" smtClean="0"/>
              <a:t>row.names</a:t>
            </a:r>
            <a:r>
              <a:rPr lang="en-US" sz="2400" dirty="0" smtClean="0"/>
              <a:t> = 1, head=TRUE)</a:t>
            </a:r>
          </a:p>
          <a:p>
            <a:r>
              <a:rPr lang="en-US" sz="2400" dirty="0" smtClean="0"/>
              <a:t>&gt; x&lt;- </a:t>
            </a:r>
            <a:r>
              <a:rPr lang="en-US" sz="2400" dirty="0" smtClean="0">
                <a:solidFill>
                  <a:srgbClr val="0070C0"/>
                </a:solidFill>
              </a:rPr>
              <a:t>scale</a:t>
            </a:r>
            <a:r>
              <a:rPr lang="en-US" sz="2400" dirty="0" smtClean="0"/>
              <a:t>(jet[, c("SPR", "RGF", "PLF", "SLF")], </a:t>
            </a:r>
            <a:r>
              <a:rPr lang="en-US" sz="2400" dirty="0" smtClean="0">
                <a:solidFill>
                  <a:srgbClr val="0070C0"/>
                </a:solidFill>
              </a:rPr>
              <a:t>center = FALSE</a:t>
            </a:r>
            <a:r>
              <a:rPr lang="en-US" sz="2400" dirty="0" smtClean="0"/>
              <a:t>)</a:t>
            </a:r>
          </a:p>
          <a:p>
            <a:r>
              <a:rPr lang="en-US" sz="2400" dirty="0" smtClean="0"/>
              <a:t>&gt; </a:t>
            </a:r>
            <a:r>
              <a:rPr lang="en-US" sz="2400" dirty="0" err="1" smtClean="0"/>
              <a:t>dj</a:t>
            </a:r>
            <a:r>
              <a:rPr lang="en-US" sz="2400" dirty="0" smtClean="0"/>
              <a:t> &lt;- </a:t>
            </a:r>
            <a:r>
              <a:rPr lang="en-US" sz="2400" dirty="0" err="1" smtClean="0"/>
              <a:t>dist</a:t>
            </a:r>
            <a:r>
              <a:rPr lang="en-US" sz="2400" dirty="0" smtClean="0"/>
              <a:t>(x)</a:t>
            </a:r>
          </a:p>
          <a:p>
            <a:r>
              <a:rPr lang="en-US" sz="2400" dirty="0" smtClean="0"/>
              <a:t>&gt; plot(cc &lt;- </a:t>
            </a:r>
            <a:r>
              <a:rPr lang="en-US" sz="2400" dirty="0" err="1" smtClean="0"/>
              <a:t>hclust</a:t>
            </a:r>
            <a:r>
              <a:rPr lang="en-US" sz="2400" dirty="0" smtClean="0"/>
              <a:t>(</a:t>
            </a:r>
            <a:r>
              <a:rPr lang="en-US" sz="2400" dirty="0" err="1" smtClean="0"/>
              <a:t>dj</a:t>
            </a:r>
            <a:r>
              <a:rPr lang="en-US" sz="2400" dirty="0" smtClean="0"/>
              <a:t>), main = "Jets clustering")</a:t>
            </a:r>
          </a:p>
          <a:p>
            <a:r>
              <a:rPr lang="en-US" sz="2400" dirty="0" smtClean="0"/>
              <a:t>&gt; cc</a:t>
            </a:r>
          </a:p>
          <a:p>
            <a:endParaRPr lang="en-US" sz="2400" dirty="0" smtClean="0"/>
          </a:p>
          <a:p>
            <a:r>
              <a:rPr lang="en-US" sz="2400" dirty="0" smtClean="0"/>
              <a:t>Call:</a:t>
            </a:r>
          </a:p>
          <a:p>
            <a:r>
              <a:rPr lang="en-US" sz="2400" dirty="0" err="1" smtClean="0"/>
              <a:t>hclust</a:t>
            </a:r>
            <a:r>
              <a:rPr lang="en-US" sz="2400" dirty="0" smtClean="0"/>
              <a:t>(d = </a:t>
            </a:r>
            <a:r>
              <a:rPr lang="en-US" sz="2400" dirty="0" err="1" smtClean="0"/>
              <a:t>dj</a:t>
            </a:r>
            <a:r>
              <a:rPr lang="en-US" sz="2400" dirty="0" smtClean="0"/>
              <a:t>)</a:t>
            </a:r>
          </a:p>
          <a:p>
            <a:endParaRPr lang="en-US" sz="2400" dirty="0" smtClean="0"/>
          </a:p>
          <a:p>
            <a:r>
              <a:rPr lang="en-US" sz="2400" dirty="0" smtClean="0"/>
              <a:t>Cluster method   : complete </a:t>
            </a:r>
          </a:p>
          <a:p>
            <a:r>
              <a:rPr lang="en-US" sz="2400" dirty="0" smtClean="0"/>
              <a:t>Distance         : Euclidean </a:t>
            </a:r>
          </a:p>
          <a:p>
            <a:r>
              <a:rPr lang="en-US" sz="2400" dirty="0" smtClean="0"/>
              <a:t>Number of objects: 22 </a:t>
            </a:r>
            <a:endParaRPr lang="en-US" sz="2400" dirty="0"/>
          </a:p>
        </p:txBody>
      </p:sp>
    </p:spTree>
    <p:extLst>
      <p:ext uri="{BB962C8B-B14F-4D97-AF65-F5344CB8AC3E}">
        <p14:creationId xmlns:p14="http://schemas.microsoft.com/office/powerpoint/2010/main" val="6269313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468136" y="1046445"/>
            <a:ext cx="6188928" cy="4122734"/>
          </a:xfrm>
          <a:prstGeom prst="rect">
            <a:avLst/>
          </a:prstGeom>
        </p:spPr>
      </p:pic>
      <p:sp>
        <p:nvSpPr>
          <p:cNvPr id="5" name="Rectangle 4"/>
          <p:cNvSpPr/>
          <p:nvPr/>
        </p:nvSpPr>
        <p:spPr>
          <a:xfrm>
            <a:off x="170984" y="159231"/>
            <a:ext cx="11931806" cy="492443"/>
          </a:xfrm>
          <a:prstGeom prst="rect">
            <a:avLst/>
          </a:prstGeom>
        </p:spPr>
        <p:txBody>
          <a:bodyPr wrap="square">
            <a:spAutoFit/>
          </a:bodyPr>
          <a:lstStyle/>
          <a:p>
            <a:r>
              <a:rPr lang="en-US" sz="2600" dirty="0">
                <a:latin typeface="Times New Roman" panose="02020603050405020304" pitchFamily="18" charset="0"/>
                <a:cs typeface="Times New Roman" panose="02020603050405020304" pitchFamily="18" charset="0"/>
              </a:rPr>
              <a:t>The resulting </a:t>
            </a:r>
            <a:r>
              <a:rPr lang="en-US" sz="2600" dirty="0" err="1">
                <a:latin typeface="Times New Roman" panose="02020603050405020304" pitchFamily="18" charset="0"/>
                <a:cs typeface="Times New Roman" panose="02020603050405020304" pitchFamily="18" charset="0"/>
              </a:rPr>
              <a:t>dendrogram</a:t>
            </a:r>
            <a:r>
              <a:rPr lang="en-US" sz="2600" dirty="0">
                <a:latin typeface="Times New Roman" panose="02020603050405020304" pitchFamily="18" charset="0"/>
                <a:cs typeface="Times New Roman" panose="02020603050405020304" pitchFamily="18" charset="0"/>
              </a:rPr>
              <a:t> </a:t>
            </a:r>
            <a:r>
              <a:rPr lang="en-US" sz="2600" dirty="0" smtClean="0">
                <a:latin typeface="Times New Roman" panose="02020603050405020304" pitchFamily="18" charset="0"/>
                <a:cs typeface="Times New Roman" panose="02020603050405020304" pitchFamily="18" charset="0"/>
              </a:rPr>
              <a:t>strongly </a:t>
            </a:r>
            <a:r>
              <a:rPr lang="en-US" sz="2600" dirty="0">
                <a:latin typeface="Times New Roman" panose="02020603050405020304" pitchFamily="18" charset="0"/>
                <a:cs typeface="Times New Roman" panose="02020603050405020304" pitchFamily="18" charset="0"/>
              </a:rPr>
              <a:t>suggests the presence </a:t>
            </a:r>
            <a:r>
              <a:rPr lang="en-US" sz="2600" dirty="0" smtClean="0">
                <a:latin typeface="Times New Roman" panose="02020603050405020304" pitchFamily="18" charset="0"/>
                <a:cs typeface="Times New Roman" panose="02020603050405020304" pitchFamily="18" charset="0"/>
              </a:rPr>
              <a:t>of </a:t>
            </a:r>
            <a:r>
              <a:rPr lang="en-US" sz="2600" dirty="0" smtClean="0">
                <a:solidFill>
                  <a:srgbClr val="0070C0"/>
                </a:solidFill>
                <a:latin typeface="Times New Roman" panose="02020603050405020304" pitchFamily="18" charset="0"/>
                <a:cs typeface="Times New Roman" panose="02020603050405020304" pitchFamily="18" charset="0"/>
              </a:rPr>
              <a:t>two </a:t>
            </a:r>
            <a:r>
              <a:rPr lang="en-US" sz="2600" dirty="0">
                <a:solidFill>
                  <a:srgbClr val="0070C0"/>
                </a:solidFill>
                <a:latin typeface="Times New Roman" panose="02020603050405020304" pitchFamily="18" charset="0"/>
                <a:cs typeface="Times New Roman" panose="02020603050405020304" pitchFamily="18" charset="0"/>
              </a:rPr>
              <a:t>groups of </a:t>
            </a:r>
            <a:r>
              <a:rPr lang="en-US" sz="2600" dirty="0" smtClean="0">
                <a:solidFill>
                  <a:srgbClr val="0070C0"/>
                </a:solidFill>
                <a:latin typeface="Times New Roman" panose="02020603050405020304" pitchFamily="18" charset="0"/>
                <a:cs typeface="Times New Roman" panose="02020603050405020304" pitchFamily="18" charset="0"/>
              </a:rPr>
              <a:t>fighters</a:t>
            </a:r>
            <a:r>
              <a:rPr lang="en-US" sz="26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877371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0984" y="159231"/>
            <a:ext cx="11931806" cy="1692771"/>
          </a:xfrm>
          <a:prstGeom prst="rect">
            <a:avLst/>
          </a:prstGeom>
        </p:spPr>
        <p:txBody>
          <a:bodyPr wrap="square">
            <a:spAutoFit/>
          </a:bodyPr>
          <a:lstStyle/>
          <a:p>
            <a:r>
              <a:rPr lang="en-US" sz="2600" dirty="0" smtClean="0">
                <a:latin typeface="Times New Roman" panose="02020603050405020304" pitchFamily="18" charset="0"/>
                <a:cs typeface="Times New Roman" panose="02020603050405020304" pitchFamily="18" charset="0"/>
              </a:rPr>
              <a:t>The </a:t>
            </a:r>
            <a:r>
              <a:rPr lang="en-US" sz="2600" dirty="0">
                <a:latin typeface="Times New Roman" panose="02020603050405020304" pitchFamily="18" charset="0"/>
                <a:cs typeface="Times New Roman" panose="02020603050405020304" pitchFamily="18" charset="0"/>
              </a:rPr>
              <a:t>data are plotted in the space </a:t>
            </a:r>
            <a:r>
              <a:rPr lang="en-US" sz="2600" dirty="0" smtClean="0">
                <a:latin typeface="Times New Roman" panose="02020603050405020304" pitchFamily="18" charset="0"/>
                <a:cs typeface="Times New Roman" panose="02020603050405020304" pitchFamily="18" charset="0"/>
              </a:rPr>
              <a:t>of </a:t>
            </a:r>
            <a:r>
              <a:rPr lang="en-US" sz="2600" dirty="0" smtClean="0">
                <a:solidFill>
                  <a:srgbClr val="0070C0"/>
                </a:solidFill>
                <a:latin typeface="Times New Roman" panose="02020603050405020304" pitchFamily="18" charset="0"/>
                <a:cs typeface="Times New Roman" panose="02020603050405020304" pitchFamily="18" charset="0"/>
              </a:rPr>
              <a:t>the first </a:t>
            </a:r>
            <a:r>
              <a:rPr lang="en-US" sz="2600" dirty="0">
                <a:solidFill>
                  <a:srgbClr val="0070C0"/>
                </a:solidFill>
                <a:latin typeface="Times New Roman" panose="02020603050405020304" pitchFamily="18" charset="0"/>
                <a:cs typeface="Times New Roman" panose="02020603050405020304" pitchFamily="18" charset="0"/>
              </a:rPr>
              <a:t>two principal </a:t>
            </a:r>
            <a:r>
              <a:rPr lang="en-US" sz="2600" dirty="0" smtClean="0">
                <a:solidFill>
                  <a:srgbClr val="0070C0"/>
                </a:solidFill>
                <a:latin typeface="Times New Roman" panose="02020603050405020304" pitchFamily="18" charset="0"/>
                <a:cs typeface="Times New Roman" panose="02020603050405020304" pitchFamily="18" charset="0"/>
              </a:rPr>
              <a:t>components</a:t>
            </a:r>
            <a:r>
              <a:rPr lang="en-US" sz="2600" dirty="0" smtClean="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And in Figure 6.6 the points are labelled by </a:t>
            </a:r>
            <a:r>
              <a:rPr lang="en-US" sz="2600" dirty="0" smtClean="0">
                <a:latin typeface="Times New Roman" panose="02020603050405020304" pitchFamily="18" charset="0"/>
                <a:cs typeface="Times New Roman" panose="02020603050405020304" pitchFamily="18" charset="0"/>
              </a:rPr>
              <a:t>cluster number </a:t>
            </a:r>
            <a:r>
              <a:rPr lang="en-US" sz="2600" dirty="0">
                <a:latin typeface="Times New Roman" panose="02020603050405020304" pitchFamily="18" charset="0"/>
                <a:cs typeface="Times New Roman" panose="02020603050405020304" pitchFamily="18" charset="0"/>
              </a:rPr>
              <a:t>for the two-group solution and the </a:t>
            </a:r>
            <a:r>
              <a:rPr lang="en-US" sz="2600" dirty="0" smtClean="0">
                <a:latin typeface="Times New Roman" panose="02020603050405020304" pitchFamily="18" charset="0"/>
                <a:cs typeface="Times New Roman" panose="02020603050405020304" pitchFamily="18" charset="0"/>
              </a:rPr>
              <a:t>colors </a:t>
            </a:r>
            <a:r>
              <a:rPr lang="en-US" sz="2600" dirty="0">
                <a:latin typeface="Times New Roman" panose="02020603050405020304" pitchFamily="18" charset="0"/>
                <a:cs typeface="Times New Roman" panose="02020603050405020304" pitchFamily="18" charset="0"/>
              </a:rPr>
              <a:t>used are the values of </a:t>
            </a:r>
            <a:r>
              <a:rPr lang="en-US" sz="2600" dirty="0" smtClean="0">
                <a:latin typeface="Times New Roman" panose="02020603050405020304" pitchFamily="18" charset="0"/>
                <a:cs typeface="Times New Roman" panose="02020603050405020304" pitchFamily="18" charset="0"/>
              </a:rPr>
              <a:t>the CAR </a:t>
            </a:r>
            <a:r>
              <a:rPr lang="en-US" sz="2600" dirty="0">
                <a:latin typeface="Times New Roman" panose="02020603050405020304" pitchFamily="18" charset="0"/>
                <a:cs typeface="Times New Roman" panose="02020603050405020304" pitchFamily="18" charset="0"/>
              </a:rPr>
              <a:t>variable. The two-group solution largely corresponds to planes that </a:t>
            </a:r>
            <a:r>
              <a:rPr lang="en-US" sz="2600" dirty="0" smtClean="0">
                <a:latin typeface="Times New Roman" panose="02020603050405020304" pitchFamily="18" charset="0"/>
                <a:cs typeface="Times New Roman" panose="02020603050405020304" pitchFamily="18" charset="0"/>
              </a:rPr>
              <a:t>can and </a:t>
            </a:r>
            <a:r>
              <a:rPr lang="en-US" sz="2600" dirty="0">
                <a:latin typeface="Times New Roman" panose="02020603050405020304" pitchFamily="18" charset="0"/>
                <a:cs typeface="Times New Roman" panose="02020603050405020304" pitchFamily="18" charset="0"/>
              </a:rPr>
              <a:t>cannot land on a carrier.</a:t>
            </a:r>
          </a:p>
        </p:txBody>
      </p:sp>
      <p:pic>
        <p:nvPicPr>
          <p:cNvPr id="2" name="Picture 1"/>
          <p:cNvPicPr>
            <a:picLocks noChangeAspect="1"/>
          </p:cNvPicPr>
          <p:nvPr/>
        </p:nvPicPr>
        <p:blipFill>
          <a:blip r:embed="rId2"/>
          <a:stretch>
            <a:fillRect/>
          </a:stretch>
        </p:blipFill>
        <p:spPr>
          <a:xfrm>
            <a:off x="2240731" y="2164236"/>
            <a:ext cx="6104762" cy="4066667"/>
          </a:xfrm>
          <a:prstGeom prst="rect">
            <a:avLst/>
          </a:prstGeom>
        </p:spPr>
      </p:pic>
    </p:spTree>
    <p:extLst>
      <p:ext uri="{BB962C8B-B14F-4D97-AF65-F5344CB8AC3E}">
        <p14:creationId xmlns:p14="http://schemas.microsoft.com/office/powerpoint/2010/main" val="6388026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300438" y="2357565"/>
            <a:ext cx="5635083" cy="3753792"/>
          </a:xfrm>
          <a:prstGeom prst="rect">
            <a:avLst/>
          </a:prstGeom>
        </p:spPr>
      </p:pic>
      <p:sp>
        <p:nvSpPr>
          <p:cNvPr id="2" name="Rectangle 1"/>
          <p:cNvSpPr/>
          <p:nvPr/>
        </p:nvSpPr>
        <p:spPr>
          <a:xfrm>
            <a:off x="78058" y="0"/>
            <a:ext cx="12113941" cy="1692771"/>
          </a:xfrm>
          <a:prstGeom prst="rect">
            <a:avLst/>
          </a:prstGeom>
        </p:spPr>
        <p:txBody>
          <a:bodyPr wrap="square">
            <a:spAutoFit/>
          </a:bodyPr>
          <a:lstStyle/>
          <a:p>
            <a:r>
              <a:rPr lang="en-US" sz="2600" dirty="0" err="1" smtClean="0"/>
              <a:t>pr</a:t>
            </a:r>
            <a:r>
              <a:rPr lang="en-US" sz="2600" dirty="0" smtClean="0"/>
              <a:t>&lt;- </a:t>
            </a:r>
            <a:r>
              <a:rPr lang="en-US" sz="2600" dirty="0" err="1" smtClean="0"/>
              <a:t>prcomp</a:t>
            </a:r>
            <a:r>
              <a:rPr lang="en-US" sz="2600" dirty="0" smtClean="0"/>
              <a:t>(</a:t>
            </a:r>
            <a:r>
              <a:rPr lang="en-US" sz="2600" dirty="0" err="1" smtClean="0"/>
              <a:t>dj</a:t>
            </a:r>
            <a:r>
              <a:rPr lang="en-US" sz="2600" dirty="0" smtClean="0"/>
              <a:t>)$x[, 1:2]</a:t>
            </a:r>
          </a:p>
          <a:p>
            <a:r>
              <a:rPr lang="en-US" sz="2600" dirty="0" smtClean="0"/>
              <a:t>plot(</a:t>
            </a:r>
            <a:r>
              <a:rPr lang="en-US" sz="2600" dirty="0" err="1" smtClean="0"/>
              <a:t>pr</a:t>
            </a:r>
            <a:r>
              <a:rPr lang="en-US" sz="2600" dirty="0" smtClean="0"/>
              <a:t>, </a:t>
            </a:r>
            <a:r>
              <a:rPr lang="en-US" sz="2600" dirty="0" err="1" smtClean="0"/>
              <a:t>pch</a:t>
            </a:r>
            <a:r>
              <a:rPr lang="en-US" sz="2600" dirty="0" smtClean="0"/>
              <a:t> = (1:2)[</a:t>
            </a:r>
            <a:r>
              <a:rPr lang="en-US" sz="2600" dirty="0" err="1" smtClean="0"/>
              <a:t>cutree</a:t>
            </a:r>
            <a:r>
              <a:rPr lang="en-US" sz="2600" dirty="0" smtClean="0"/>
              <a:t>(cc, k = 2)],col = c("black", “blue")[</a:t>
            </a:r>
            <a:r>
              <a:rPr lang="en-US" sz="2600" dirty="0" err="1" smtClean="0"/>
              <a:t>jet$CAR</a:t>
            </a:r>
            <a:r>
              <a:rPr lang="en-US" sz="2600" dirty="0" smtClean="0"/>
              <a:t>])</a:t>
            </a:r>
          </a:p>
          <a:p>
            <a:r>
              <a:rPr lang="en-US" sz="2600" dirty="0" smtClean="0"/>
              <a:t>legend("</a:t>
            </a:r>
            <a:r>
              <a:rPr lang="en-US" sz="2600" dirty="0" err="1" smtClean="0"/>
              <a:t>topright</a:t>
            </a:r>
            <a:r>
              <a:rPr lang="en-US" sz="2600" dirty="0" smtClean="0"/>
              <a:t>", col = c("black", "</a:t>
            </a:r>
            <a:r>
              <a:rPr lang="en-US" sz="2600" dirty="0" err="1" smtClean="0"/>
              <a:t>black",“blue</a:t>
            </a:r>
            <a:r>
              <a:rPr lang="en-US" sz="2600" dirty="0" smtClean="0"/>
              <a:t>", “blue"),legend = c("1 / no", "2 / no", "1 / yes", "2 / yes"),</a:t>
            </a:r>
            <a:r>
              <a:rPr lang="en-US" sz="2600" dirty="0" err="1" smtClean="0"/>
              <a:t>pch</a:t>
            </a:r>
            <a:r>
              <a:rPr lang="en-US" sz="2600" dirty="0" smtClean="0"/>
              <a:t> = c(1:2, 1:2), title = "Cluster / CAR", </a:t>
            </a:r>
            <a:r>
              <a:rPr lang="en-US" sz="2600" dirty="0" err="1" smtClean="0"/>
              <a:t>bty</a:t>
            </a:r>
            <a:r>
              <a:rPr lang="en-US" sz="2600" dirty="0" smtClean="0"/>
              <a:t> = "n")</a:t>
            </a:r>
            <a:endParaRPr lang="en-US" sz="2600" dirty="0"/>
          </a:p>
        </p:txBody>
      </p:sp>
      <p:pic>
        <p:nvPicPr>
          <p:cNvPr id="5" name="Picture 4"/>
          <p:cNvPicPr>
            <a:picLocks noChangeAspect="1"/>
          </p:cNvPicPr>
          <p:nvPr/>
        </p:nvPicPr>
        <p:blipFill>
          <a:blip r:embed="rId3"/>
          <a:stretch>
            <a:fillRect/>
          </a:stretch>
        </p:blipFill>
        <p:spPr>
          <a:xfrm>
            <a:off x="-190234" y="2357565"/>
            <a:ext cx="6104762" cy="3904762"/>
          </a:xfrm>
          <a:prstGeom prst="rect">
            <a:avLst/>
          </a:prstGeom>
        </p:spPr>
      </p:pic>
    </p:spTree>
    <p:extLst>
      <p:ext uri="{BB962C8B-B14F-4D97-AF65-F5344CB8AC3E}">
        <p14:creationId xmlns:p14="http://schemas.microsoft.com/office/powerpoint/2010/main" val="27692884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115229" y="81610"/>
                <a:ext cx="11794273" cy="5191165"/>
              </a:xfrm>
              <a:prstGeom prst="rect">
                <a:avLst/>
              </a:prstGeom>
            </p:spPr>
            <p:txBody>
              <a:bodyPr wrap="square">
                <a:spAutoFit/>
              </a:bodyPr>
              <a:lstStyle/>
              <a:p>
                <a:pPr>
                  <a:lnSpc>
                    <a:spcPts val="3500"/>
                  </a:lnSpc>
                </a:pPr>
                <a:r>
                  <a:rPr lang="en-US" sz="2600" dirty="0" smtClean="0">
                    <a:solidFill>
                      <a:srgbClr val="0070C0"/>
                    </a:solidFill>
                    <a:latin typeface="Times New Roman" panose="02020603050405020304" pitchFamily="18" charset="0"/>
                    <a:cs typeface="Times New Roman" panose="02020603050405020304" pitchFamily="18" charset="0"/>
                  </a:rPr>
                  <a:t>Pros and Cons </a:t>
                </a:r>
                <a:r>
                  <a:rPr lang="en-US" sz="2600" dirty="0" smtClean="0">
                    <a:latin typeface="Times New Roman" panose="02020603050405020304" pitchFamily="18" charset="0"/>
                    <a:cs typeface="Times New Roman" panose="02020603050405020304" pitchFamily="18" charset="0"/>
                  </a:rPr>
                  <a:t>of Hierarchical Clustering </a:t>
                </a:r>
              </a:p>
              <a:p>
                <a:pPr>
                  <a:lnSpc>
                    <a:spcPts val="3500"/>
                  </a:lnSpc>
                </a:pPr>
                <a:endParaRPr lang="en-US" sz="2600" dirty="0" smtClean="0">
                  <a:latin typeface="Times New Roman" panose="02020603050405020304" pitchFamily="18" charset="0"/>
                  <a:cs typeface="Times New Roman" panose="02020603050405020304" pitchFamily="18" charset="0"/>
                </a:endParaRPr>
              </a:p>
              <a:p>
                <a:pPr>
                  <a:lnSpc>
                    <a:spcPct val="150000"/>
                  </a:lnSpc>
                </a:pPr>
                <a:r>
                  <a:rPr lang="en-US" sz="2600" dirty="0" smtClean="0">
                    <a:latin typeface="Times New Roman" panose="02020603050405020304" pitchFamily="18" charset="0"/>
                    <a:cs typeface="Times New Roman" panose="02020603050405020304" pitchFamily="18" charset="0"/>
                  </a:rPr>
                  <a:t>•  An advantage is that the </a:t>
                </a:r>
                <a:r>
                  <a:rPr lang="en-US" sz="2600" dirty="0" err="1" smtClean="0">
                    <a:latin typeface="Times New Roman" panose="02020603050405020304" pitchFamily="18" charset="0"/>
                    <a:cs typeface="Times New Roman" panose="02020603050405020304" pitchFamily="18" charset="0"/>
                  </a:rPr>
                  <a:t>dendrogram</a:t>
                </a:r>
                <a:r>
                  <a:rPr lang="en-US" sz="2600" dirty="0" smtClean="0">
                    <a:latin typeface="Times New Roman" panose="02020603050405020304" pitchFamily="18" charset="0"/>
                    <a:cs typeface="Times New Roman" panose="02020603050405020304" pitchFamily="18" charset="0"/>
                  </a:rPr>
                  <a:t> gives a picture of the </a:t>
                </a:r>
                <a:r>
                  <a:rPr lang="en-US" sz="2600" dirty="0" smtClean="0">
                    <a:solidFill>
                      <a:srgbClr val="0070C0"/>
                    </a:solidFill>
                    <a:latin typeface="Times New Roman" panose="02020603050405020304" pitchFamily="18" charset="0"/>
                    <a:cs typeface="Times New Roman" panose="02020603050405020304" pitchFamily="18" charset="0"/>
                  </a:rPr>
                  <a:t>clustering solution </a:t>
                </a:r>
                <a:r>
                  <a:rPr lang="en-US" sz="2600" dirty="0" smtClean="0">
                    <a:latin typeface="Times New Roman" panose="02020603050405020304" pitchFamily="18" charset="0"/>
                    <a:cs typeface="Times New Roman" panose="02020603050405020304" pitchFamily="18" charset="0"/>
                  </a:rPr>
                  <a:t>for a variety of choices of </a:t>
                </a:r>
                <a14:m>
                  <m:oMath xmlns:m="http://schemas.openxmlformats.org/officeDocument/2006/math" xmlns="">
                    <m:r>
                      <a:rPr lang="en-US" sz="2600" b="1" i="1" dirty="0" smtClean="0">
                        <a:solidFill>
                          <a:srgbClr val="0070C0"/>
                        </a:solidFill>
                        <a:latin typeface="Cambria Math" panose="02040503050406030204" pitchFamily="18" charset="0"/>
                        <a:cs typeface="Times New Roman" panose="02020603050405020304" pitchFamily="18" charset="0"/>
                      </a:rPr>
                      <m:t>𝒌</m:t>
                    </m:r>
                  </m:oMath>
                </a14:m>
                <a:r>
                  <a:rPr lang="en-US" sz="2600" dirty="0" smtClean="0">
                    <a:latin typeface="Times New Roman" panose="02020603050405020304" pitchFamily="18" charset="0"/>
                    <a:cs typeface="Times New Roman" panose="02020603050405020304" pitchFamily="18" charset="0"/>
                  </a:rPr>
                  <a:t> (the number of clusters) at once. </a:t>
                </a:r>
              </a:p>
              <a:p>
                <a:pPr>
                  <a:lnSpc>
                    <a:spcPct val="150000"/>
                  </a:lnSpc>
                </a:pPr>
                <a:r>
                  <a:rPr lang="en-US" sz="2600" dirty="0" smtClean="0">
                    <a:latin typeface="Times New Roman" panose="02020603050405020304" pitchFamily="18" charset="0"/>
                    <a:cs typeface="Times New Roman" panose="02020603050405020304" pitchFamily="18" charset="0"/>
                  </a:rPr>
                  <a:t>• A major disadvantage is that once two clusters have been joined, they can never be split apart later in the algorithm, even if such a move would improve the clustering. </a:t>
                </a:r>
              </a:p>
              <a:p>
                <a:pPr>
                  <a:lnSpc>
                    <a:spcPct val="150000"/>
                  </a:lnSpc>
                </a:pPr>
                <a:r>
                  <a:rPr lang="en-US" sz="2600" dirty="0" smtClean="0">
                    <a:latin typeface="Times New Roman" panose="02020603050405020304" pitchFamily="18" charset="0"/>
                    <a:cs typeface="Times New Roman" panose="02020603050405020304" pitchFamily="18" charset="0"/>
                  </a:rPr>
                  <a:t>• The </a:t>
                </a:r>
                <a:r>
                  <a:rPr lang="en-US" sz="2600" b="1" dirty="0" smtClean="0">
                    <a:solidFill>
                      <a:srgbClr val="C00000"/>
                    </a:solidFill>
                    <a:latin typeface="Times New Roman" panose="02020603050405020304" pitchFamily="18" charset="0"/>
                    <a:cs typeface="Times New Roman" panose="02020603050405020304" pitchFamily="18" charset="0"/>
                  </a:rPr>
                  <a:t>partitioning methods of cluster analysis </a:t>
                </a:r>
                <a:r>
                  <a:rPr lang="en-US" sz="2600" dirty="0" smtClean="0">
                    <a:latin typeface="Times New Roman" panose="02020603050405020304" pitchFamily="18" charset="0"/>
                    <a:cs typeface="Times New Roman" panose="02020603050405020304" pitchFamily="18" charset="0"/>
                  </a:rPr>
                  <a:t>do not have this restriction. </a:t>
                </a:r>
              </a:p>
              <a:p>
                <a:pPr>
                  <a:lnSpc>
                    <a:spcPct val="150000"/>
                  </a:lnSpc>
                </a:pPr>
                <a:r>
                  <a:rPr lang="en-US" sz="2600" dirty="0" smtClean="0">
                    <a:latin typeface="Times New Roman" panose="02020603050405020304" pitchFamily="18" charset="0"/>
                    <a:cs typeface="Times New Roman" panose="02020603050405020304" pitchFamily="18" charset="0"/>
                  </a:rPr>
                  <a:t>• In addition, hierarchical methods can be </a:t>
                </a:r>
                <a:r>
                  <a:rPr lang="en-US" sz="2600" dirty="0" smtClean="0">
                    <a:solidFill>
                      <a:srgbClr val="0070C0"/>
                    </a:solidFill>
                    <a:latin typeface="Times New Roman" panose="02020603050405020304" pitchFamily="18" charset="0"/>
                    <a:cs typeface="Times New Roman" panose="02020603050405020304" pitchFamily="18" charset="0"/>
                  </a:rPr>
                  <a:t>less efficient than partitioning methods for large data sets</a:t>
                </a:r>
                <a:r>
                  <a:rPr lang="en-US" sz="2600" dirty="0" smtClean="0">
                    <a:latin typeface="Times New Roman" panose="02020603050405020304" pitchFamily="18" charset="0"/>
                    <a:cs typeface="Times New Roman" panose="02020603050405020304" pitchFamily="18" charset="0"/>
                  </a:rPr>
                  <a:t>, when </a:t>
                </a:r>
                <a14:m>
                  <m:oMath xmlns:m="http://schemas.openxmlformats.org/officeDocument/2006/math" xmlns="">
                    <m:r>
                      <a:rPr lang="en-US" sz="2600" b="1" i="1" dirty="0" smtClean="0">
                        <a:solidFill>
                          <a:srgbClr val="0070C0"/>
                        </a:solidFill>
                        <a:latin typeface="Cambria Math" panose="02040503050406030204" pitchFamily="18" charset="0"/>
                        <a:cs typeface="Times New Roman" panose="02020603050405020304" pitchFamily="18" charset="0"/>
                      </a:rPr>
                      <m:t>𝒏</m:t>
                    </m:r>
                  </m:oMath>
                </a14:m>
                <a:r>
                  <a:rPr lang="en-US" sz="2600" dirty="0" smtClean="0">
                    <a:latin typeface="Times New Roman" panose="02020603050405020304" pitchFamily="18" charset="0"/>
                    <a:cs typeface="Times New Roman" panose="02020603050405020304" pitchFamily="18" charset="0"/>
                  </a:rPr>
                  <a:t> is much greater than </a:t>
                </a:r>
                <a14:m>
                  <m:oMath xmlns:m="http://schemas.openxmlformats.org/officeDocument/2006/math" xmlns="">
                    <m:r>
                      <a:rPr lang="en-US" sz="2600" i="1" dirty="0" smtClean="0">
                        <a:solidFill>
                          <a:srgbClr val="0070C0"/>
                        </a:solidFill>
                        <a:latin typeface="Cambria Math" panose="02040503050406030204" pitchFamily="18" charset="0"/>
                        <a:cs typeface="Times New Roman" panose="02020603050405020304" pitchFamily="18" charset="0"/>
                      </a:rPr>
                      <m:t>𝑘</m:t>
                    </m:r>
                  </m:oMath>
                </a14:m>
                <a:r>
                  <a:rPr lang="en-US" sz="2600" dirty="0" smtClean="0">
                    <a:latin typeface="Times New Roman" panose="02020603050405020304" pitchFamily="18" charset="0"/>
                    <a:cs typeface="Times New Roman" panose="02020603050405020304" pitchFamily="18" charset="0"/>
                  </a:rPr>
                  <a:t>.</a:t>
                </a:r>
                <a:endParaRPr lang="en-US" sz="2600" dirty="0">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15229" y="81610"/>
                <a:ext cx="11794273" cy="5191165"/>
              </a:xfrm>
              <a:prstGeom prst="rect">
                <a:avLst/>
              </a:prstGeom>
              <a:blipFill rotWithShape="0">
                <a:blip r:embed="rId2"/>
                <a:stretch>
                  <a:fillRect l="-930" t="-704" b="-704"/>
                </a:stretch>
              </a:blipFill>
            </p:spPr>
            <p:txBody>
              <a:bodyPr/>
              <a:lstStyle/>
              <a:p>
                <a:r>
                  <a:rPr lang="en-US">
                    <a:noFill/>
                  </a:rPr>
                  <a:t> </a:t>
                </a:r>
              </a:p>
            </p:txBody>
          </p:sp>
        </mc:Fallback>
      </mc:AlternateContent>
    </p:spTree>
    <p:extLst>
      <p:ext uri="{BB962C8B-B14F-4D97-AF65-F5344CB8AC3E}">
        <p14:creationId xmlns:p14="http://schemas.microsoft.com/office/powerpoint/2010/main" val="32255450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0" y="-33454"/>
                <a:ext cx="12192000" cy="5194242"/>
              </a:xfrm>
              <a:prstGeom prst="rect">
                <a:avLst/>
              </a:prstGeom>
            </p:spPr>
            <p:txBody>
              <a:bodyPr wrap="square">
                <a:spAutoFit/>
              </a:bodyPr>
              <a:lstStyle/>
              <a:p>
                <a:pPr algn="ctr">
                  <a:lnSpc>
                    <a:spcPct val="150000"/>
                  </a:lnSpc>
                </a:pPr>
                <a:r>
                  <a:rPr lang="en-US" sz="2600" dirty="0" smtClean="0">
                    <a:latin typeface="Times New Roman" panose="02020603050405020304" pitchFamily="18" charset="0"/>
                    <a:cs typeface="Times New Roman" panose="02020603050405020304" pitchFamily="18" charset="0"/>
                  </a:rPr>
                  <a:t>Partitioning Methods: </a:t>
                </a:r>
                <a:r>
                  <a:rPr lang="en-US" sz="2600" b="1" dirty="0" smtClean="0">
                    <a:solidFill>
                      <a:srgbClr val="0070C0"/>
                    </a:solidFill>
                    <a:latin typeface="Times New Roman" panose="02020603050405020304" pitchFamily="18" charset="0"/>
                    <a:cs typeface="Times New Roman" panose="02020603050405020304" pitchFamily="18" charset="0"/>
                  </a:rPr>
                  <a:t>K-Means</a:t>
                </a:r>
                <a:r>
                  <a:rPr lang="en-US" sz="2600" dirty="0" smtClean="0">
                    <a:latin typeface="Times New Roman" panose="02020603050405020304" pitchFamily="18" charset="0"/>
                    <a:cs typeface="Times New Roman" panose="02020603050405020304" pitchFamily="18" charset="0"/>
                  </a:rPr>
                  <a:t> </a:t>
                </a:r>
              </a:p>
              <a:p>
                <a:pPr marL="342900" indent="-342900">
                  <a:lnSpc>
                    <a:spcPct val="150000"/>
                  </a:lnSpc>
                  <a:buFont typeface="Arial" panose="020B0604020202020204" pitchFamily="34" charset="0"/>
                  <a:buChar char="•"/>
                </a:pPr>
                <a:r>
                  <a:rPr lang="en-US" sz="2600" dirty="0" smtClean="0">
                    <a:latin typeface="Times New Roman" panose="02020603050405020304" pitchFamily="18" charset="0"/>
                    <a:cs typeface="Times New Roman" panose="02020603050405020304" pitchFamily="18" charset="0"/>
                  </a:rPr>
                  <a:t>Number </a:t>
                </a:r>
                <a:r>
                  <a:rPr lang="en-US" sz="2600" dirty="0">
                    <a:latin typeface="Times New Roman" panose="02020603050405020304" pitchFamily="18" charset="0"/>
                    <a:cs typeface="Times New Roman" panose="02020603050405020304" pitchFamily="18" charset="0"/>
                  </a:rPr>
                  <a:t>of clusters </a:t>
                </a:r>
                <a14:m>
                  <m:oMath xmlns:m="http://schemas.openxmlformats.org/officeDocument/2006/math" xmlns="">
                    <m:r>
                      <a:rPr lang="en-US" sz="2600" b="1" i="1" dirty="0" smtClean="0">
                        <a:solidFill>
                          <a:srgbClr val="0070C0"/>
                        </a:solidFill>
                        <a:latin typeface="Cambria Math" panose="02040503050406030204" pitchFamily="18" charset="0"/>
                        <a:cs typeface="Times New Roman" panose="02020603050405020304" pitchFamily="18" charset="0"/>
                      </a:rPr>
                      <m:t>𝒌</m:t>
                    </m:r>
                  </m:oMath>
                </a14:m>
                <a:r>
                  <a:rPr lang="en-US" sz="2600" dirty="0">
                    <a:latin typeface="Times New Roman" panose="02020603050405020304" pitchFamily="18" charset="0"/>
                    <a:cs typeface="Times New Roman" panose="02020603050405020304" pitchFamily="18" charset="0"/>
                  </a:rPr>
                  <a:t> is fixed in </a:t>
                </a:r>
                <a:r>
                  <a:rPr lang="en-US" sz="2600" dirty="0" smtClean="0">
                    <a:latin typeface="Times New Roman" panose="02020603050405020304" pitchFamily="18" charset="0"/>
                    <a:cs typeface="Times New Roman" panose="02020603050405020304" pitchFamily="18" charset="0"/>
                  </a:rPr>
                  <a:t>advance. Find </a:t>
                </a:r>
                <a14:m>
                  <m:oMath xmlns:m="http://schemas.openxmlformats.org/officeDocument/2006/math" xmlns="">
                    <m:r>
                      <a:rPr lang="en-US" sz="2600" b="1" i="1" dirty="0">
                        <a:solidFill>
                          <a:srgbClr val="0070C0"/>
                        </a:solidFill>
                        <a:latin typeface="Cambria Math" panose="02040503050406030204" pitchFamily="18" charset="0"/>
                        <a:cs typeface="Times New Roman" panose="02020603050405020304" pitchFamily="18" charset="0"/>
                      </a:rPr>
                      <m:t>𝒌</m:t>
                    </m:r>
                  </m:oMath>
                </a14:m>
                <a:r>
                  <a:rPr lang="en-US" sz="2600" dirty="0">
                    <a:latin typeface="Times New Roman" panose="02020603050405020304" pitchFamily="18" charset="0"/>
                    <a:cs typeface="Times New Roman" panose="02020603050405020304" pitchFamily="18" charset="0"/>
                  </a:rPr>
                  <a:t> cluster centers </a:t>
                </a:r>
                <a14:m>
                  <m:oMath xmlns:m="http://schemas.openxmlformats.org/officeDocument/2006/math" xmlns="">
                    <m:acc>
                      <m:accPr>
                        <m:chr m:val="̅"/>
                        <m:ctrlPr>
                          <a:rPr lang="en-US" sz="2600" b="1" i="1" smtClean="0">
                            <a:solidFill>
                              <a:srgbClr val="0070C0"/>
                            </a:solidFill>
                            <a:latin typeface="Cambria Math" panose="02040503050406030204" pitchFamily="18" charset="0"/>
                            <a:cs typeface="Times New Roman" panose="02020603050405020304" pitchFamily="18" charset="0"/>
                          </a:rPr>
                        </m:ctrlPr>
                      </m:accPr>
                      <m:e>
                        <m:r>
                          <a:rPr lang="en-US" sz="2600" b="1" i="0" smtClean="0">
                            <a:solidFill>
                              <a:srgbClr val="0070C0"/>
                            </a:solidFill>
                            <a:latin typeface="Cambria Math" panose="02040503050406030204" pitchFamily="18" charset="0"/>
                            <a:cs typeface="Times New Roman" panose="02020603050405020304" pitchFamily="18" charset="0"/>
                          </a:rPr>
                          <m:t>𝐱</m:t>
                        </m:r>
                      </m:e>
                    </m:acc>
                  </m:oMath>
                </a14:m>
                <a:r>
                  <a:rPr lang="en-US" sz="2600" dirty="0" smtClean="0">
                    <a:latin typeface="Times New Roman" panose="02020603050405020304" pitchFamily="18" charset="0"/>
                    <a:cs typeface="Times New Roman" panose="02020603050405020304" pitchFamily="18" charset="0"/>
                  </a:rPr>
                  <a:t> and </a:t>
                </a:r>
                <a:r>
                  <a:rPr lang="en-US" sz="2600" dirty="0">
                    <a:latin typeface="Times New Roman" panose="02020603050405020304" pitchFamily="18" charset="0"/>
                    <a:cs typeface="Times New Roman" panose="02020603050405020304" pitchFamily="18" charset="0"/>
                  </a:rPr>
                  <a:t>assignments, </a:t>
                </a:r>
                <a:r>
                  <a:rPr lang="en-US" sz="2600" dirty="0" smtClean="0">
                    <a:solidFill>
                      <a:srgbClr val="C00000"/>
                    </a:solidFill>
                    <a:latin typeface="Times New Roman" panose="02020603050405020304" pitchFamily="18" charset="0"/>
                    <a:cs typeface="Times New Roman" panose="02020603050405020304" pitchFamily="18" charset="0"/>
                  </a:rPr>
                  <a:t>within-groups </a:t>
                </a:r>
                <a:r>
                  <a:rPr lang="en-US" sz="2600" dirty="0">
                    <a:solidFill>
                      <a:srgbClr val="C00000"/>
                    </a:solidFill>
                    <a:latin typeface="Times New Roman" panose="02020603050405020304" pitchFamily="18" charset="0"/>
                    <a:cs typeface="Times New Roman" panose="02020603050405020304" pitchFamily="18" charset="0"/>
                  </a:rPr>
                  <a:t>Sum of Squares (WGSS) is </a:t>
                </a:r>
                <a:r>
                  <a:rPr lang="en-US" sz="2600" dirty="0" smtClean="0">
                    <a:solidFill>
                      <a:srgbClr val="C00000"/>
                    </a:solidFill>
                    <a:latin typeface="Times New Roman" panose="02020603050405020304" pitchFamily="18" charset="0"/>
                    <a:cs typeface="Times New Roman" panose="02020603050405020304" pitchFamily="18" charset="0"/>
                  </a:rPr>
                  <a:t>minimal.</a:t>
                </a:r>
              </a:p>
              <a:p>
                <a:pPr marL="342900" indent="-342900">
                  <a:lnSpc>
                    <a:spcPct val="150000"/>
                  </a:lnSpc>
                  <a:buFont typeface="Arial" panose="020B0604020202020204" pitchFamily="34" charset="0"/>
                  <a:buChar char="•"/>
                </a:pPr>
                <a:r>
                  <a:rPr lang="en-US" sz="2600" dirty="0" smtClean="0">
                    <a:latin typeface="Times New Roman" panose="02020603050405020304" pitchFamily="18" charset="0"/>
                    <a:cs typeface="Times New Roman" panose="02020603050405020304" pitchFamily="18" charset="0"/>
                  </a:rPr>
                  <a:t>In </a:t>
                </a:r>
                <a:r>
                  <a:rPr lang="en-US" sz="2600" dirty="0">
                    <a:latin typeface="Times New Roman" panose="02020603050405020304" pitchFamily="18" charset="0"/>
                    <a:cs typeface="Times New Roman" panose="02020603050405020304" pitchFamily="18" charset="0"/>
                  </a:rPr>
                  <a:t>the traditional </a:t>
                </a:r>
                <a:r>
                  <a:rPr lang="en-US" sz="2600" b="1" dirty="0">
                    <a:solidFill>
                      <a:srgbClr val="0070C0"/>
                    </a:solidFill>
                    <a:latin typeface="Times New Roman" panose="02020603050405020304" pitchFamily="18" charset="0"/>
                    <a:cs typeface="Times New Roman" panose="02020603050405020304" pitchFamily="18" charset="0"/>
                  </a:rPr>
                  <a:t>K-means</a:t>
                </a:r>
                <a:r>
                  <a:rPr lang="en-US" sz="2600" dirty="0">
                    <a:latin typeface="Times New Roman" panose="02020603050405020304" pitchFamily="18" charset="0"/>
                    <a:cs typeface="Times New Roman" panose="02020603050405020304" pitchFamily="18" charset="0"/>
                  </a:rPr>
                  <a:t> approach, </a:t>
                </a:r>
                <a:r>
                  <a:rPr lang="en-US" sz="2600" b="1" dirty="0">
                    <a:solidFill>
                      <a:srgbClr val="C00000"/>
                    </a:solidFill>
                    <a:latin typeface="Times New Roman" panose="02020603050405020304" pitchFamily="18" charset="0"/>
                    <a:cs typeface="Times New Roman" panose="02020603050405020304" pitchFamily="18" charset="0"/>
                  </a:rPr>
                  <a:t>“closeness” to the cluster centers is </a:t>
                </a:r>
                <a:r>
                  <a:rPr lang="en-US" sz="2600" b="1" dirty="0" smtClean="0">
                    <a:solidFill>
                      <a:srgbClr val="C00000"/>
                    </a:solidFill>
                    <a:latin typeface="Times New Roman" panose="02020603050405020304" pitchFamily="18" charset="0"/>
                    <a:cs typeface="Times New Roman" panose="02020603050405020304" pitchFamily="18" charset="0"/>
                  </a:rPr>
                  <a:t>to minimize the sum</a:t>
                </a:r>
                <a:r>
                  <a:rPr lang="en-US" sz="2600" dirty="0" smtClean="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defined by</a:t>
                </a:r>
                <a:r>
                  <a:rPr lang="en-US" sz="2600" dirty="0" smtClean="0">
                    <a:latin typeface="Times New Roman" panose="02020603050405020304" pitchFamily="18" charset="0"/>
                    <a:cs typeface="Times New Roman" panose="02020603050405020304" pitchFamily="18" charset="0"/>
                  </a:rPr>
                  <a:t>:                                                 where </a:t>
                </a:r>
                <a14:m>
                  <m:oMath xmlns:m="http://schemas.openxmlformats.org/officeDocument/2006/math" xmlns="">
                    <m:r>
                      <a:rPr lang="en-US" sz="2600" b="1" i="0" dirty="0" smtClean="0">
                        <a:latin typeface="Cambria Math" panose="02040503050406030204" pitchFamily="18" charset="0"/>
                      </a:rPr>
                      <m:t>𝐱</m:t>
                    </m:r>
                    <m:r>
                      <a:rPr lang="en-US" sz="2600" b="1" i="0" dirty="0" smtClean="0">
                        <a:latin typeface="Cambria Math" panose="02040503050406030204" pitchFamily="18" charset="0"/>
                      </a:rPr>
                      <m:t> </m:t>
                    </m:r>
                    <m:r>
                      <a:rPr lang="en-US" sz="2600" i="1" dirty="0" smtClean="0">
                        <a:latin typeface="Cambria Math" panose="02040503050406030204" pitchFamily="18" charset="0"/>
                      </a:rPr>
                      <m:t>= </m:t>
                    </m:r>
                    <m:sSup>
                      <m:sSupPr>
                        <m:ctrlPr>
                          <a:rPr lang="en-US" sz="2600" b="0" i="1" dirty="0" smtClean="0">
                            <a:latin typeface="Cambria Math" panose="02040503050406030204" pitchFamily="18" charset="0"/>
                          </a:rPr>
                        </m:ctrlPr>
                      </m:sSupPr>
                      <m:e>
                        <m:d>
                          <m:dPr>
                            <m:ctrlPr>
                              <a:rPr lang="en-US" sz="2600" b="0" i="1" dirty="0" smtClean="0">
                                <a:latin typeface="Cambria Math" panose="02040503050406030204" pitchFamily="18" charset="0"/>
                              </a:rPr>
                            </m:ctrlPr>
                          </m:dPr>
                          <m:e>
                            <m:sSub>
                              <m:sSubPr>
                                <m:ctrlPr>
                                  <a:rPr lang="en-US" sz="2600" b="0" i="1" dirty="0" smtClean="0">
                                    <a:latin typeface="Cambria Math" panose="02040503050406030204" pitchFamily="18" charset="0"/>
                                  </a:rPr>
                                </m:ctrlPr>
                              </m:sSubPr>
                              <m:e>
                                <m:r>
                                  <a:rPr lang="en-US" sz="2600" i="1" dirty="0" smtClean="0">
                                    <a:latin typeface="Cambria Math" panose="02040503050406030204" pitchFamily="18" charset="0"/>
                                  </a:rPr>
                                  <m:t>𝑥</m:t>
                                </m:r>
                              </m:e>
                              <m:sub>
                                <m:r>
                                  <a:rPr lang="en-US" sz="2600" i="1" dirty="0" smtClean="0">
                                    <a:latin typeface="Cambria Math" panose="02040503050406030204" pitchFamily="18" charset="0"/>
                                  </a:rPr>
                                  <m:t>1</m:t>
                                </m:r>
                              </m:sub>
                            </m:sSub>
                            <m:r>
                              <a:rPr lang="en-US" sz="2600" i="1" dirty="0" smtClean="0">
                                <a:latin typeface="Cambria Math" panose="02040503050406030204" pitchFamily="18" charset="0"/>
                              </a:rPr>
                              <m:t>, . . . , </m:t>
                            </m:r>
                            <m:sSub>
                              <m:sSubPr>
                                <m:ctrlPr>
                                  <a:rPr lang="en-US" sz="2600" b="0" i="1" dirty="0" smtClean="0">
                                    <a:latin typeface="Cambria Math" panose="02040503050406030204" pitchFamily="18" charset="0"/>
                                  </a:rPr>
                                </m:ctrlPr>
                              </m:sSubPr>
                              <m:e>
                                <m:r>
                                  <a:rPr lang="en-US" sz="2600" i="1" dirty="0" err="1">
                                    <a:latin typeface="Cambria Math" panose="02040503050406030204" pitchFamily="18" charset="0"/>
                                  </a:rPr>
                                  <m:t>𝑥</m:t>
                                </m:r>
                              </m:e>
                              <m:sub>
                                <m:r>
                                  <a:rPr lang="en-US" sz="2600" i="1" dirty="0" err="1">
                                    <a:latin typeface="Cambria Math" panose="02040503050406030204" pitchFamily="18" charset="0"/>
                                  </a:rPr>
                                  <m:t>𝑞</m:t>
                                </m:r>
                              </m:sub>
                            </m:sSub>
                          </m:e>
                        </m:d>
                      </m:e>
                      <m:sup>
                        <m:r>
                          <a:rPr lang="en-US" sz="2600" b="0" i="1" dirty="0" smtClean="0">
                            <a:latin typeface="Cambria Math" panose="02040503050406030204" pitchFamily="18" charset="0"/>
                          </a:rPr>
                          <m:t>𝑇</m:t>
                        </m:r>
                      </m:sup>
                    </m:sSup>
                    <m:r>
                      <a:rPr lang="en-US" sz="2600" i="1" dirty="0">
                        <a:latin typeface="Cambria Math" panose="02040503050406030204" pitchFamily="18" charset="0"/>
                      </a:rPr>
                      <m:t> </m:t>
                    </m:r>
                  </m:oMath>
                </a14:m>
                <a:r>
                  <a:rPr lang="en-US" sz="2600" dirty="0">
                    <a:latin typeface="Times New Roman" panose="02020603050405020304" pitchFamily="18" charset="0"/>
                    <a:cs typeface="Times New Roman" panose="02020603050405020304" pitchFamily="18" charset="0"/>
                  </a:rPr>
                  <a:t>is any particular observation and </a:t>
                </a:r>
                <a14:m>
                  <m:oMath xmlns:m="http://schemas.openxmlformats.org/officeDocument/2006/math" xmlns="">
                    <m:sSub>
                      <m:sSubPr>
                        <m:ctrlPr>
                          <a:rPr lang="en-US" sz="2600" b="0" i="1" dirty="0" err="1" smtClean="0">
                            <a:latin typeface="Cambria Math" panose="02040503050406030204" pitchFamily="18" charset="0"/>
                          </a:rPr>
                        </m:ctrlPr>
                      </m:sSubPr>
                      <m:e>
                        <m:acc>
                          <m:accPr>
                            <m:chr m:val="̅"/>
                            <m:ctrlPr>
                              <a:rPr lang="en-US" sz="2600" b="0" i="1" dirty="0" smtClean="0">
                                <a:latin typeface="Cambria Math" panose="02040503050406030204" pitchFamily="18" charset="0"/>
                              </a:rPr>
                            </m:ctrlPr>
                          </m:accPr>
                          <m:e>
                            <m:r>
                              <a:rPr lang="en-US" sz="2600" b="1" i="0" dirty="0">
                                <a:latin typeface="Cambria Math" panose="02040503050406030204" pitchFamily="18" charset="0"/>
                              </a:rPr>
                              <m:t>𝐱</m:t>
                            </m:r>
                          </m:e>
                        </m:acc>
                      </m:e>
                      <m:sub>
                        <m:r>
                          <a:rPr lang="en-US" sz="2600" i="1" dirty="0" err="1" smtClean="0">
                            <a:latin typeface="Cambria Math" panose="02040503050406030204" pitchFamily="18" charset="0"/>
                          </a:rPr>
                          <m:t>𝑐</m:t>
                        </m:r>
                      </m:sub>
                    </m:sSub>
                  </m:oMath>
                </a14:m>
                <a:r>
                  <a:rPr lang="en-US" sz="2600" dirty="0" smtClean="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is the centroid (multivariate mean vector) </a:t>
                </a:r>
                <a:r>
                  <a:rPr lang="en-US" sz="2600" dirty="0" smtClean="0">
                    <a:latin typeface="Times New Roman" panose="02020603050405020304" pitchFamily="18" charset="0"/>
                    <a:cs typeface="Times New Roman" panose="02020603050405020304" pitchFamily="18" charset="0"/>
                  </a:rPr>
                  <a:t>for </a:t>
                </a:r>
                <a:r>
                  <a:rPr lang="en-US" sz="2600" dirty="0">
                    <a:latin typeface="Times New Roman" panose="02020603050405020304" pitchFamily="18" charset="0"/>
                    <a:cs typeface="Times New Roman" panose="02020603050405020304" pitchFamily="18" charset="0"/>
                  </a:rPr>
                  <a:t>cluster c</a:t>
                </a:r>
                <a:r>
                  <a:rPr lang="en-US" sz="2600" dirty="0" smtClean="0">
                    <a:latin typeface="Times New Roman" panose="02020603050405020304" pitchFamily="18" charset="0"/>
                    <a:cs typeface="Times New Roman" panose="02020603050405020304" pitchFamily="18" charset="0"/>
                  </a:rPr>
                  <a:t>.</a:t>
                </a:r>
              </a:p>
              <a:p>
                <a:pPr marL="342900" indent="-342900">
                  <a:lnSpc>
                    <a:spcPct val="150000"/>
                  </a:lnSpc>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The goal is to </a:t>
                </a:r>
                <a:r>
                  <a:rPr lang="en-US" sz="2600" dirty="0">
                    <a:solidFill>
                      <a:srgbClr val="0070C0"/>
                    </a:solidFill>
                    <a:latin typeface="Times New Roman" panose="02020603050405020304" pitchFamily="18" charset="0"/>
                    <a:cs typeface="Times New Roman" panose="02020603050405020304" pitchFamily="18" charset="0"/>
                  </a:rPr>
                  <a:t>minimize the sum </a:t>
                </a:r>
                <a:r>
                  <a:rPr lang="en-US" sz="2600" dirty="0">
                    <a:latin typeface="Times New Roman" panose="02020603050405020304" pitchFamily="18" charset="0"/>
                    <a:cs typeface="Times New Roman" panose="02020603050405020304" pitchFamily="18" charset="0"/>
                  </a:rPr>
                  <a:t>(over all objects within all clusters) of these squared Euclidean distances:</a:t>
                </a:r>
                <a:endParaRPr lang="en-US" sz="2600"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0" y="-33454"/>
                <a:ext cx="12192000" cy="5194242"/>
              </a:xfrm>
              <a:prstGeom prst="rect">
                <a:avLst/>
              </a:prstGeom>
              <a:blipFill rotWithShape="0">
                <a:blip r:embed="rId2"/>
                <a:stretch>
                  <a:fillRect l="-750" r="-1350"/>
                </a:stretch>
              </a:blipFill>
            </p:spPr>
            <p:txBody>
              <a:bodyPr/>
              <a:lstStyle/>
              <a:p>
                <a:r>
                  <a:rPr lang="en-US">
                    <a:noFill/>
                  </a:rPr>
                  <a:t> </a:t>
                </a:r>
              </a:p>
            </p:txBody>
          </p:sp>
        </mc:Fallback>
      </mc:AlternateContent>
      <p:pic>
        <p:nvPicPr>
          <p:cNvPr id="2" name="Picture 1"/>
          <p:cNvPicPr>
            <a:picLocks noChangeAspect="1"/>
          </p:cNvPicPr>
          <p:nvPr/>
        </p:nvPicPr>
        <p:blipFill>
          <a:blip r:embed="rId3"/>
          <a:stretch>
            <a:fillRect/>
          </a:stretch>
        </p:blipFill>
        <p:spPr>
          <a:xfrm>
            <a:off x="6250069" y="5271160"/>
            <a:ext cx="5565611" cy="1318859"/>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3735323" y="2421700"/>
                <a:ext cx="1539076" cy="585225"/>
              </a:xfrm>
              <a:prstGeom prst="rect">
                <a:avLst/>
              </a:prstGeom>
            </p:spPr>
            <p:txBody>
              <a:bodyPr wrap="none">
                <a:spAutoFit/>
              </a:bodyPr>
              <a:lstStyle/>
              <a:p>
                <a:pPr lvl="0">
                  <a:lnSpc>
                    <a:spcPct val="150000"/>
                  </a:lnSpc>
                </a:pPr>
                <a14:m>
                  <m:oMath xmlns:m="http://schemas.openxmlformats.org/officeDocument/2006/math" xmlns="">
                    <m:sSubSup>
                      <m:sSubSupPr>
                        <m:ctrlPr>
                          <a:rPr lang="en-US" sz="2400" i="1" dirty="0">
                            <a:solidFill>
                              <a:prstClr val="black"/>
                            </a:solidFill>
                            <a:latin typeface="Cambria Math" panose="02040503050406030204" pitchFamily="18" charset="0"/>
                            <a:cs typeface="Times New Roman" panose="02020603050405020304" pitchFamily="18" charset="0"/>
                          </a:rPr>
                        </m:ctrlPr>
                      </m:sSubSupPr>
                      <m:e>
                        <m:r>
                          <a:rPr lang="en-US" sz="2400" i="1" dirty="0">
                            <a:solidFill>
                              <a:prstClr val="black"/>
                            </a:solidFill>
                            <a:latin typeface="Cambria Math" panose="02040503050406030204" pitchFamily="18" charset="0"/>
                            <a:cs typeface="Times New Roman" panose="02020603050405020304" pitchFamily="18" charset="0"/>
                          </a:rPr>
                          <m:t>𝑑</m:t>
                        </m:r>
                      </m:e>
                      <m:sub>
                        <m:r>
                          <a:rPr lang="en-US" sz="2400" i="1" dirty="0">
                            <a:solidFill>
                              <a:prstClr val="black"/>
                            </a:solidFill>
                            <a:latin typeface="Cambria Math" panose="02040503050406030204" pitchFamily="18" charset="0"/>
                            <a:cs typeface="Times New Roman" panose="02020603050405020304" pitchFamily="18" charset="0"/>
                          </a:rPr>
                          <m:t>𝐸</m:t>
                        </m:r>
                      </m:sub>
                      <m:sup>
                        <m:r>
                          <a:rPr lang="en-US" sz="2400" i="1" dirty="0">
                            <a:solidFill>
                              <a:prstClr val="black"/>
                            </a:solidFill>
                            <a:latin typeface="Cambria Math" panose="02040503050406030204" pitchFamily="18" charset="0"/>
                            <a:cs typeface="Times New Roman" panose="02020603050405020304" pitchFamily="18" charset="0"/>
                          </a:rPr>
                          <m:t>2</m:t>
                        </m:r>
                      </m:sup>
                    </m:sSubSup>
                    <m:r>
                      <a:rPr lang="en-US" sz="2400" i="1" dirty="0">
                        <a:solidFill>
                          <a:prstClr val="black"/>
                        </a:solidFill>
                        <a:latin typeface="Cambria Math" panose="02040503050406030204" pitchFamily="18" charset="0"/>
                        <a:cs typeface="Times New Roman" panose="02020603050405020304" pitchFamily="18" charset="0"/>
                      </a:rPr>
                      <m:t>(</m:t>
                    </m:r>
                    <m:r>
                      <a:rPr lang="en-US" sz="2400" b="1" dirty="0">
                        <a:solidFill>
                          <a:prstClr val="black"/>
                        </a:solidFill>
                        <a:latin typeface="Cambria Math" panose="02040503050406030204" pitchFamily="18" charset="0"/>
                        <a:cs typeface="Times New Roman" panose="02020603050405020304" pitchFamily="18" charset="0"/>
                      </a:rPr>
                      <m:t>𝐱</m:t>
                    </m:r>
                    <m:r>
                      <a:rPr lang="en-US" sz="2400" i="1" dirty="0">
                        <a:solidFill>
                          <a:prstClr val="black"/>
                        </a:solidFill>
                        <a:latin typeface="Cambria Math" panose="02040503050406030204" pitchFamily="18" charset="0"/>
                        <a:cs typeface="Times New Roman" panose="02020603050405020304" pitchFamily="18" charset="0"/>
                      </a:rPr>
                      <m:t>, </m:t>
                    </m:r>
                    <m:sSub>
                      <m:sSubPr>
                        <m:ctrlPr>
                          <a:rPr lang="en-US" sz="2400" i="1" dirty="0">
                            <a:solidFill>
                              <a:prstClr val="black"/>
                            </a:solidFill>
                            <a:latin typeface="Cambria Math" panose="02040503050406030204" pitchFamily="18" charset="0"/>
                            <a:cs typeface="Times New Roman" panose="02020603050405020304" pitchFamily="18" charset="0"/>
                          </a:rPr>
                        </m:ctrlPr>
                      </m:sSubPr>
                      <m:e>
                        <m:acc>
                          <m:accPr>
                            <m:chr m:val="̅"/>
                            <m:ctrlPr>
                              <a:rPr lang="en-US" sz="2400" i="1" dirty="0">
                                <a:solidFill>
                                  <a:prstClr val="black"/>
                                </a:solidFill>
                                <a:latin typeface="Cambria Math" panose="02040503050406030204" pitchFamily="18" charset="0"/>
                                <a:cs typeface="Times New Roman" panose="02020603050405020304" pitchFamily="18" charset="0"/>
                              </a:rPr>
                            </m:ctrlPr>
                          </m:accPr>
                          <m:e>
                            <m:r>
                              <a:rPr lang="en-US" sz="2400" b="1" dirty="0">
                                <a:solidFill>
                                  <a:prstClr val="black"/>
                                </a:solidFill>
                                <a:latin typeface="Cambria Math" panose="02040503050406030204" pitchFamily="18" charset="0"/>
                                <a:cs typeface="Times New Roman" panose="02020603050405020304" pitchFamily="18" charset="0"/>
                              </a:rPr>
                              <m:t>𝐱</m:t>
                            </m:r>
                          </m:e>
                        </m:acc>
                      </m:e>
                      <m:sub>
                        <m:r>
                          <a:rPr lang="en-US" sz="2400" i="1" dirty="0" err="1">
                            <a:solidFill>
                              <a:prstClr val="black"/>
                            </a:solidFill>
                            <a:latin typeface="Cambria Math" panose="02040503050406030204" pitchFamily="18" charset="0"/>
                            <a:cs typeface="Times New Roman" panose="02020603050405020304" pitchFamily="18" charset="0"/>
                          </a:rPr>
                          <m:t>𝑐</m:t>
                        </m:r>
                      </m:sub>
                    </m:sSub>
                    <m:r>
                      <a:rPr lang="en-US" sz="2400" i="1" dirty="0">
                        <a:solidFill>
                          <a:prstClr val="black"/>
                        </a:solidFill>
                        <a:latin typeface="Cambria Math" panose="02040503050406030204" pitchFamily="18" charset="0"/>
                        <a:cs typeface="Times New Roman" panose="02020603050405020304" pitchFamily="18" charset="0"/>
                      </a:rPr>
                      <m:t>)</m:t>
                    </m:r>
                  </m:oMath>
                </a14:m>
                <a:r>
                  <a:rPr lang="en-US" sz="2400" dirty="0" smtClean="0">
                    <a:solidFill>
                      <a:prstClr val="black"/>
                    </a:solidFill>
                    <a:latin typeface="Times New Roman" panose="02020603050405020304" pitchFamily="18" charset="0"/>
                    <a:cs typeface="Times New Roman" panose="02020603050405020304" pitchFamily="18" charset="0"/>
                  </a:rPr>
                  <a:t>=</a:t>
                </a:r>
                <a:endParaRPr lang="en-US" sz="2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3735323" y="2421700"/>
                <a:ext cx="1539076" cy="585225"/>
              </a:xfrm>
              <a:prstGeom prst="rect">
                <a:avLst/>
              </a:prstGeom>
              <a:blipFill rotWithShape="0">
                <a:blip r:embed="rId4"/>
                <a:stretch>
                  <a:fillRect l="-1190" r="-5159" b="-22917"/>
                </a:stretch>
              </a:blipFill>
            </p:spPr>
            <p:txBody>
              <a:bodyPr/>
              <a:lstStyle/>
              <a:p>
                <a:r>
                  <a:rPr lang="en-US">
                    <a:noFill/>
                  </a:rPr>
                  <a:t> </a:t>
                </a:r>
              </a:p>
            </p:txBody>
          </p:sp>
        </mc:Fallback>
      </mc:AlternateContent>
      <p:pic>
        <p:nvPicPr>
          <p:cNvPr id="6" name="Picture 5"/>
          <p:cNvPicPr>
            <a:picLocks noChangeAspect="1"/>
          </p:cNvPicPr>
          <p:nvPr/>
        </p:nvPicPr>
        <p:blipFill>
          <a:blip r:embed="rId5"/>
          <a:stretch>
            <a:fillRect/>
          </a:stretch>
        </p:blipFill>
        <p:spPr>
          <a:xfrm>
            <a:off x="5274399" y="2563667"/>
            <a:ext cx="1813584" cy="641267"/>
          </a:xfrm>
          <a:prstGeom prst="rect">
            <a:avLst/>
          </a:prstGeom>
        </p:spPr>
      </p:pic>
      <p:pic>
        <p:nvPicPr>
          <p:cNvPr id="7" name="Picture 6"/>
          <p:cNvPicPr>
            <a:picLocks noChangeAspect="1"/>
          </p:cNvPicPr>
          <p:nvPr/>
        </p:nvPicPr>
        <p:blipFill>
          <a:blip r:embed="rId6"/>
          <a:stretch>
            <a:fillRect/>
          </a:stretch>
        </p:blipFill>
        <p:spPr>
          <a:xfrm>
            <a:off x="3513796" y="4417472"/>
            <a:ext cx="2800350" cy="762000"/>
          </a:xfrm>
          <a:prstGeom prst="rect">
            <a:avLst/>
          </a:prstGeom>
        </p:spPr>
      </p:pic>
    </p:spTree>
    <p:extLst>
      <p:ext uri="{BB962C8B-B14F-4D97-AF65-F5344CB8AC3E}">
        <p14:creationId xmlns:p14="http://schemas.microsoft.com/office/powerpoint/2010/main" val="28794298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136850" y="18661"/>
                <a:ext cx="11797004" cy="6748129"/>
              </a:xfrm>
              <a:prstGeom prst="rect">
                <a:avLst/>
              </a:prstGeom>
            </p:spPr>
            <p:txBody>
              <a:bodyPr wrap="square">
                <a:spAutoFit/>
              </a:bodyPr>
              <a:lstStyle/>
              <a:p>
                <a:pPr algn="ctr">
                  <a:lnSpc>
                    <a:spcPct val="150000"/>
                  </a:lnSpc>
                </a:pPr>
                <a:r>
                  <a:rPr lang="en-US" sz="2400" dirty="0" smtClean="0">
                    <a:latin typeface="Times New Roman" panose="02020603050405020304" pitchFamily="18" charset="0"/>
                    <a:cs typeface="Times New Roman" panose="02020603050405020304" pitchFamily="18" charset="0"/>
                  </a:rPr>
                  <a:t>The K-means Algorithm </a:t>
                </a:r>
              </a:p>
              <a:p>
                <a:pPr>
                  <a:lnSpc>
                    <a:spcPct val="150000"/>
                  </a:lnSpc>
                </a:pP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The K-means algorithm </a:t>
                </a:r>
                <a:r>
                  <a:rPr lang="en-US" sz="2400" dirty="0" smtClean="0">
                    <a:latin typeface="Times New Roman" panose="02020603050405020304" pitchFamily="18" charset="0"/>
                    <a:cs typeface="Times New Roman" panose="02020603050405020304" pitchFamily="18" charset="0"/>
                  </a:rPr>
                  <a:t>begins </a:t>
                </a:r>
                <a:r>
                  <a:rPr lang="en-US" sz="2400" dirty="0">
                    <a:latin typeface="Times New Roman" panose="02020603050405020304" pitchFamily="18" charset="0"/>
                    <a:cs typeface="Times New Roman" panose="02020603050405020304" pitchFamily="18" charset="0"/>
                  </a:rPr>
                  <a:t>by </a:t>
                </a:r>
                <a:r>
                  <a:rPr lang="en-US" sz="2400" dirty="0">
                    <a:solidFill>
                      <a:srgbClr val="C00000"/>
                    </a:solidFill>
                    <a:latin typeface="Times New Roman" panose="02020603050405020304" pitchFamily="18" charset="0"/>
                    <a:cs typeface="Times New Roman" panose="02020603050405020304" pitchFamily="18" charset="0"/>
                  </a:rPr>
                  <a:t>randomly allocating </a:t>
                </a:r>
                <a:r>
                  <a:rPr lang="en-US" sz="2400" dirty="0">
                    <a:latin typeface="Times New Roman" panose="02020603050405020304" pitchFamily="18" charset="0"/>
                    <a:cs typeface="Times New Roman" panose="02020603050405020304" pitchFamily="18" charset="0"/>
                  </a:rPr>
                  <a:t>the </a:t>
                </a:r>
                <a14:m>
                  <m:oMath xmlns:m="http://schemas.openxmlformats.org/officeDocument/2006/math" xmlns="">
                    <m:r>
                      <a:rPr lang="en-US" sz="2400" b="1" i="1" dirty="0" smtClean="0">
                        <a:solidFill>
                          <a:srgbClr val="0070C0"/>
                        </a:solidFill>
                        <a:latin typeface="Cambria Math" panose="02040503050406030204" pitchFamily="18" charset="0"/>
                        <a:cs typeface="Times New Roman" panose="02020603050405020304" pitchFamily="18" charset="0"/>
                      </a:rPr>
                      <m:t>𝒏</m:t>
                    </m:r>
                    <m:r>
                      <a:rPr lang="en-US" sz="2400" b="1" i="1" dirty="0" smtClean="0">
                        <a:solidFill>
                          <a:srgbClr val="0070C0"/>
                        </a:solidFill>
                        <a:latin typeface="Cambria Math" panose="02040503050406030204" pitchFamily="18" charset="0"/>
                        <a:cs typeface="Times New Roman" panose="02020603050405020304" pitchFamily="18" charset="0"/>
                      </a:rPr>
                      <m:t> </m:t>
                    </m:r>
                  </m:oMath>
                </a14:m>
                <a:r>
                  <a:rPr lang="en-US" sz="2400" dirty="0">
                    <a:latin typeface="Times New Roman" panose="02020603050405020304" pitchFamily="18" charset="0"/>
                    <a:cs typeface="Times New Roman" panose="02020603050405020304" pitchFamily="18" charset="0"/>
                  </a:rPr>
                  <a:t>objects into </a:t>
                </a:r>
                <a14:m>
                  <m:oMath xmlns:m="http://schemas.openxmlformats.org/officeDocument/2006/math" xmlns="">
                    <m:r>
                      <a:rPr lang="en-US" sz="2400" b="1" i="1" dirty="0" smtClean="0">
                        <a:solidFill>
                          <a:srgbClr val="0070C0"/>
                        </a:solidFill>
                        <a:latin typeface="Cambria Math" panose="02040503050406030204" pitchFamily="18" charset="0"/>
                        <a:cs typeface="Times New Roman" panose="02020603050405020304" pitchFamily="18" charset="0"/>
                      </a:rPr>
                      <m:t>𝒌</m:t>
                    </m:r>
                  </m:oMath>
                </a14:m>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clusters, or </a:t>
                </a:r>
                <a:r>
                  <a:rPr lang="en-US" sz="2400" dirty="0">
                    <a:latin typeface="Times New Roman" panose="02020603050405020304" pitchFamily="18" charset="0"/>
                    <a:cs typeface="Times New Roman" panose="02020603050405020304" pitchFamily="18" charset="0"/>
                  </a:rPr>
                  <a:t>randomly specifying </a:t>
                </a:r>
                <a14:m>
                  <m:oMath xmlns:m="http://schemas.openxmlformats.org/officeDocument/2006/math" xmlns="">
                    <m:r>
                      <a:rPr lang="en-US" sz="2400" b="1" i="1" dirty="0" smtClean="0">
                        <a:solidFill>
                          <a:srgbClr val="0070C0"/>
                        </a:solidFill>
                        <a:latin typeface="Cambria Math" panose="02040503050406030204" pitchFamily="18" charset="0"/>
                        <a:cs typeface="Times New Roman" panose="02020603050405020304" pitchFamily="18" charset="0"/>
                      </a:rPr>
                      <m:t>𝒌</m:t>
                    </m:r>
                  </m:oMath>
                </a14:m>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centroids.</a:t>
                </a:r>
                <a:r>
                  <a:rPr lang="en-US" sz="2400" dirty="0" smtClean="0">
                    <a:solidFill>
                      <a:srgbClr val="0070C0"/>
                    </a:solidFill>
                    <a:latin typeface="Times New Roman" panose="02020603050405020304" pitchFamily="18" charset="0"/>
                    <a:cs typeface="Times New Roman" panose="02020603050405020304" pitchFamily="18" charset="0"/>
                  </a:rPr>
                  <a:t> </a:t>
                </a:r>
              </a:p>
              <a:p>
                <a:pPr>
                  <a:lnSpc>
                    <a:spcPct val="150000"/>
                  </a:lnSpc>
                </a:pP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One at a time, the algorithm </a:t>
                </a:r>
                <a:r>
                  <a:rPr lang="en-US" sz="2400" dirty="0">
                    <a:solidFill>
                      <a:srgbClr val="0070C0"/>
                    </a:solidFill>
                    <a:latin typeface="Times New Roman" panose="02020603050405020304" pitchFamily="18" charset="0"/>
                    <a:cs typeface="Times New Roman" panose="02020603050405020304" pitchFamily="18" charset="0"/>
                  </a:rPr>
                  <a:t>moves </a:t>
                </a:r>
                <a:r>
                  <a:rPr lang="en-US" sz="2400" dirty="0" smtClean="0">
                    <a:latin typeface="Times New Roman" panose="02020603050405020304" pitchFamily="18" charset="0"/>
                    <a:cs typeface="Times New Roman" panose="02020603050405020304" pitchFamily="18" charset="0"/>
                  </a:rPr>
                  <a:t>centroid </a:t>
                </a:r>
                <a:r>
                  <a:rPr lang="en-US" sz="2400" dirty="0">
                    <a:latin typeface="Times New Roman" panose="02020603050405020304" pitchFamily="18" charset="0"/>
                    <a:cs typeface="Times New Roman" panose="02020603050405020304" pitchFamily="18" charset="0"/>
                  </a:rPr>
                  <a:t>is closest to it, using the measure of closeness </a:t>
                </a:r>
                <a14:m>
                  <m:oMath xmlns:m="http://schemas.openxmlformats.org/officeDocument/2006/math" xmlns="">
                    <m:sSubSup>
                      <m:sSubSupPr>
                        <m:ctrlPr>
                          <a:rPr lang="en-US" sz="2400" b="0" i="1" dirty="0" smtClean="0">
                            <a:latin typeface="Cambria Math" panose="02040503050406030204" pitchFamily="18" charset="0"/>
                            <a:cs typeface="Times New Roman" panose="02020603050405020304" pitchFamily="18" charset="0"/>
                          </a:rPr>
                        </m:ctrlPr>
                      </m:sSubSupPr>
                      <m:e>
                        <m:r>
                          <a:rPr lang="en-US" sz="2400" i="1" dirty="0" smtClean="0">
                            <a:latin typeface="Cambria Math" panose="02040503050406030204" pitchFamily="18" charset="0"/>
                            <a:cs typeface="Times New Roman" panose="02020603050405020304" pitchFamily="18" charset="0"/>
                          </a:rPr>
                          <m:t>𝑑</m:t>
                        </m:r>
                      </m:e>
                      <m:sub>
                        <m:r>
                          <a:rPr lang="en-US" sz="2400" i="1" dirty="0" smtClean="0">
                            <a:latin typeface="Cambria Math" panose="02040503050406030204" pitchFamily="18" charset="0"/>
                            <a:cs typeface="Times New Roman" panose="02020603050405020304" pitchFamily="18" charset="0"/>
                          </a:rPr>
                          <m:t>𝐸</m:t>
                        </m:r>
                      </m:sub>
                      <m:sup>
                        <m:r>
                          <a:rPr lang="en-US" sz="2400" i="1" dirty="0" smtClean="0">
                            <a:latin typeface="Cambria Math" panose="02040503050406030204" pitchFamily="18" charset="0"/>
                            <a:cs typeface="Times New Roman" panose="02020603050405020304" pitchFamily="18" charset="0"/>
                          </a:rPr>
                          <m:t>2</m:t>
                        </m:r>
                      </m:sup>
                    </m:sSubSup>
                    <m:r>
                      <a:rPr lang="en-US" sz="2400" i="1" dirty="0" smtClean="0">
                        <a:latin typeface="Cambria Math" panose="02040503050406030204" pitchFamily="18" charset="0"/>
                        <a:cs typeface="Times New Roman" panose="02020603050405020304" pitchFamily="18" charset="0"/>
                      </a:rPr>
                      <m:t>(</m:t>
                    </m:r>
                    <m:r>
                      <a:rPr lang="en-US" sz="2400" b="1" i="0" dirty="0" smtClean="0">
                        <a:latin typeface="Cambria Math" panose="02040503050406030204" pitchFamily="18" charset="0"/>
                        <a:cs typeface="Times New Roman" panose="02020603050405020304" pitchFamily="18" charset="0"/>
                      </a:rPr>
                      <m:t>𝐱</m:t>
                    </m:r>
                    <m:r>
                      <a:rPr lang="en-US" sz="2400" i="1" dirty="0" smtClean="0">
                        <a:latin typeface="Cambria Math" panose="02040503050406030204" pitchFamily="18" charset="0"/>
                        <a:cs typeface="Times New Roman" panose="02020603050405020304" pitchFamily="18" charset="0"/>
                      </a:rPr>
                      <m:t>, </m:t>
                    </m:r>
                    <m:sSub>
                      <m:sSubPr>
                        <m:ctrlPr>
                          <a:rPr lang="en-US" sz="2400" b="0" i="1" dirty="0" smtClean="0">
                            <a:latin typeface="Cambria Math" panose="02040503050406030204" pitchFamily="18" charset="0"/>
                            <a:cs typeface="Times New Roman" panose="02020603050405020304" pitchFamily="18" charset="0"/>
                          </a:rPr>
                        </m:ctrlPr>
                      </m:sSubPr>
                      <m:e>
                        <m:acc>
                          <m:accPr>
                            <m:chr m:val="̅"/>
                            <m:ctrlPr>
                              <a:rPr lang="en-US" sz="2400" b="0" i="1" dirty="0" smtClean="0">
                                <a:latin typeface="Cambria Math" panose="02040503050406030204" pitchFamily="18" charset="0"/>
                                <a:cs typeface="Times New Roman" panose="02020603050405020304" pitchFamily="18" charset="0"/>
                              </a:rPr>
                            </m:ctrlPr>
                          </m:accPr>
                          <m:e>
                            <m:r>
                              <a:rPr lang="en-US" sz="2400" b="1" dirty="0">
                                <a:latin typeface="Cambria Math" panose="02040503050406030204" pitchFamily="18" charset="0"/>
                                <a:cs typeface="Times New Roman" panose="02020603050405020304" pitchFamily="18" charset="0"/>
                              </a:rPr>
                              <m:t>𝐱</m:t>
                            </m:r>
                          </m:e>
                        </m:acc>
                      </m:e>
                      <m:sub>
                        <m:r>
                          <a:rPr lang="en-US" sz="2400" i="1" dirty="0" err="1">
                            <a:latin typeface="Cambria Math" panose="02040503050406030204" pitchFamily="18" charset="0"/>
                            <a:cs typeface="Times New Roman" panose="02020603050405020304" pitchFamily="18" charset="0"/>
                          </a:rPr>
                          <m:t>𝑐</m:t>
                        </m:r>
                      </m:sub>
                    </m:sSub>
                    <m:r>
                      <a:rPr lang="en-US" sz="2400" i="1" dirty="0">
                        <a:latin typeface="Cambria Math" panose="02040503050406030204" pitchFamily="18" charset="0"/>
                        <a:cs typeface="Times New Roman" panose="02020603050405020304" pitchFamily="18" charset="0"/>
                      </a:rPr>
                      <m:t>)</m:t>
                    </m:r>
                  </m:oMath>
                </a14:m>
                <a:endParaRPr lang="en-US" sz="2400" dirty="0" smtClean="0">
                  <a:latin typeface="Times New Roman" panose="02020603050405020304" pitchFamily="18" charset="0"/>
                  <a:cs typeface="Times New Roman" panose="02020603050405020304" pitchFamily="18" charset="0"/>
                </a:endParaRPr>
              </a:p>
              <a:p>
                <a:pPr>
                  <a:lnSpc>
                    <a:spcPct val="150000"/>
                  </a:lnSpc>
                </a:pPr>
                <a:endParaRPr lang="en-US" sz="2400" dirty="0">
                  <a:latin typeface="Times New Roman" panose="02020603050405020304" pitchFamily="18" charset="0"/>
                  <a:cs typeface="Times New Roman" panose="02020603050405020304" pitchFamily="18" charset="0"/>
                </a:endParaRPr>
              </a:p>
              <a:p>
                <a:pPr>
                  <a:lnSpc>
                    <a:spcPct val="150000"/>
                  </a:lnSpc>
                </a:pPr>
                <a:endParaRPr lang="en-US" sz="2400" dirty="0" smtClean="0">
                  <a:latin typeface="Times New Roman" panose="02020603050405020304" pitchFamily="18" charset="0"/>
                  <a:cs typeface="Times New Roman" panose="02020603050405020304" pitchFamily="18" charset="0"/>
                </a:endParaRPr>
              </a:p>
              <a:p>
                <a:pPr>
                  <a:lnSpc>
                    <a:spcPct val="150000"/>
                  </a:lnSpc>
                </a:pPr>
                <a:endParaRPr lang="en-US" sz="2400" dirty="0" smtClean="0">
                  <a:latin typeface="Times New Roman" panose="02020603050405020304" pitchFamily="18" charset="0"/>
                  <a:cs typeface="Times New Roman" panose="02020603050405020304" pitchFamily="18" charset="0"/>
                </a:endParaRPr>
              </a:p>
              <a:p>
                <a:pPr>
                  <a:lnSpc>
                    <a:spcPct val="150000"/>
                  </a:lnSpc>
                </a:pP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When an object is moved, the centroids are </a:t>
                </a:r>
                <a:r>
                  <a:rPr lang="en-US" sz="2400" dirty="0">
                    <a:solidFill>
                      <a:srgbClr val="0070C0"/>
                    </a:solidFill>
                    <a:latin typeface="Times New Roman" panose="02020603050405020304" pitchFamily="18" charset="0"/>
                    <a:cs typeface="Times New Roman" panose="02020603050405020304" pitchFamily="18" charset="0"/>
                  </a:rPr>
                  <a:t>immediately recalculated </a:t>
                </a:r>
                <a:r>
                  <a:rPr lang="en-US" sz="2400" dirty="0">
                    <a:latin typeface="Times New Roman" panose="02020603050405020304" pitchFamily="18" charset="0"/>
                    <a:cs typeface="Times New Roman" panose="02020603050405020304" pitchFamily="18" charset="0"/>
                  </a:rPr>
                  <a:t>for the cluster gaining the object and the cluster losing it. </a:t>
                </a:r>
                <a:endParaRPr lang="en-US" sz="2400" dirty="0" smtClean="0">
                  <a:latin typeface="Times New Roman" panose="02020603050405020304" pitchFamily="18" charset="0"/>
                  <a:cs typeface="Times New Roman" panose="02020603050405020304" pitchFamily="18" charset="0"/>
                </a:endParaRPr>
              </a:p>
              <a:p>
                <a:pPr>
                  <a:lnSpc>
                    <a:spcPct val="150000"/>
                  </a:lnSpc>
                </a:pP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The method </a:t>
                </a:r>
                <a:r>
                  <a:rPr lang="en-US" sz="2400" dirty="0">
                    <a:solidFill>
                      <a:srgbClr val="0070C0"/>
                    </a:solidFill>
                    <a:latin typeface="Times New Roman" panose="02020603050405020304" pitchFamily="18" charset="0"/>
                    <a:cs typeface="Times New Roman" panose="02020603050405020304" pitchFamily="18" charset="0"/>
                  </a:rPr>
                  <a:t>repeatedly cycles </a:t>
                </a:r>
                <a:r>
                  <a:rPr lang="en-US" sz="2400" dirty="0">
                    <a:latin typeface="Times New Roman" panose="02020603050405020304" pitchFamily="18" charset="0"/>
                    <a:cs typeface="Times New Roman" panose="02020603050405020304" pitchFamily="18" charset="0"/>
                  </a:rPr>
                  <a:t>though the objects until no reassignments of objects take place. • The final clustering result will somewhat depend on the </a:t>
                </a:r>
                <a:r>
                  <a:rPr lang="en-US" sz="2400" dirty="0">
                    <a:solidFill>
                      <a:srgbClr val="0070C0"/>
                    </a:solidFill>
                    <a:latin typeface="Times New Roman" panose="02020603050405020304" pitchFamily="18" charset="0"/>
                    <a:cs typeface="Times New Roman" panose="02020603050405020304" pitchFamily="18" charset="0"/>
                  </a:rPr>
                  <a:t>initial configuration </a:t>
                </a:r>
                <a:r>
                  <a:rPr lang="en-US" sz="2400" dirty="0">
                    <a:latin typeface="Times New Roman" panose="02020603050405020304" pitchFamily="18" charset="0"/>
                    <a:cs typeface="Times New Roman" panose="02020603050405020304" pitchFamily="18" charset="0"/>
                  </a:rPr>
                  <a:t>of the objects. </a:t>
                </a:r>
              </a:p>
            </p:txBody>
          </p:sp>
        </mc:Choice>
        <mc:Fallback xmlns="">
          <p:sp>
            <p:nvSpPr>
              <p:cNvPr id="4" name="Rectangle 3"/>
              <p:cNvSpPr>
                <a:spLocks noRot="1" noChangeAspect="1" noMove="1" noResize="1" noEditPoints="1" noAdjustHandles="1" noChangeArrowheads="1" noChangeShapeType="1" noTextEdit="1"/>
              </p:cNvSpPr>
              <p:nvPr/>
            </p:nvSpPr>
            <p:spPr>
              <a:xfrm>
                <a:off x="136850" y="18661"/>
                <a:ext cx="11797004" cy="6748129"/>
              </a:xfrm>
              <a:prstGeom prst="rect">
                <a:avLst/>
              </a:prstGeom>
              <a:blipFill rotWithShape="0">
                <a:blip r:embed="rId2"/>
                <a:stretch>
                  <a:fillRect l="-775" r="-1188" b="-181"/>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367587" y="2740673"/>
            <a:ext cx="1771650" cy="1619250"/>
          </a:xfrm>
          <a:prstGeom prst="rect">
            <a:avLst/>
          </a:prstGeom>
        </p:spPr>
      </p:pic>
      <p:sp>
        <p:nvSpPr>
          <p:cNvPr id="6" name="TextBox 5"/>
          <p:cNvSpPr txBox="1"/>
          <p:nvPr/>
        </p:nvSpPr>
        <p:spPr>
          <a:xfrm>
            <a:off x="2369974" y="3275045"/>
            <a:ext cx="597159" cy="369332"/>
          </a:xfrm>
          <a:prstGeom prst="rect">
            <a:avLst/>
          </a:prstGeom>
          <a:noFill/>
        </p:spPr>
        <p:txBody>
          <a:bodyPr wrap="square" rtlCol="0">
            <a:spAutoFit/>
          </a:bodyPr>
          <a:lstStyle/>
          <a:p>
            <a:r>
              <a:rPr lang="en-US" dirty="0" smtClean="0"/>
              <a:t>K=3</a:t>
            </a:r>
            <a:endParaRPr lang="en-US" dirty="0"/>
          </a:p>
        </p:txBody>
      </p:sp>
      <p:grpSp>
        <p:nvGrpSpPr>
          <p:cNvPr id="11" name="Group 10"/>
          <p:cNvGrpSpPr/>
          <p:nvPr/>
        </p:nvGrpSpPr>
        <p:grpSpPr>
          <a:xfrm>
            <a:off x="2967133" y="2740673"/>
            <a:ext cx="1771650" cy="1619250"/>
            <a:chOff x="2967133" y="2740673"/>
            <a:chExt cx="1771650" cy="1619250"/>
          </a:xfrm>
        </p:grpSpPr>
        <p:pic>
          <p:nvPicPr>
            <p:cNvPr id="7" name="Picture 6"/>
            <p:cNvPicPr>
              <a:picLocks noChangeAspect="1"/>
            </p:cNvPicPr>
            <p:nvPr/>
          </p:nvPicPr>
          <p:blipFill>
            <a:blip r:embed="rId3"/>
            <a:stretch>
              <a:fillRect/>
            </a:stretch>
          </p:blipFill>
          <p:spPr>
            <a:xfrm>
              <a:off x="2967133" y="2740673"/>
              <a:ext cx="1771650" cy="1619250"/>
            </a:xfrm>
            <a:prstGeom prst="rect">
              <a:avLst/>
            </a:prstGeom>
          </p:spPr>
        </p:pic>
        <p:sp>
          <p:nvSpPr>
            <p:cNvPr id="8" name="Rectangle 7"/>
            <p:cNvSpPr/>
            <p:nvPr/>
          </p:nvSpPr>
          <p:spPr>
            <a:xfrm>
              <a:off x="3197870" y="2827176"/>
              <a:ext cx="597159" cy="51318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234934" y="3459712"/>
              <a:ext cx="503849" cy="35400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432505" y="3591639"/>
              <a:ext cx="503849" cy="35400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5264895" y="2740673"/>
            <a:ext cx="1771650" cy="1619250"/>
            <a:chOff x="2967133" y="2740673"/>
            <a:chExt cx="1771650" cy="1619250"/>
          </a:xfrm>
        </p:grpSpPr>
        <p:pic>
          <p:nvPicPr>
            <p:cNvPr id="13" name="Picture 12"/>
            <p:cNvPicPr>
              <a:picLocks noChangeAspect="1"/>
            </p:cNvPicPr>
            <p:nvPr/>
          </p:nvPicPr>
          <p:blipFill>
            <a:blip r:embed="rId3"/>
            <a:stretch>
              <a:fillRect/>
            </a:stretch>
          </p:blipFill>
          <p:spPr>
            <a:xfrm>
              <a:off x="2967133" y="2740673"/>
              <a:ext cx="1771650" cy="1619250"/>
            </a:xfrm>
            <a:prstGeom prst="rect">
              <a:avLst/>
            </a:prstGeom>
          </p:spPr>
        </p:pic>
        <p:sp>
          <p:nvSpPr>
            <p:cNvPr id="14" name="Rectangle 13"/>
            <p:cNvSpPr/>
            <p:nvPr/>
          </p:nvSpPr>
          <p:spPr>
            <a:xfrm>
              <a:off x="3197870" y="2827176"/>
              <a:ext cx="597159" cy="51318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234934" y="3459712"/>
              <a:ext cx="503849" cy="35400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432505" y="3591639"/>
              <a:ext cx="503849" cy="35400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Oval 16"/>
          <p:cNvSpPr/>
          <p:nvPr/>
        </p:nvSpPr>
        <p:spPr>
          <a:xfrm>
            <a:off x="5794211" y="3083767"/>
            <a:ext cx="149389" cy="935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907496" y="3756547"/>
            <a:ext cx="149389" cy="935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557327" y="3580489"/>
            <a:ext cx="149389" cy="935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p:nvPr/>
        </p:nvCxnSpPr>
        <p:spPr>
          <a:xfrm flipH="1" flipV="1">
            <a:off x="6632021" y="3756547"/>
            <a:ext cx="404524" cy="848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4"/>
          <a:stretch>
            <a:fillRect/>
          </a:stretch>
        </p:blipFill>
        <p:spPr>
          <a:xfrm>
            <a:off x="7700179" y="2740673"/>
            <a:ext cx="1762125" cy="1562100"/>
          </a:xfrm>
          <a:prstGeom prst="rect">
            <a:avLst/>
          </a:prstGeom>
        </p:spPr>
      </p:pic>
      <p:pic>
        <p:nvPicPr>
          <p:cNvPr id="23" name="Picture 22"/>
          <p:cNvPicPr>
            <a:picLocks noChangeAspect="1"/>
          </p:cNvPicPr>
          <p:nvPr/>
        </p:nvPicPr>
        <p:blipFill>
          <a:blip r:embed="rId5"/>
          <a:stretch>
            <a:fillRect/>
          </a:stretch>
        </p:blipFill>
        <p:spPr>
          <a:xfrm>
            <a:off x="10124478" y="2740673"/>
            <a:ext cx="1771650" cy="1562100"/>
          </a:xfrm>
          <a:prstGeom prst="rect">
            <a:avLst/>
          </a:prstGeom>
        </p:spPr>
      </p:pic>
    </p:spTree>
    <p:extLst>
      <p:ext uri="{BB962C8B-B14F-4D97-AF65-F5344CB8AC3E}">
        <p14:creationId xmlns:p14="http://schemas.microsoft.com/office/powerpoint/2010/main" val="16289564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600259"/>
            <a:ext cx="6018320" cy="3434663"/>
          </a:xfrm>
          <a:prstGeom prst="rect">
            <a:avLst/>
          </a:prstGeom>
        </p:spPr>
      </p:pic>
      <p:pic>
        <p:nvPicPr>
          <p:cNvPr id="5" name="Picture 4"/>
          <p:cNvPicPr>
            <a:picLocks noChangeAspect="1"/>
          </p:cNvPicPr>
          <p:nvPr/>
        </p:nvPicPr>
        <p:blipFill>
          <a:blip r:embed="rId3"/>
          <a:stretch>
            <a:fillRect/>
          </a:stretch>
        </p:blipFill>
        <p:spPr>
          <a:xfrm>
            <a:off x="6137190" y="643067"/>
            <a:ext cx="5776738" cy="3434663"/>
          </a:xfrm>
          <a:prstGeom prst="rect">
            <a:avLst/>
          </a:prstGeom>
        </p:spPr>
      </p:pic>
      <p:pic>
        <p:nvPicPr>
          <p:cNvPr id="6" name="Picture 5"/>
          <p:cNvPicPr>
            <a:picLocks noChangeAspect="1"/>
          </p:cNvPicPr>
          <p:nvPr/>
        </p:nvPicPr>
        <p:blipFill>
          <a:blip r:embed="rId4"/>
          <a:stretch>
            <a:fillRect/>
          </a:stretch>
        </p:blipFill>
        <p:spPr>
          <a:xfrm>
            <a:off x="770238" y="4395658"/>
            <a:ext cx="8839200" cy="1543050"/>
          </a:xfrm>
          <a:prstGeom prst="rect">
            <a:avLst/>
          </a:prstGeom>
        </p:spPr>
      </p:pic>
    </p:spTree>
    <p:extLst>
      <p:ext uri="{BB962C8B-B14F-4D97-AF65-F5344CB8AC3E}">
        <p14:creationId xmlns:p14="http://schemas.microsoft.com/office/powerpoint/2010/main" val="11533318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38350" y="276225"/>
            <a:ext cx="8115300" cy="6305550"/>
          </a:xfrm>
          <a:prstGeom prst="rect">
            <a:avLst/>
          </a:prstGeom>
        </p:spPr>
      </p:pic>
    </p:spTree>
    <p:extLst>
      <p:ext uri="{BB962C8B-B14F-4D97-AF65-F5344CB8AC3E}">
        <p14:creationId xmlns:p14="http://schemas.microsoft.com/office/powerpoint/2010/main" val="1232055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896887" y="1923869"/>
            <a:ext cx="3315068" cy="2379456"/>
          </a:xfrm>
          <a:prstGeom prst="rect">
            <a:avLst/>
          </a:prstGeom>
        </p:spPr>
      </p:pic>
      <mc:AlternateContent xmlns:mc="http://schemas.openxmlformats.org/markup-compatibility/2006" xmlns:a14="http://schemas.microsoft.com/office/drawing/2010/main">
        <mc:Choice Requires="a14">
          <p:sp>
            <p:nvSpPr>
              <p:cNvPr id="3" name="Rectangle 2"/>
              <p:cNvSpPr/>
              <p:nvPr/>
            </p:nvSpPr>
            <p:spPr>
              <a:xfrm>
                <a:off x="0" y="33892"/>
                <a:ext cx="12192000" cy="5293757"/>
              </a:xfrm>
              <a:prstGeom prst="rect">
                <a:avLst/>
              </a:prstGeom>
            </p:spPr>
            <p:txBody>
              <a:bodyPr wrap="square">
                <a:spAutoFit/>
              </a:bodyPr>
              <a:lstStyle/>
              <a:p>
                <a:pPr algn="ctr"/>
                <a:r>
                  <a:rPr lang="en-US" sz="2600" dirty="0" smtClean="0">
                    <a:latin typeface="Times New Roman" panose="02020603050405020304" pitchFamily="18" charset="0"/>
                    <a:cs typeface="Times New Roman" panose="02020603050405020304" pitchFamily="18" charset="0"/>
                  </a:rPr>
                  <a:t>The Need for Clustering Algorithms </a:t>
                </a:r>
              </a:p>
              <a:p>
                <a:endParaRPr lang="en-US" sz="2600" dirty="0">
                  <a:latin typeface="Times New Roman" panose="02020603050405020304" pitchFamily="18" charset="0"/>
                  <a:cs typeface="Times New Roman" panose="02020603050405020304" pitchFamily="18" charset="0"/>
                </a:endParaRPr>
              </a:p>
              <a:p>
                <a:r>
                  <a:rPr lang="en-US" sz="2600" dirty="0" smtClean="0">
                    <a:latin typeface="Times New Roman" panose="02020603050405020304" pitchFamily="18" charset="0"/>
                    <a:cs typeface="Times New Roman" panose="02020603050405020304" pitchFamily="18" charset="0"/>
                  </a:rPr>
                  <a:t>• There are </a:t>
                </a:r>
                <a:r>
                  <a:rPr lang="en-US" sz="2600" b="1" dirty="0" smtClean="0">
                    <a:solidFill>
                      <a:srgbClr val="0070C0"/>
                    </a:solidFill>
                    <a:latin typeface="Times New Roman" panose="02020603050405020304" pitchFamily="18" charset="0"/>
                    <a:cs typeface="Times New Roman" panose="02020603050405020304" pitchFamily="18" charset="0"/>
                  </a:rPr>
                  <a:t>n</a:t>
                </a:r>
                <a:r>
                  <a:rPr lang="en-US" sz="2600" dirty="0" smtClean="0">
                    <a:latin typeface="Times New Roman" panose="02020603050405020304" pitchFamily="18" charset="0"/>
                    <a:cs typeface="Times New Roman" panose="02020603050405020304" pitchFamily="18" charset="0"/>
                  </a:rPr>
                  <a:t> objects that we wish we separate into a small number (say, </a:t>
                </a:r>
                <a:r>
                  <a:rPr lang="en-US" sz="2600" b="1" dirty="0" smtClean="0">
                    <a:solidFill>
                      <a:srgbClr val="0070C0"/>
                    </a:solidFill>
                    <a:latin typeface="Times New Roman" panose="02020603050405020304" pitchFamily="18" charset="0"/>
                    <a:cs typeface="Times New Roman" panose="02020603050405020304" pitchFamily="18" charset="0"/>
                  </a:rPr>
                  <a:t>k</a:t>
                </a:r>
                <a:r>
                  <a:rPr lang="en-US" sz="2600" dirty="0" smtClean="0">
                    <a:latin typeface="Times New Roman" panose="02020603050405020304" pitchFamily="18" charset="0"/>
                    <a:cs typeface="Times New Roman" panose="02020603050405020304" pitchFamily="18" charset="0"/>
                  </a:rPr>
                  <a:t>) of clusters, where </a:t>
                </a:r>
                <a14:m>
                  <m:oMath xmlns:m="http://schemas.openxmlformats.org/officeDocument/2006/math" xmlns="">
                    <m:r>
                      <a:rPr lang="en-US" sz="2600" b="1" i="1" dirty="0" smtClean="0">
                        <a:solidFill>
                          <a:srgbClr val="0070C0"/>
                        </a:solidFill>
                        <a:latin typeface="Cambria Math" panose="02040503050406030204" pitchFamily="18" charset="0"/>
                        <a:cs typeface="Times New Roman" panose="02020603050405020304" pitchFamily="18" charset="0"/>
                      </a:rPr>
                      <m:t>𝒌</m:t>
                    </m:r>
                    <m:r>
                      <a:rPr lang="en-US" sz="2600" b="1" i="1" dirty="0" smtClean="0">
                        <a:solidFill>
                          <a:srgbClr val="0070C0"/>
                        </a:solidFill>
                        <a:latin typeface="Cambria Math" panose="02040503050406030204" pitchFamily="18" charset="0"/>
                        <a:cs typeface="Times New Roman" panose="02020603050405020304" pitchFamily="18" charset="0"/>
                      </a:rPr>
                      <m:t> &lt; </m:t>
                    </m:r>
                    <m:r>
                      <a:rPr lang="en-US" sz="2600" b="1" i="1" dirty="0" smtClean="0">
                        <a:solidFill>
                          <a:srgbClr val="0070C0"/>
                        </a:solidFill>
                        <a:latin typeface="Cambria Math" panose="02040503050406030204" pitchFamily="18" charset="0"/>
                        <a:cs typeface="Times New Roman" panose="02020603050405020304" pitchFamily="18" charset="0"/>
                      </a:rPr>
                      <m:t>𝒏</m:t>
                    </m:r>
                  </m:oMath>
                </a14:m>
                <a:r>
                  <a:rPr lang="en-US" sz="2600" dirty="0" smtClean="0">
                    <a:latin typeface="Times New Roman" panose="02020603050405020304" pitchFamily="18" charset="0"/>
                    <a:cs typeface="Times New Roman" panose="02020603050405020304" pitchFamily="18" charset="0"/>
                  </a:rPr>
                  <a:t>. The number of ways to partition the </a:t>
                </a:r>
                <a:r>
                  <a:rPr lang="en-US" sz="2600" b="1" dirty="0" smtClean="0">
                    <a:solidFill>
                      <a:srgbClr val="0070C0"/>
                    </a:solidFill>
                    <a:latin typeface="Times New Roman" panose="02020603050405020304" pitchFamily="18" charset="0"/>
                    <a:cs typeface="Times New Roman" panose="02020603050405020304" pitchFamily="18" charset="0"/>
                  </a:rPr>
                  <a:t>n</a:t>
                </a:r>
                <a:r>
                  <a:rPr lang="en-US" sz="2600" dirty="0" smtClean="0">
                    <a:latin typeface="Times New Roman" panose="02020603050405020304" pitchFamily="18" charset="0"/>
                    <a:cs typeface="Times New Roman" panose="02020603050405020304" pitchFamily="18" charset="0"/>
                  </a:rPr>
                  <a:t> objects into </a:t>
                </a:r>
                <a14:m>
                  <m:oMath xmlns:m="http://schemas.openxmlformats.org/officeDocument/2006/math" xmlns="">
                    <m:r>
                      <a:rPr lang="en-US" sz="2600" b="1" i="1" dirty="0" smtClean="0">
                        <a:solidFill>
                          <a:srgbClr val="0070C0"/>
                        </a:solidFill>
                        <a:latin typeface="Cambria Math" panose="02040503050406030204" pitchFamily="18" charset="0"/>
                        <a:cs typeface="Times New Roman" panose="02020603050405020304" pitchFamily="18" charset="0"/>
                      </a:rPr>
                      <m:t>𝒌</m:t>
                    </m:r>
                  </m:oMath>
                </a14:m>
                <a:r>
                  <a:rPr lang="en-US" sz="2600" dirty="0" smtClean="0">
                    <a:latin typeface="Times New Roman" panose="02020603050405020304" pitchFamily="18" charset="0"/>
                    <a:cs typeface="Times New Roman" panose="02020603050405020304" pitchFamily="18" charset="0"/>
                  </a:rPr>
                  <a:t> clusters is a “</a:t>
                </a:r>
                <a:r>
                  <a:rPr lang="en-US" sz="2600" dirty="0" smtClean="0">
                    <a:solidFill>
                      <a:srgbClr val="C00000"/>
                    </a:solidFill>
                    <a:latin typeface="Times New Roman" panose="02020603050405020304" pitchFamily="18" charset="0"/>
                    <a:cs typeface="Times New Roman" panose="02020603050405020304" pitchFamily="18" charset="0"/>
                  </a:rPr>
                  <a:t>Sterling number of the second kind</a:t>
                </a:r>
                <a:r>
                  <a:rPr lang="en-US" sz="2600" dirty="0" smtClean="0">
                    <a:latin typeface="Times New Roman" panose="02020603050405020304" pitchFamily="18" charset="0"/>
                    <a:cs typeface="Times New Roman" panose="02020603050405020304" pitchFamily="18" charset="0"/>
                  </a:rPr>
                  <a:t>.” </a:t>
                </a:r>
              </a:p>
              <a:p>
                <a:endParaRPr lang="en-US" sz="2600" dirty="0" smtClean="0">
                  <a:latin typeface="Times New Roman" panose="02020603050405020304" pitchFamily="18" charset="0"/>
                  <a:cs typeface="Times New Roman" panose="02020603050405020304" pitchFamily="18" charset="0"/>
                </a:endParaRPr>
              </a:p>
              <a:p>
                <a:r>
                  <a:rPr lang="en-US" sz="2600" dirty="0" smtClean="0">
                    <a:latin typeface="Times New Roman" panose="02020603050405020304" pitchFamily="18" charset="0"/>
                    <a:cs typeface="Times New Roman" panose="02020603050405020304" pitchFamily="18" charset="0"/>
                  </a:rPr>
                  <a:t>• Example: a. </a:t>
                </a:r>
                <a14:m>
                  <m:oMath xmlns:m="http://schemas.openxmlformats.org/officeDocument/2006/math" xmlns="">
                    <m:r>
                      <a:rPr lang="en-US" sz="2600" i="1" dirty="0" smtClean="0">
                        <a:latin typeface="Cambria Math" panose="02040503050406030204" pitchFamily="18" charset="0"/>
                        <a:cs typeface="Times New Roman" panose="02020603050405020304" pitchFamily="18" charset="0"/>
                      </a:rPr>
                      <m:t>𝑛</m:t>
                    </m:r>
                    <m:r>
                      <a:rPr lang="en-US" sz="2600" i="1" dirty="0" smtClean="0">
                        <a:latin typeface="Cambria Math" panose="02040503050406030204" pitchFamily="18" charset="0"/>
                        <a:cs typeface="Times New Roman" panose="02020603050405020304" pitchFamily="18" charset="0"/>
                      </a:rPr>
                      <m:t>=4, </m:t>
                    </m:r>
                    <m:r>
                      <a:rPr lang="en-US" sz="2600" i="1" dirty="0" smtClean="0">
                        <a:latin typeface="Cambria Math" panose="02040503050406030204" pitchFamily="18" charset="0"/>
                        <a:cs typeface="Times New Roman" panose="02020603050405020304" pitchFamily="18" charset="0"/>
                      </a:rPr>
                      <m:t>𝑘</m:t>
                    </m:r>
                    <m:r>
                      <a:rPr lang="en-US" sz="2600" i="1" dirty="0" smtClean="0">
                        <a:latin typeface="Cambria Math" panose="02040503050406030204" pitchFamily="18" charset="0"/>
                        <a:cs typeface="Times New Roman" panose="02020603050405020304" pitchFamily="18" charset="0"/>
                      </a:rPr>
                      <m:t>=2</m:t>
                    </m:r>
                  </m:oMath>
                </a14:m>
                <a:r>
                  <a:rPr lang="en-US" sz="2600" dirty="0" smtClean="0">
                    <a:latin typeface="Times New Roman" panose="02020603050405020304" pitchFamily="18" charset="0"/>
                    <a:cs typeface="Times New Roman" panose="02020603050405020304" pitchFamily="18" charset="0"/>
                  </a:rPr>
                  <a:t>, </a:t>
                </a:r>
              </a:p>
              <a:p>
                <a:endParaRPr lang="en-US" sz="2600" dirty="0" smtClean="0">
                  <a:latin typeface="Times New Roman" panose="02020603050405020304" pitchFamily="18" charset="0"/>
                  <a:cs typeface="Times New Roman" panose="02020603050405020304" pitchFamily="18" charset="0"/>
                </a:endParaRPr>
              </a:p>
              <a:p>
                <a:endParaRPr lang="en-US" sz="2600" dirty="0">
                  <a:latin typeface="Times New Roman" panose="02020603050405020304" pitchFamily="18" charset="0"/>
                  <a:cs typeface="Times New Roman" panose="02020603050405020304" pitchFamily="18" charset="0"/>
                </a:endParaRPr>
              </a:p>
              <a:p>
                <a:endParaRPr lang="en-US" sz="2600" dirty="0" smtClean="0">
                  <a:latin typeface="Times New Roman" panose="02020603050405020304" pitchFamily="18" charset="0"/>
                  <a:cs typeface="Times New Roman" panose="02020603050405020304" pitchFamily="18" charset="0"/>
                </a:endParaRPr>
              </a:p>
              <a:p>
                <a:endParaRPr lang="en-US" sz="2600" dirty="0">
                  <a:latin typeface="Times New Roman" panose="02020603050405020304" pitchFamily="18" charset="0"/>
                  <a:cs typeface="Times New Roman" panose="02020603050405020304" pitchFamily="18" charset="0"/>
                </a:endParaRPr>
              </a:p>
              <a:p>
                <a:r>
                  <a:rPr lang="en-US" sz="2600" dirty="0" smtClean="0">
                    <a:latin typeface="Times New Roman" panose="02020603050405020304" pitchFamily="18" charset="0"/>
                    <a:cs typeface="Times New Roman" panose="02020603050405020304" pitchFamily="18" charset="0"/>
                  </a:rPr>
                  <a:t>b. </a:t>
                </a:r>
                <a14:m>
                  <m:oMath xmlns:m="http://schemas.openxmlformats.org/officeDocument/2006/math" xmlns="">
                    <m:r>
                      <a:rPr lang="en-US" sz="2600" i="1" dirty="0" smtClean="0">
                        <a:latin typeface="Cambria Math" panose="02040503050406030204" pitchFamily="18" charset="0"/>
                        <a:cs typeface="Times New Roman" panose="02020603050405020304" pitchFamily="18" charset="0"/>
                      </a:rPr>
                      <m:t>𝑛</m:t>
                    </m:r>
                    <m:r>
                      <a:rPr lang="en-US" sz="2600" i="1" dirty="0" smtClean="0">
                        <a:latin typeface="Cambria Math" panose="02040503050406030204" pitchFamily="18" charset="0"/>
                        <a:cs typeface="Times New Roman" panose="02020603050405020304" pitchFamily="18" charset="0"/>
                      </a:rPr>
                      <m:t>=30, </m:t>
                    </m:r>
                    <m:r>
                      <a:rPr lang="en-US" sz="2600" i="1" dirty="0" smtClean="0">
                        <a:latin typeface="Cambria Math" panose="02040503050406030204" pitchFamily="18" charset="0"/>
                        <a:cs typeface="Times New Roman" panose="02020603050405020304" pitchFamily="18" charset="0"/>
                      </a:rPr>
                      <m:t>𝑘</m:t>
                    </m:r>
                    <m:r>
                      <a:rPr lang="en-US" sz="2600" i="1" dirty="0" smtClean="0">
                        <a:latin typeface="Cambria Math" panose="02040503050406030204" pitchFamily="18" charset="0"/>
                        <a:cs typeface="Times New Roman" panose="02020603050405020304" pitchFamily="18" charset="0"/>
                      </a:rPr>
                      <m:t>=4 . </m:t>
                    </m:r>
                  </m:oMath>
                </a14:m>
                <a:r>
                  <a:rPr lang="en-US" sz="2600" dirty="0" smtClean="0">
                    <a:latin typeface="Times New Roman" panose="02020603050405020304" pitchFamily="18" charset="0"/>
                    <a:cs typeface="Times New Roman" panose="02020603050405020304" pitchFamily="18" charset="0"/>
                  </a:rPr>
                  <a:t>There are 48, 004, 081, 105, 038, 305 ways to separate n = 30 objects into k = 4 clusters.</a:t>
                </a:r>
                <a:endParaRPr lang="en-US" sz="2600" dirty="0">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0" y="33892"/>
                <a:ext cx="12192000" cy="5293757"/>
              </a:xfrm>
              <a:prstGeom prst="rect">
                <a:avLst/>
              </a:prstGeom>
              <a:blipFill rotWithShape="0">
                <a:blip r:embed="rId3"/>
                <a:stretch>
                  <a:fillRect l="-900" t="-1152" r="-300" b="-1959"/>
                </a:stretch>
              </a:blipFill>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3342401" y="5296871"/>
            <a:ext cx="4869553" cy="1094597"/>
          </a:xfrm>
          <a:prstGeom prst="rect">
            <a:avLst/>
          </a:prstGeom>
        </p:spPr>
      </p:pic>
      <p:sp>
        <p:nvSpPr>
          <p:cNvPr id="2" name="TextBox 1"/>
          <p:cNvSpPr txBox="1"/>
          <p:nvPr/>
        </p:nvSpPr>
        <p:spPr>
          <a:xfrm>
            <a:off x="5096108" y="2276906"/>
            <a:ext cx="356839" cy="369332"/>
          </a:xfrm>
          <a:prstGeom prst="rect">
            <a:avLst/>
          </a:prstGeom>
          <a:noFill/>
        </p:spPr>
        <p:txBody>
          <a:bodyPr wrap="square" rtlCol="0">
            <a:spAutoFit/>
          </a:bodyPr>
          <a:lstStyle/>
          <a:p>
            <a:r>
              <a:rPr lang="en-US" dirty="0"/>
              <a:t>n</a:t>
            </a:r>
          </a:p>
        </p:txBody>
      </p:sp>
      <p:sp>
        <p:nvSpPr>
          <p:cNvPr id="4" name="Rectangle 3"/>
          <p:cNvSpPr/>
          <p:nvPr/>
        </p:nvSpPr>
        <p:spPr>
          <a:xfrm>
            <a:off x="5799727" y="1923869"/>
            <a:ext cx="370614" cy="492443"/>
          </a:xfrm>
          <a:prstGeom prst="rect">
            <a:avLst/>
          </a:prstGeom>
        </p:spPr>
        <p:txBody>
          <a:bodyPr wrap="none">
            <a:spAutoFit/>
          </a:bodyPr>
          <a:lstStyle/>
          <a:p>
            <a:r>
              <a:rPr lang="en-US" sz="2600" b="1" dirty="0">
                <a:solidFill>
                  <a:srgbClr val="0070C0"/>
                </a:solidFill>
                <a:latin typeface="Times New Roman" panose="02020603050405020304" pitchFamily="18" charset="0"/>
                <a:cs typeface="Times New Roman" panose="02020603050405020304" pitchFamily="18" charset="0"/>
              </a:rPr>
              <a:t>k</a:t>
            </a:r>
            <a:endParaRPr lang="en-US" dirty="0"/>
          </a:p>
        </p:txBody>
      </p:sp>
      <p:sp>
        <p:nvSpPr>
          <p:cNvPr id="8" name="Rectangle 7"/>
          <p:cNvSpPr/>
          <p:nvPr/>
        </p:nvSpPr>
        <p:spPr>
          <a:xfrm>
            <a:off x="5070416" y="2188327"/>
            <a:ext cx="461986" cy="492443"/>
          </a:xfrm>
          <a:prstGeom prst="rect">
            <a:avLst/>
          </a:prstGeom>
        </p:spPr>
        <p:txBody>
          <a:bodyPr wrap="none">
            <a:spAutoFit/>
          </a:bodyPr>
          <a:lstStyle/>
          <a:p>
            <a:r>
              <a:rPr lang="en-US" sz="2600" b="1" dirty="0" smtClean="0">
                <a:solidFill>
                  <a:srgbClr val="0070C0"/>
                </a:solidFill>
                <a:latin typeface="Times New Roman" panose="02020603050405020304" pitchFamily="18" charset="0"/>
                <a:cs typeface="Times New Roman" panose="02020603050405020304" pitchFamily="18" charset="0"/>
              </a:rPr>
              <a:t>m</a:t>
            </a:r>
            <a:endParaRPr lang="en-US" dirty="0"/>
          </a:p>
        </p:txBody>
      </p:sp>
    </p:spTree>
    <p:extLst>
      <p:ext uri="{BB962C8B-B14F-4D97-AF65-F5344CB8AC3E}">
        <p14:creationId xmlns:p14="http://schemas.microsoft.com/office/powerpoint/2010/main" val="8541833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90496" y="529410"/>
            <a:ext cx="9379973" cy="5640731"/>
          </a:xfrm>
          <a:prstGeom prst="rect">
            <a:avLst/>
          </a:prstGeom>
        </p:spPr>
      </p:pic>
    </p:spTree>
    <p:extLst>
      <p:ext uri="{BB962C8B-B14F-4D97-AF65-F5344CB8AC3E}">
        <p14:creationId xmlns:p14="http://schemas.microsoft.com/office/powerpoint/2010/main" val="27390234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90700" y="657225"/>
            <a:ext cx="8610600" cy="5543550"/>
          </a:xfrm>
          <a:prstGeom prst="rect">
            <a:avLst/>
          </a:prstGeom>
        </p:spPr>
      </p:pic>
    </p:spTree>
    <p:extLst>
      <p:ext uri="{BB962C8B-B14F-4D97-AF65-F5344CB8AC3E}">
        <p14:creationId xmlns:p14="http://schemas.microsoft.com/office/powerpoint/2010/main" val="13484434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0617" y="132321"/>
            <a:ext cx="3484604" cy="1988668"/>
          </a:xfrm>
          <a:prstGeom prst="rect">
            <a:avLst/>
          </a:prstGeom>
        </p:spPr>
      </p:pic>
      <p:pic>
        <p:nvPicPr>
          <p:cNvPr id="5" name="Picture 4"/>
          <p:cNvPicPr>
            <a:picLocks noChangeAspect="1"/>
          </p:cNvPicPr>
          <p:nvPr/>
        </p:nvPicPr>
        <p:blipFill>
          <a:blip r:embed="rId3"/>
          <a:stretch>
            <a:fillRect/>
          </a:stretch>
        </p:blipFill>
        <p:spPr>
          <a:xfrm>
            <a:off x="345990" y="2232970"/>
            <a:ext cx="3144257" cy="1869474"/>
          </a:xfrm>
          <a:prstGeom prst="rect">
            <a:avLst/>
          </a:prstGeom>
        </p:spPr>
      </p:pic>
      <p:pic>
        <p:nvPicPr>
          <p:cNvPr id="7" name="Picture 6"/>
          <p:cNvPicPr>
            <a:picLocks noChangeAspect="1"/>
          </p:cNvPicPr>
          <p:nvPr/>
        </p:nvPicPr>
        <p:blipFill>
          <a:blip r:embed="rId4"/>
          <a:stretch>
            <a:fillRect/>
          </a:stretch>
        </p:blipFill>
        <p:spPr>
          <a:xfrm>
            <a:off x="3941290" y="342127"/>
            <a:ext cx="3513953" cy="3298997"/>
          </a:xfrm>
          <a:prstGeom prst="rect">
            <a:avLst/>
          </a:prstGeom>
        </p:spPr>
      </p:pic>
      <p:pic>
        <p:nvPicPr>
          <p:cNvPr id="2" name="Picture 1"/>
          <p:cNvPicPr>
            <a:picLocks noChangeAspect="1"/>
          </p:cNvPicPr>
          <p:nvPr/>
        </p:nvPicPr>
        <p:blipFill>
          <a:blip r:embed="rId5"/>
          <a:stretch>
            <a:fillRect/>
          </a:stretch>
        </p:blipFill>
        <p:spPr>
          <a:xfrm>
            <a:off x="7680093" y="494026"/>
            <a:ext cx="4235554" cy="2545736"/>
          </a:xfrm>
          <a:prstGeom prst="rect">
            <a:avLst/>
          </a:prstGeom>
        </p:spPr>
      </p:pic>
      <p:pic>
        <p:nvPicPr>
          <p:cNvPr id="3" name="Picture 2"/>
          <p:cNvPicPr>
            <a:picLocks noChangeAspect="1"/>
          </p:cNvPicPr>
          <p:nvPr/>
        </p:nvPicPr>
        <p:blipFill>
          <a:blip r:embed="rId6"/>
          <a:stretch>
            <a:fillRect/>
          </a:stretch>
        </p:blipFill>
        <p:spPr>
          <a:xfrm>
            <a:off x="7980859" y="3641124"/>
            <a:ext cx="4140997" cy="2665840"/>
          </a:xfrm>
          <a:prstGeom prst="rect">
            <a:avLst/>
          </a:prstGeom>
        </p:spPr>
      </p:pic>
      <p:pic>
        <p:nvPicPr>
          <p:cNvPr id="8" name="Picture 7"/>
          <p:cNvPicPr>
            <a:picLocks noChangeAspect="1"/>
          </p:cNvPicPr>
          <p:nvPr/>
        </p:nvPicPr>
        <p:blipFill>
          <a:blip r:embed="rId7"/>
          <a:stretch>
            <a:fillRect/>
          </a:stretch>
        </p:blipFill>
        <p:spPr>
          <a:xfrm>
            <a:off x="2055855" y="4283029"/>
            <a:ext cx="4666220" cy="2169383"/>
          </a:xfrm>
          <a:prstGeom prst="rect">
            <a:avLst/>
          </a:prstGeom>
        </p:spPr>
      </p:pic>
      <p:sp>
        <p:nvSpPr>
          <p:cNvPr id="9" name="Rectangle 8"/>
          <p:cNvSpPr/>
          <p:nvPr/>
        </p:nvSpPr>
        <p:spPr>
          <a:xfrm>
            <a:off x="1918118" y="4283029"/>
            <a:ext cx="5199374" cy="2323717"/>
          </a:xfrm>
          <a:prstGeom prst="rect">
            <a:avLst/>
          </a:pr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61513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0" y="-17003"/>
                <a:ext cx="12192000" cy="1220783"/>
              </a:xfrm>
              <a:prstGeom prst="rect">
                <a:avLst/>
              </a:prstGeom>
            </p:spPr>
            <p:txBody>
              <a:bodyPr wrap="square">
                <a:spAutoFit/>
              </a:bodyPr>
              <a:lstStyle/>
              <a:p>
                <a:pPr>
                  <a:lnSpc>
                    <a:spcPct val="150000"/>
                  </a:lnSpc>
                </a:pPr>
                <a:r>
                  <a:rPr lang="en-US" sz="2600" dirty="0" smtClean="0">
                    <a:latin typeface="Times New Roman" panose="02020603050405020304" pitchFamily="18" charset="0"/>
                    <a:cs typeface="Times New Roman" panose="02020603050405020304" pitchFamily="18" charset="0"/>
                  </a:rPr>
                  <a:t>Example (Clustering using the k-means method) Suppose we measure two variables X1 and X2 for each of four items A, B, C, and D. Divide these items into </a:t>
                </a:r>
                <a14:m>
                  <m:oMath xmlns:m="http://schemas.openxmlformats.org/officeDocument/2006/math" xmlns="">
                    <m:r>
                      <a:rPr lang="en-US" sz="2600" i="1" dirty="0" smtClean="0">
                        <a:solidFill>
                          <a:srgbClr val="C00000"/>
                        </a:solidFill>
                        <a:latin typeface="Cambria Math" panose="02040503050406030204" pitchFamily="18" charset="0"/>
                        <a:cs typeface="Times New Roman" panose="02020603050405020304" pitchFamily="18" charset="0"/>
                      </a:rPr>
                      <m:t>𝑘</m:t>
                    </m:r>
                    <m:r>
                      <a:rPr lang="en-US" sz="2600" i="1" dirty="0" smtClean="0">
                        <a:solidFill>
                          <a:srgbClr val="C00000"/>
                        </a:solidFill>
                        <a:latin typeface="Cambria Math" panose="02040503050406030204" pitchFamily="18" charset="0"/>
                        <a:cs typeface="Times New Roman" panose="02020603050405020304" pitchFamily="18" charset="0"/>
                      </a:rPr>
                      <m:t>=2</m:t>
                    </m:r>
                  </m:oMath>
                </a14:m>
                <a:r>
                  <a:rPr lang="en-US" sz="2600" dirty="0" smtClean="0">
                    <a:latin typeface="Times New Roman" panose="02020603050405020304" pitchFamily="18" charset="0"/>
                    <a:cs typeface="Times New Roman" panose="02020603050405020304" pitchFamily="18" charset="0"/>
                  </a:rPr>
                  <a:t>.</a:t>
                </a:r>
              </a:p>
            </p:txBody>
          </p:sp>
        </mc:Choice>
        <mc:Fallback xmlns="">
          <p:sp>
            <p:nvSpPr>
              <p:cNvPr id="4" name="Rectangle 3"/>
              <p:cNvSpPr>
                <a:spLocks noRot="1" noChangeAspect="1" noMove="1" noResize="1" noEditPoints="1" noAdjustHandles="1" noChangeArrowheads="1" noChangeShapeType="1" noTextEdit="1"/>
              </p:cNvSpPr>
              <p:nvPr/>
            </p:nvSpPr>
            <p:spPr>
              <a:xfrm>
                <a:off x="0" y="-17003"/>
                <a:ext cx="12192000" cy="1220783"/>
              </a:xfrm>
              <a:prstGeom prst="rect">
                <a:avLst/>
              </a:prstGeom>
              <a:blipFill rotWithShape="0">
                <a:blip r:embed="rId2"/>
                <a:stretch>
                  <a:fillRect l="-900" b="-12500"/>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327101" y="1302221"/>
            <a:ext cx="2739484" cy="1680075"/>
          </a:xfrm>
          <a:prstGeom prst="rect">
            <a:avLst/>
          </a:prstGeom>
        </p:spPr>
      </p:pic>
      <mc:AlternateContent xmlns:mc="http://schemas.openxmlformats.org/markup-compatibility/2006" xmlns:a14="http://schemas.microsoft.com/office/drawing/2010/main">
        <mc:Choice Requires="a14">
          <p:sp>
            <p:nvSpPr>
              <p:cNvPr id="9" name="Rectangle 8"/>
              <p:cNvSpPr/>
              <p:nvPr/>
            </p:nvSpPr>
            <p:spPr>
              <a:xfrm>
                <a:off x="3378820" y="1302221"/>
                <a:ext cx="9404195" cy="1892826"/>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smtClean="0">
                    <a:latin typeface="Times New Roman" panose="02020603050405020304" pitchFamily="18" charset="0"/>
                    <a:cs typeface="Times New Roman" panose="02020603050405020304" pitchFamily="18" charset="0"/>
                  </a:rPr>
                  <a:t>The k-means </a:t>
                </a:r>
                <a:r>
                  <a:rPr lang="en-US" sz="2600" dirty="0">
                    <a:latin typeface="Times New Roman" panose="02020603050405020304" pitchFamily="18" charset="0"/>
                    <a:cs typeface="Times New Roman" panose="02020603050405020304" pitchFamily="18" charset="0"/>
                  </a:rPr>
                  <a:t>algorithm begins by </a:t>
                </a:r>
                <a:r>
                  <a:rPr lang="en-US" sz="2600" dirty="0">
                    <a:solidFill>
                      <a:srgbClr val="C00000"/>
                    </a:solidFill>
                    <a:latin typeface="Times New Roman" panose="02020603050405020304" pitchFamily="18" charset="0"/>
                    <a:cs typeface="Times New Roman" panose="02020603050405020304" pitchFamily="18" charset="0"/>
                  </a:rPr>
                  <a:t>randomly allocating </a:t>
                </a:r>
                <a:r>
                  <a:rPr lang="en-US" sz="2600" dirty="0">
                    <a:latin typeface="Times New Roman" panose="02020603050405020304" pitchFamily="18" charset="0"/>
                    <a:cs typeface="Times New Roman" panose="02020603050405020304" pitchFamily="18" charset="0"/>
                  </a:rPr>
                  <a:t>the </a:t>
                </a:r>
                <a14:m>
                  <m:oMath xmlns:m="http://schemas.openxmlformats.org/officeDocument/2006/math" xmlns="">
                    <m:r>
                      <a:rPr lang="en-US" sz="2600" b="1" i="1" dirty="0" smtClean="0">
                        <a:solidFill>
                          <a:srgbClr val="0070C0"/>
                        </a:solidFill>
                        <a:latin typeface="Cambria Math" panose="02040503050406030204" pitchFamily="18" charset="0"/>
                        <a:cs typeface="Times New Roman" panose="02020603050405020304" pitchFamily="18" charset="0"/>
                      </a:rPr>
                      <m:t>𝟒</m:t>
                    </m:r>
                    <m:r>
                      <a:rPr lang="en-US" sz="2600" b="1" i="1" dirty="0">
                        <a:solidFill>
                          <a:srgbClr val="0070C0"/>
                        </a:solidFill>
                        <a:latin typeface="Cambria Math" panose="02040503050406030204" pitchFamily="18" charset="0"/>
                        <a:cs typeface="Times New Roman" panose="02020603050405020304" pitchFamily="18" charset="0"/>
                      </a:rPr>
                      <m:t> </m:t>
                    </m:r>
                  </m:oMath>
                </a14:m>
                <a:r>
                  <a:rPr lang="en-US" sz="2600" dirty="0">
                    <a:latin typeface="Times New Roman" panose="02020603050405020304" pitchFamily="18" charset="0"/>
                    <a:cs typeface="Times New Roman" panose="02020603050405020304" pitchFamily="18" charset="0"/>
                  </a:rPr>
                  <a:t>objects into </a:t>
                </a:r>
                <a14:m>
                  <m:oMath xmlns:m="http://schemas.openxmlformats.org/officeDocument/2006/math" xmlns="">
                    <m:r>
                      <a:rPr lang="en-US" sz="2600" b="1" i="1" dirty="0" smtClean="0">
                        <a:solidFill>
                          <a:srgbClr val="0070C0"/>
                        </a:solidFill>
                        <a:latin typeface="Cambria Math" panose="02040503050406030204" pitchFamily="18" charset="0"/>
                        <a:cs typeface="Times New Roman" panose="02020603050405020304" pitchFamily="18" charset="0"/>
                      </a:rPr>
                      <m:t>𝟐</m:t>
                    </m:r>
                  </m:oMath>
                </a14:m>
                <a:r>
                  <a:rPr lang="en-US" sz="2600" dirty="0">
                    <a:latin typeface="Times New Roman" panose="02020603050405020304" pitchFamily="18" charset="0"/>
                    <a:cs typeface="Times New Roman" panose="02020603050405020304" pitchFamily="18" charset="0"/>
                  </a:rPr>
                  <a:t> clusters, or randomly specifying </a:t>
                </a:r>
                <a14:m>
                  <m:oMath xmlns:m="http://schemas.openxmlformats.org/officeDocument/2006/math" xmlns="">
                    <m:r>
                      <a:rPr lang="en-US" sz="2600" b="1" i="1" dirty="0" smtClean="0">
                        <a:solidFill>
                          <a:srgbClr val="0070C0"/>
                        </a:solidFill>
                        <a:latin typeface="Cambria Math" panose="02040503050406030204" pitchFamily="18" charset="0"/>
                        <a:cs typeface="Times New Roman" panose="02020603050405020304" pitchFamily="18" charset="0"/>
                      </a:rPr>
                      <m:t>𝟐</m:t>
                    </m:r>
                  </m:oMath>
                </a14:m>
                <a:r>
                  <a:rPr lang="en-US" sz="2600" dirty="0">
                    <a:latin typeface="Times New Roman" panose="02020603050405020304" pitchFamily="18" charset="0"/>
                    <a:cs typeface="Times New Roman" panose="02020603050405020304" pitchFamily="18" charset="0"/>
                  </a:rPr>
                  <a:t> centroids</a:t>
                </a:r>
                <a:r>
                  <a:rPr lang="en-US" sz="2600" dirty="0" smtClean="0">
                    <a:latin typeface="Times New Roman" panose="02020603050405020304" pitchFamily="18" charset="0"/>
                    <a:cs typeface="Times New Roman" panose="02020603050405020304" pitchFamily="18" charset="0"/>
                  </a:rPr>
                  <a:t>.</a:t>
                </a:r>
              </a:p>
              <a:p>
                <a:pPr>
                  <a:lnSpc>
                    <a:spcPct val="150000"/>
                  </a:lnSpc>
                </a:pPr>
                <a:r>
                  <a:rPr lang="en-US" sz="2600" dirty="0" smtClean="0">
                    <a:solidFill>
                      <a:srgbClr val="0070C0"/>
                    </a:solidFill>
                    <a:latin typeface="Times New Roman" panose="02020603050405020304" pitchFamily="18" charset="0"/>
                    <a:cs typeface="Times New Roman" panose="02020603050405020304" pitchFamily="18" charset="0"/>
                  </a:rPr>
                  <a:t>The center of (AB) is </a:t>
                </a:r>
                <a14:m>
                  <m:oMath xmlns:m="http://schemas.openxmlformats.org/officeDocument/2006/math" xmlns="">
                    <m:r>
                      <a:rPr lang="en-US" sz="2600" i="1" dirty="0" smtClean="0">
                        <a:solidFill>
                          <a:srgbClr val="0070C0"/>
                        </a:solidFill>
                        <a:latin typeface="Cambria Math" panose="02040503050406030204" pitchFamily="18" charset="0"/>
                        <a:cs typeface="Times New Roman" panose="02020603050405020304" pitchFamily="18" charset="0"/>
                      </a:rPr>
                      <m:t>(2, 2), </m:t>
                    </m:r>
                  </m:oMath>
                </a14:m>
                <a:r>
                  <a:rPr lang="en-US" sz="2600" dirty="0" smtClean="0">
                    <a:solidFill>
                      <a:srgbClr val="0070C0"/>
                    </a:solidFill>
                    <a:latin typeface="Times New Roman" panose="02020603050405020304" pitchFamily="18" charset="0"/>
                    <a:cs typeface="Times New Roman" panose="02020603050405020304" pitchFamily="18" charset="0"/>
                  </a:rPr>
                  <a:t>the center of (CD) is </a:t>
                </a:r>
                <a14:m>
                  <m:oMath xmlns:m="http://schemas.openxmlformats.org/officeDocument/2006/math" xmlns="">
                    <m:r>
                      <a:rPr lang="en-US" sz="2600" i="1" dirty="0" smtClean="0">
                        <a:solidFill>
                          <a:srgbClr val="0070C0"/>
                        </a:solidFill>
                        <a:latin typeface="Cambria Math" panose="02040503050406030204" pitchFamily="18" charset="0"/>
                        <a:cs typeface="Times New Roman" panose="02020603050405020304" pitchFamily="18" charset="0"/>
                      </a:rPr>
                      <m:t>(−1, −2) </m:t>
                    </m:r>
                  </m:oMath>
                </a14:m>
                <a:endParaRPr lang="en-US" sz="2600" dirty="0">
                  <a:solidFill>
                    <a:srgbClr val="0070C0"/>
                  </a:solidFill>
                  <a:latin typeface="Times New Roman" panose="02020603050405020304" pitchFamily="18" charset="0"/>
                  <a:cs typeface="Times New Roman" panose="02020603050405020304"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3378820" y="1302221"/>
                <a:ext cx="9404195" cy="1892826"/>
              </a:xfrm>
              <a:prstGeom prst="rect">
                <a:avLst/>
              </a:prstGeom>
              <a:blipFill rotWithShape="0">
                <a:blip r:embed="rId4"/>
                <a:stretch>
                  <a:fillRect l="-1167" b="-35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Rectangle 9"/>
              <p:cNvSpPr/>
              <p:nvPr/>
            </p:nvSpPr>
            <p:spPr>
              <a:xfrm>
                <a:off x="330820" y="3095006"/>
                <a:ext cx="11723648" cy="2316147"/>
              </a:xfrm>
              <a:prstGeom prst="rect">
                <a:avLst/>
              </a:prstGeom>
            </p:spPr>
            <p:txBody>
              <a:bodyPr wrap="square">
                <a:spAutoFit/>
              </a:bodyPr>
              <a:lstStyle/>
              <a:p>
                <a:pPr marL="342900" lvl="0" indent="-342900">
                  <a:lnSpc>
                    <a:spcPct val="150000"/>
                  </a:lnSpc>
                  <a:buFont typeface="Arial" panose="020B0604020202020204" pitchFamily="34" charset="0"/>
                  <a:buChar char="•"/>
                </a:pPr>
                <a:r>
                  <a:rPr lang="en-US" sz="2400" dirty="0" smtClean="0">
                    <a:solidFill>
                      <a:prstClr val="black"/>
                    </a:solidFill>
                    <a:latin typeface="Times New Roman" panose="02020603050405020304" pitchFamily="18" charset="0"/>
                    <a:cs typeface="Times New Roman" panose="02020603050405020304" pitchFamily="18" charset="0"/>
                  </a:rPr>
                  <a:t>The </a:t>
                </a:r>
                <a:r>
                  <a:rPr lang="en-US" sz="2400" dirty="0">
                    <a:solidFill>
                      <a:prstClr val="black"/>
                    </a:solidFill>
                    <a:latin typeface="Times New Roman" panose="02020603050405020304" pitchFamily="18" charset="0"/>
                    <a:cs typeface="Times New Roman" panose="02020603050405020304" pitchFamily="18" charset="0"/>
                  </a:rPr>
                  <a:t>algorithm </a:t>
                </a:r>
                <a:r>
                  <a:rPr lang="en-US" sz="2400" dirty="0">
                    <a:solidFill>
                      <a:srgbClr val="0070C0"/>
                    </a:solidFill>
                    <a:latin typeface="Times New Roman" panose="02020603050405020304" pitchFamily="18" charset="0"/>
                    <a:cs typeface="Times New Roman" panose="02020603050405020304" pitchFamily="18" charset="0"/>
                  </a:rPr>
                  <a:t>moves </a:t>
                </a:r>
                <a:r>
                  <a:rPr lang="en-US" sz="2400" dirty="0">
                    <a:solidFill>
                      <a:prstClr val="black"/>
                    </a:solidFill>
                    <a:latin typeface="Times New Roman" panose="02020603050405020304" pitchFamily="18" charset="0"/>
                    <a:cs typeface="Times New Roman" panose="02020603050405020304" pitchFamily="18" charset="0"/>
                  </a:rPr>
                  <a:t>centroid is closest to it, using the measure of closeness </a:t>
                </a:r>
                <a14:m>
                  <m:oMath xmlns:m="http://schemas.openxmlformats.org/officeDocument/2006/math" xmlns="">
                    <m:sSubSup>
                      <m:sSubSupPr>
                        <m:ctrlPr>
                          <a:rPr lang="en-US" sz="2400" i="1" dirty="0">
                            <a:solidFill>
                              <a:prstClr val="black"/>
                            </a:solidFill>
                            <a:latin typeface="Cambria Math" panose="02040503050406030204" pitchFamily="18" charset="0"/>
                            <a:cs typeface="Times New Roman" panose="02020603050405020304" pitchFamily="18" charset="0"/>
                          </a:rPr>
                        </m:ctrlPr>
                      </m:sSubSupPr>
                      <m:e>
                        <m:r>
                          <a:rPr lang="en-US" sz="2400" i="1" dirty="0">
                            <a:solidFill>
                              <a:prstClr val="black"/>
                            </a:solidFill>
                            <a:latin typeface="Cambria Math" panose="02040503050406030204" pitchFamily="18" charset="0"/>
                            <a:cs typeface="Times New Roman" panose="02020603050405020304" pitchFamily="18" charset="0"/>
                          </a:rPr>
                          <m:t>𝑑</m:t>
                        </m:r>
                      </m:e>
                      <m:sub>
                        <m:r>
                          <a:rPr lang="en-US" sz="2400" i="1" dirty="0">
                            <a:solidFill>
                              <a:prstClr val="black"/>
                            </a:solidFill>
                            <a:latin typeface="Cambria Math" panose="02040503050406030204" pitchFamily="18" charset="0"/>
                            <a:cs typeface="Times New Roman" panose="02020603050405020304" pitchFamily="18" charset="0"/>
                          </a:rPr>
                          <m:t>𝐸</m:t>
                        </m:r>
                      </m:sub>
                      <m:sup>
                        <m:r>
                          <a:rPr lang="en-US" sz="2400" i="1" dirty="0">
                            <a:solidFill>
                              <a:prstClr val="black"/>
                            </a:solidFill>
                            <a:latin typeface="Cambria Math" panose="02040503050406030204" pitchFamily="18" charset="0"/>
                            <a:cs typeface="Times New Roman" panose="02020603050405020304" pitchFamily="18" charset="0"/>
                          </a:rPr>
                          <m:t>2</m:t>
                        </m:r>
                      </m:sup>
                    </m:sSubSup>
                    <m:d>
                      <m:dPr>
                        <m:ctrlPr>
                          <a:rPr lang="en-US" sz="2400" i="1" dirty="0">
                            <a:solidFill>
                              <a:prstClr val="black"/>
                            </a:solidFill>
                            <a:latin typeface="Cambria Math" panose="02040503050406030204" pitchFamily="18" charset="0"/>
                            <a:cs typeface="Times New Roman" panose="02020603050405020304" pitchFamily="18" charset="0"/>
                          </a:rPr>
                        </m:ctrlPr>
                      </m:dPr>
                      <m:e>
                        <m:r>
                          <a:rPr lang="en-US" sz="2400" b="1" dirty="0">
                            <a:solidFill>
                              <a:prstClr val="black"/>
                            </a:solidFill>
                            <a:latin typeface="Cambria Math" panose="02040503050406030204" pitchFamily="18" charset="0"/>
                            <a:cs typeface="Times New Roman" panose="02020603050405020304" pitchFamily="18" charset="0"/>
                          </a:rPr>
                          <m:t>𝐱</m:t>
                        </m:r>
                        <m:r>
                          <a:rPr lang="en-US" sz="2400" i="1" dirty="0">
                            <a:solidFill>
                              <a:prstClr val="black"/>
                            </a:solidFill>
                            <a:latin typeface="Cambria Math" panose="02040503050406030204" pitchFamily="18" charset="0"/>
                            <a:cs typeface="Times New Roman" panose="02020603050405020304" pitchFamily="18" charset="0"/>
                          </a:rPr>
                          <m:t>, </m:t>
                        </m:r>
                        <m:sSub>
                          <m:sSubPr>
                            <m:ctrlPr>
                              <a:rPr lang="en-US" sz="2400" i="1" dirty="0">
                                <a:solidFill>
                                  <a:prstClr val="black"/>
                                </a:solidFill>
                                <a:latin typeface="Cambria Math" panose="02040503050406030204" pitchFamily="18" charset="0"/>
                                <a:cs typeface="Times New Roman" panose="02020603050405020304" pitchFamily="18" charset="0"/>
                              </a:rPr>
                            </m:ctrlPr>
                          </m:sSubPr>
                          <m:e>
                            <m:acc>
                              <m:accPr>
                                <m:chr m:val="̅"/>
                                <m:ctrlPr>
                                  <a:rPr lang="en-US" sz="2400" i="1" dirty="0">
                                    <a:solidFill>
                                      <a:prstClr val="black"/>
                                    </a:solidFill>
                                    <a:latin typeface="Cambria Math" panose="02040503050406030204" pitchFamily="18" charset="0"/>
                                    <a:cs typeface="Times New Roman" panose="02020603050405020304" pitchFamily="18" charset="0"/>
                                  </a:rPr>
                                </m:ctrlPr>
                              </m:accPr>
                              <m:e>
                                <m:r>
                                  <a:rPr lang="en-US" sz="2400" b="1" dirty="0">
                                    <a:solidFill>
                                      <a:prstClr val="black"/>
                                    </a:solidFill>
                                    <a:latin typeface="Cambria Math" panose="02040503050406030204" pitchFamily="18" charset="0"/>
                                    <a:cs typeface="Times New Roman" panose="02020603050405020304" pitchFamily="18" charset="0"/>
                                  </a:rPr>
                                  <m:t>𝐱</m:t>
                                </m:r>
                              </m:e>
                            </m:acc>
                          </m:e>
                          <m:sub>
                            <m:r>
                              <a:rPr lang="en-US" sz="2400" i="1" dirty="0" err="1">
                                <a:solidFill>
                                  <a:prstClr val="black"/>
                                </a:solidFill>
                                <a:latin typeface="Cambria Math" panose="02040503050406030204" pitchFamily="18" charset="0"/>
                                <a:cs typeface="Times New Roman" panose="02020603050405020304" pitchFamily="18" charset="0"/>
                              </a:rPr>
                              <m:t>𝑐</m:t>
                            </m:r>
                          </m:sub>
                        </m:sSub>
                      </m:e>
                    </m:d>
                  </m:oMath>
                </a14:m>
                <a:endParaRPr lang="en-US" sz="2400" dirty="0" smtClean="0">
                  <a:solidFill>
                    <a:prstClr val="black"/>
                  </a:solidFill>
                  <a:latin typeface="Times New Roman" panose="02020603050405020304" pitchFamily="18" charset="0"/>
                  <a:cs typeface="Times New Roman" panose="02020603050405020304" pitchFamily="18" charset="0"/>
                </a:endParaRPr>
              </a:p>
              <a:p>
                <a:pPr lvl="0">
                  <a:lnSpc>
                    <a:spcPct val="150000"/>
                  </a:lnSpc>
                </a:pPr>
                <a:r>
                  <a:rPr lang="en-US" sz="2400" dirty="0" smtClean="0">
                    <a:solidFill>
                      <a:prstClr val="black"/>
                    </a:solidFill>
                    <a:latin typeface="Times New Roman" panose="02020603050405020304" pitchFamily="18" charset="0"/>
                    <a:cs typeface="Times New Roman" panose="02020603050405020304" pitchFamily="18" charset="0"/>
                  </a:rPr>
                  <a:t>If A is not moved: </a:t>
                </a:r>
              </a:p>
              <a:p>
                <a:pPr lvl="0">
                  <a:lnSpc>
                    <a:spcPct val="150000"/>
                  </a:lnSpc>
                </a:pPr>
                <a:r>
                  <a:rPr lang="en-US" sz="2400" dirty="0" smtClean="0">
                    <a:solidFill>
                      <a:prstClr val="black"/>
                    </a:solidFill>
                    <a:latin typeface="Times New Roman" panose="02020603050405020304" pitchFamily="18" charset="0"/>
                    <a:cs typeface="Times New Roman" panose="02020603050405020304" pitchFamily="18" charset="0"/>
                  </a:rPr>
                  <a:t>If A is moved to the (CD), </a:t>
                </a:r>
                <a:r>
                  <a:rPr lang="en-US" sz="2400" dirty="0" smtClean="0">
                    <a:solidFill>
                      <a:srgbClr val="0070C0"/>
                    </a:solidFill>
                    <a:latin typeface="Times New Roman" panose="02020603050405020304" pitchFamily="18" charset="0"/>
                    <a:cs typeface="Times New Roman" panose="02020603050405020304" pitchFamily="18" charset="0"/>
                  </a:rPr>
                  <a:t>the center of (ACD) is </a:t>
                </a:r>
                <a14:m>
                  <m:oMath xmlns:m="http://schemas.openxmlformats.org/officeDocument/2006/math" xmlns="">
                    <m:r>
                      <a:rPr lang="en-US" sz="2400" i="1" dirty="0" smtClean="0">
                        <a:solidFill>
                          <a:srgbClr val="0070C0"/>
                        </a:solidFill>
                        <a:latin typeface="Cambria Math" panose="02040503050406030204" pitchFamily="18" charset="0"/>
                        <a:cs typeface="Times New Roman" panose="02020603050405020304" pitchFamily="18" charset="0"/>
                      </a:rPr>
                      <m:t>(1, −.33)</m:t>
                    </m:r>
                  </m:oMath>
                </a14:m>
                <a:endParaRPr lang="en-US" sz="2400" dirty="0" smtClean="0">
                  <a:solidFill>
                    <a:srgbClr val="0070C0"/>
                  </a:solidFill>
                  <a:latin typeface="Times New Roman" panose="02020603050405020304" pitchFamily="18" charset="0"/>
                  <a:cs typeface="Times New Roman" panose="02020603050405020304" pitchFamily="18" charset="0"/>
                </a:endParaRPr>
              </a:p>
              <a:p>
                <a:pPr lvl="0">
                  <a:lnSpc>
                    <a:spcPct val="150000"/>
                  </a:lnSpc>
                </a:pPr>
                <a:r>
                  <a:rPr lang="en-US" sz="2400" dirty="0" smtClean="0">
                    <a:solidFill>
                      <a:srgbClr val="0070C0"/>
                    </a:solidFill>
                    <a:latin typeface="Times New Roman" panose="02020603050405020304" pitchFamily="18" charset="0"/>
                    <a:cs typeface="Times New Roman" panose="02020603050405020304" pitchFamily="18" charset="0"/>
                  </a:rPr>
                  <a:t>Since A is closer to the center of (AB) than it to the center of (ACD), it is not reassigned.</a:t>
                </a:r>
                <a:endParaRPr lang="en-US" sz="2400" dirty="0">
                  <a:solidFill>
                    <a:srgbClr val="0070C0"/>
                  </a:solidFill>
                  <a:latin typeface="Times New Roman" panose="02020603050405020304" pitchFamily="18" charset="0"/>
                  <a:cs typeface="Times New Roman" panose="02020603050405020304" pitchFamily="18" charset="0"/>
                </a:endParaRPr>
              </a:p>
            </p:txBody>
          </p:sp>
        </mc:Choice>
        <mc:Fallback>
          <p:sp>
            <p:nvSpPr>
              <p:cNvPr id="10" name="Rectangle 9"/>
              <p:cNvSpPr>
                <a:spLocks noRot="1" noChangeAspect="1" noMove="1" noResize="1" noEditPoints="1" noAdjustHandles="1" noChangeArrowheads="1" noChangeShapeType="1" noTextEdit="1"/>
              </p:cNvSpPr>
              <p:nvPr/>
            </p:nvSpPr>
            <p:spPr>
              <a:xfrm>
                <a:off x="330820" y="3095006"/>
                <a:ext cx="11723648" cy="2316147"/>
              </a:xfrm>
              <a:prstGeom prst="rect">
                <a:avLst/>
              </a:prstGeom>
              <a:blipFill rotWithShape="1">
                <a:blip r:embed="rId5"/>
                <a:stretch>
                  <a:fillRect/>
                </a:stretch>
              </a:blipFill>
            </p:spPr>
            <p:txBody>
              <a:bodyPr/>
              <a:lstStyle/>
              <a:p>
                <a:r>
                  <a:rPr lang="en-US">
                    <a:noFill/>
                  </a:rPr>
                  <a:t> </a:t>
                </a:r>
              </a:p>
            </p:txBody>
          </p:sp>
        </mc:Fallback>
      </mc:AlternateContent>
      <p:pic>
        <p:nvPicPr>
          <p:cNvPr id="11" name="Picture 10"/>
          <p:cNvPicPr>
            <a:picLocks noChangeAspect="1"/>
          </p:cNvPicPr>
          <p:nvPr/>
        </p:nvPicPr>
        <p:blipFill>
          <a:blip r:embed="rId6"/>
          <a:stretch>
            <a:fillRect/>
          </a:stretch>
        </p:blipFill>
        <p:spPr>
          <a:xfrm>
            <a:off x="2854712" y="3688813"/>
            <a:ext cx="3543300" cy="600075"/>
          </a:xfrm>
          <a:prstGeom prst="rect">
            <a:avLst/>
          </a:prstGeom>
        </p:spPr>
      </p:pic>
      <p:pic>
        <p:nvPicPr>
          <p:cNvPr id="12" name="Picture 11"/>
          <p:cNvPicPr>
            <a:picLocks noChangeAspect="1"/>
          </p:cNvPicPr>
          <p:nvPr/>
        </p:nvPicPr>
        <p:blipFill>
          <a:blip r:embed="rId7"/>
          <a:stretch>
            <a:fillRect/>
          </a:stretch>
        </p:blipFill>
        <p:spPr>
          <a:xfrm>
            <a:off x="7841050" y="4223761"/>
            <a:ext cx="4048125" cy="619125"/>
          </a:xfrm>
          <a:prstGeom prst="rect">
            <a:avLst/>
          </a:prstGeom>
        </p:spPr>
      </p:pic>
    </p:spTree>
    <p:extLst>
      <p:ext uri="{BB962C8B-B14F-4D97-AF65-F5344CB8AC3E}">
        <p14:creationId xmlns:p14="http://schemas.microsoft.com/office/powerpoint/2010/main" val="9207191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5228" y="150211"/>
            <a:ext cx="2739484" cy="1680075"/>
          </a:xfrm>
          <a:prstGeom prst="rect">
            <a:avLst/>
          </a:prstGeom>
        </p:spPr>
      </p:pic>
      <mc:AlternateContent xmlns:mc="http://schemas.openxmlformats.org/markup-compatibility/2006" xmlns:a14="http://schemas.microsoft.com/office/drawing/2010/main">
        <mc:Choice Requires="a14">
          <p:sp>
            <p:nvSpPr>
              <p:cNvPr id="9" name="Rectangle 8"/>
              <p:cNvSpPr/>
              <p:nvPr/>
            </p:nvSpPr>
            <p:spPr>
              <a:xfrm>
                <a:off x="3512634" y="-62540"/>
                <a:ext cx="9404195" cy="1892826"/>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smtClean="0">
                    <a:latin typeface="Times New Roman" panose="02020603050405020304" pitchFamily="18" charset="0"/>
                    <a:cs typeface="Times New Roman" panose="02020603050405020304" pitchFamily="18" charset="0"/>
                  </a:rPr>
                  <a:t>The k-means </a:t>
                </a:r>
                <a:r>
                  <a:rPr lang="en-US" sz="2600" dirty="0">
                    <a:latin typeface="Times New Roman" panose="02020603050405020304" pitchFamily="18" charset="0"/>
                    <a:cs typeface="Times New Roman" panose="02020603050405020304" pitchFamily="18" charset="0"/>
                  </a:rPr>
                  <a:t>algorithm begins by </a:t>
                </a:r>
                <a:r>
                  <a:rPr lang="en-US" sz="2600" dirty="0">
                    <a:solidFill>
                      <a:srgbClr val="C00000"/>
                    </a:solidFill>
                    <a:latin typeface="Times New Roman" panose="02020603050405020304" pitchFamily="18" charset="0"/>
                    <a:cs typeface="Times New Roman" panose="02020603050405020304" pitchFamily="18" charset="0"/>
                  </a:rPr>
                  <a:t>randomly allocating </a:t>
                </a:r>
                <a:r>
                  <a:rPr lang="en-US" sz="2600" dirty="0">
                    <a:latin typeface="Times New Roman" panose="02020603050405020304" pitchFamily="18" charset="0"/>
                    <a:cs typeface="Times New Roman" panose="02020603050405020304" pitchFamily="18" charset="0"/>
                  </a:rPr>
                  <a:t>the </a:t>
                </a:r>
                <a14:m>
                  <m:oMath xmlns:m="http://schemas.openxmlformats.org/officeDocument/2006/math" xmlns="">
                    <m:r>
                      <a:rPr lang="en-US" sz="2600" b="1" i="1" dirty="0" smtClean="0">
                        <a:solidFill>
                          <a:srgbClr val="0070C0"/>
                        </a:solidFill>
                        <a:latin typeface="Cambria Math" panose="02040503050406030204" pitchFamily="18" charset="0"/>
                        <a:cs typeface="Times New Roman" panose="02020603050405020304" pitchFamily="18" charset="0"/>
                      </a:rPr>
                      <m:t>𝟒</m:t>
                    </m:r>
                    <m:r>
                      <a:rPr lang="en-US" sz="2600" b="1" i="1" dirty="0">
                        <a:solidFill>
                          <a:srgbClr val="0070C0"/>
                        </a:solidFill>
                        <a:latin typeface="Cambria Math" panose="02040503050406030204" pitchFamily="18" charset="0"/>
                        <a:cs typeface="Times New Roman" panose="02020603050405020304" pitchFamily="18" charset="0"/>
                      </a:rPr>
                      <m:t> </m:t>
                    </m:r>
                  </m:oMath>
                </a14:m>
                <a:r>
                  <a:rPr lang="en-US" sz="2600" dirty="0">
                    <a:latin typeface="Times New Roman" panose="02020603050405020304" pitchFamily="18" charset="0"/>
                    <a:cs typeface="Times New Roman" panose="02020603050405020304" pitchFamily="18" charset="0"/>
                  </a:rPr>
                  <a:t>objects into </a:t>
                </a:r>
                <a14:m>
                  <m:oMath xmlns:m="http://schemas.openxmlformats.org/officeDocument/2006/math" xmlns="">
                    <m:r>
                      <a:rPr lang="en-US" sz="2600" b="1" i="1" dirty="0" smtClean="0">
                        <a:solidFill>
                          <a:srgbClr val="0070C0"/>
                        </a:solidFill>
                        <a:latin typeface="Cambria Math" panose="02040503050406030204" pitchFamily="18" charset="0"/>
                        <a:cs typeface="Times New Roman" panose="02020603050405020304" pitchFamily="18" charset="0"/>
                      </a:rPr>
                      <m:t>𝟐</m:t>
                    </m:r>
                  </m:oMath>
                </a14:m>
                <a:r>
                  <a:rPr lang="en-US" sz="2600" dirty="0">
                    <a:latin typeface="Times New Roman" panose="02020603050405020304" pitchFamily="18" charset="0"/>
                    <a:cs typeface="Times New Roman" panose="02020603050405020304" pitchFamily="18" charset="0"/>
                  </a:rPr>
                  <a:t> clusters, or randomly specifying </a:t>
                </a:r>
                <a14:m>
                  <m:oMath xmlns:m="http://schemas.openxmlformats.org/officeDocument/2006/math" xmlns="">
                    <m:r>
                      <a:rPr lang="en-US" sz="2600" b="1" i="1" dirty="0" smtClean="0">
                        <a:solidFill>
                          <a:srgbClr val="0070C0"/>
                        </a:solidFill>
                        <a:latin typeface="Cambria Math" panose="02040503050406030204" pitchFamily="18" charset="0"/>
                        <a:cs typeface="Times New Roman" panose="02020603050405020304" pitchFamily="18" charset="0"/>
                      </a:rPr>
                      <m:t>𝟐</m:t>
                    </m:r>
                  </m:oMath>
                </a14:m>
                <a:r>
                  <a:rPr lang="en-US" sz="2600" dirty="0">
                    <a:latin typeface="Times New Roman" panose="02020603050405020304" pitchFamily="18" charset="0"/>
                    <a:cs typeface="Times New Roman" panose="02020603050405020304" pitchFamily="18" charset="0"/>
                  </a:rPr>
                  <a:t> centroids</a:t>
                </a:r>
                <a:r>
                  <a:rPr lang="en-US" sz="2600" dirty="0" smtClean="0">
                    <a:latin typeface="Times New Roman" panose="02020603050405020304" pitchFamily="18" charset="0"/>
                    <a:cs typeface="Times New Roman" panose="02020603050405020304" pitchFamily="18" charset="0"/>
                  </a:rPr>
                  <a:t>.</a:t>
                </a:r>
              </a:p>
              <a:p>
                <a:pPr>
                  <a:lnSpc>
                    <a:spcPct val="150000"/>
                  </a:lnSpc>
                </a:pPr>
                <a:r>
                  <a:rPr lang="en-US" sz="2600" dirty="0" smtClean="0">
                    <a:solidFill>
                      <a:srgbClr val="0070C0"/>
                    </a:solidFill>
                    <a:latin typeface="Times New Roman" panose="02020603050405020304" pitchFamily="18" charset="0"/>
                    <a:cs typeface="Times New Roman" panose="02020603050405020304" pitchFamily="18" charset="0"/>
                  </a:rPr>
                  <a:t>The center of (AB) is </a:t>
                </a:r>
                <a14:m>
                  <m:oMath xmlns:m="http://schemas.openxmlformats.org/officeDocument/2006/math" xmlns="">
                    <m:r>
                      <a:rPr lang="en-US" sz="2600" i="1" dirty="0" smtClean="0">
                        <a:solidFill>
                          <a:srgbClr val="0070C0"/>
                        </a:solidFill>
                        <a:latin typeface="Cambria Math" panose="02040503050406030204" pitchFamily="18" charset="0"/>
                        <a:cs typeface="Times New Roman" panose="02020603050405020304" pitchFamily="18" charset="0"/>
                      </a:rPr>
                      <m:t>(2, 2), </m:t>
                    </m:r>
                  </m:oMath>
                </a14:m>
                <a:r>
                  <a:rPr lang="en-US" sz="2600" dirty="0" smtClean="0">
                    <a:solidFill>
                      <a:srgbClr val="0070C0"/>
                    </a:solidFill>
                    <a:latin typeface="Times New Roman" panose="02020603050405020304" pitchFamily="18" charset="0"/>
                    <a:cs typeface="Times New Roman" panose="02020603050405020304" pitchFamily="18" charset="0"/>
                  </a:rPr>
                  <a:t>the center of (CD) is </a:t>
                </a:r>
                <a14:m>
                  <m:oMath xmlns:m="http://schemas.openxmlformats.org/officeDocument/2006/math" xmlns="">
                    <m:r>
                      <a:rPr lang="en-US" sz="2600" i="1" dirty="0" smtClean="0">
                        <a:solidFill>
                          <a:srgbClr val="0070C0"/>
                        </a:solidFill>
                        <a:latin typeface="Cambria Math" panose="02040503050406030204" pitchFamily="18" charset="0"/>
                        <a:cs typeface="Times New Roman" panose="02020603050405020304" pitchFamily="18" charset="0"/>
                      </a:rPr>
                      <m:t>(−1, −2) </m:t>
                    </m:r>
                  </m:oMath>
                </a14:m>
                <a:endParaRPr lang="en-US" sz="2600" dirty="0">
                  <a:solidFill>
                    <a:srgbClr val="0070C0"/>
                  </a:solidFill>
                  <a:latin typeface="Times New Roman" panose="02020603050405020304" pitchFamily="18" charset="0"/>
                  <a:cs typeface="Times New Roman" panose="02020603050405020304"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3512634" y="-62540"/>
                <a:ext cx="9404195" cy="1892826"/>
              </a:xfrm>
              <a:prstGeom prst="rect">
                <a:avLst/>
              </a:prstGeom>
              <a:blipFill rotWithShape="0">
                <a:blip r:embed="rId3"/>
                <a:stretch>
                  <a:fillRect l="-1167" b="-35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275064" y="1830286"/>
                <a:ext cx="11723648" cy="2316147"/>
              </a:xfrm>
              <a:prstGeom prst="rect">
                <a:avLst/>
              </a:prstGeom>
              <a:ln w="15875">
                <a:solidFill>
                  <a:srgbClr val="C00000"/>
                </a:solidFill>
              </a:ln>
            </p:spPr>
            <p:txBody>
              <a:bodyPr wrap="square">
                <a:spAutoFit/>
              </a:bodyPr>
              <a:lstStyle/>
              <a:p>
                <a:pPr marL="342900" lvl="0" indent="-342900">
                  <a:lnSpc>
                    <a:spcPct val="150000"/>
                  </a:lnSpc>
                  <a:buFont typeface="Arial" panose="020B0604020202020204" pitchFamily="34" charset="0"/>
                  <a:buChar char="•"/>
                </a:pPr>
                <a:r>
                  <a:rPr lang="en-US" sz="2400" dirty="0" smtClean="0">
                    <a:solidFill>
                      <a:prstClr val="black"/>
                    </a:solidFill>
                    <a:latin typeface="Times New Roman" panose="02020603050405020304" pitchFamily="18" charset="0"/>
                    <a:cs typeface="Times New Roman" panose="02020603050405020304" pitchFamily="18" charset="0"/>
                  </a:rPr>
                  <a:t>The </a:t>
                </a:r>
                <a:r>
                  <a:rPr lang="en-US" sz="2400" dirty="0">
                    <a:solidFill>
                      <a:prstClr val="black"/>
                    </a:solidFill>
                    <a:latin typeface="Times New Roman" panose="02020603050405020304" pitchFamily="18" charset="0"/>
                    <a:cs typeface="Times New Roman" panose="02020603050405020304" pitchFamily="18" charset="0"/>
                  </a:rPr>
                  <a:t>algorithm </a:t>
                </a:r>
                <a:r>
                  <a:rPr lang="en-US" sz="2400" dirty="0">
                    <a:solidFill>
                      <a:srgbClr val="0070C0"/>
                    </a:solidFill>
                    <a:latin typeface="Times New Roman" panose="02020603050405020304" pitchFamily="18" charset="0"/>
                    <a:cs typeface="Times New Roman" panose="02020603050405020304" pitchFamily="18" charset="0"/>
                  </a:rPr>
                  <a:t>moves </a:t>
                </a:r>
                <a:r>
                  <a:rPr lang="en-US" sz="2400" dirty="0">
                    <a:solidFill>
                      <a:prstClr val="black"/>
                    </a:solidFill>
                    <a:latin typeface="Times New Roman" panose="02020603050405020304" pitchFamily="18" charset="0"/>
                    <a:cs typeface="Times New Roman" panose="02020603050405020304" pitchFamily="18" charset="0"/>
                  </a:rPr>
                  <a:t>centroid is closest to it, using the measure of closeness </a:t>
                </a:r>
                <a14:m>
                  <m:oMath xmlns:m="http://schemas.openxmlformats.org/officeDocument/2006/math" xmlns="">
                    <m:sSubSup>
                      <m:sSubSupPr>
                        <m:ctrlPr>
                          <a:rPr lang="en-US" sz="2400" i="1" dirty="0">
                            <a:solidFill>
                              <a:prstClr val="black"/>
                            </a:solidFill>
                            <a:latin typeface="Cambria Math" panose="02040503050406030204" pitchFamily="18" charset="0"/>
                            <a:cs typeface="Times New Roman" panose="02020603050405020304" pitchFamily="18" charset="0"/>
                          </a:rPr>
                        </m:ctrlPr>
                      </m:sSubSupPr>
                      <m:e>
                        <m:r>
                          <a:rPr lang="en-US" sz="2400" i="1" dirty="0">
                            <a:solidFill>
                              <a:prstClr val="black"/>
                            </a:solidFill>
                            <a:latin typeface="Cambria Math" panose="02040503050406030204" pitchFamily="18" charset="0"/>
                            <a:cs typeface="Times New Roman" panose="02020603050405020304" pitchFamily="18" charset="0"/>
                          </a:rPr>
                          <m:t>𝑑</m:t>
                        </m:r>
                      </m:e>
                      <m:sub>
                        <m:r>
                          <a:rPr lang="en-US" sz="2400" i="1" dirty="0">
                            <a:solidFill>
                              <a:prstClr val="black"/>
                            </a:solidFill>
                            <a:latin typeface="Cambria Math" panose="02040503050406030204" pitchFamily="18" charset="0"/>
                            <a:cs typeface="Times New Roman" panose="02020603050405020304" pitchFamily="18" charset="0"/>
                          </a:rPr>
                          <m:t>𝐸</m:t>
                        </m:r>
                      </m:sub>
                      <m:sup>
                        <m:r>
                          <a:rPr lang="en-US" sz="2400" i="1" dirty="0">
                            <a:solidFill>
                              <a:prstClr val="black"/>
                            </a:solidFill>
                            <a:latin typeface="Cambria Math" panose="02040503050406030204" pitchFamily="18" charset="0"/>
                            <a:cs typeface="Times New Roman" panose="02020603050405020304" pitchFamily="18" charset="0"/>
                          </a:rPr>
                          <m:t>2</m:t>
                        </m:r>
                      </m:sup>
                    </m:sSubSup>
                    <m:d>
                      <m:dPr>
                        <m:ctrlPr>
                          <a:rPr lang="en-US" sz="2400" i="1" dirty="0">
                            <a:solidFill>
                              <a:prstClr val="black"/>
                            </a:solidFill>
                            <a:latin typeface="Cambria Math" panose="02040503050406030204" pitchFamily="18" charset="0"/>
                            <a:cs typeface="Times New Roman" panose="02020603050405020304" pitchFamily="18" charset="0"/>
                          </a:rPr>
                        </m:ctrlPr>
                      </m:dPr>
                      <m:e>
                        <m:r>
                          <a:rPr lang="en-US" sz="2400" b="1" dirty="0">
                            <a:solidFill>
                              <a:prstClr val="black"/>
                            </a:solidFill>
                            <a:latin typeface="Cambria Math" panose="02040503050406030204" pitchFamily="18" charset="0"/>
                            <a:cs typeface="Times New Roman" panose="02020603050405020304" pitchFamily="18" charset="0"/>
                          </a:rPr>
                          <m:t>𝐱</m:t>
                        </m:r>
                        <m:r>
                          <a:rPr lang="en-US" sz="2400" i="1" dirty="0">
                            <a:solidFill>
                              <a:prstClr val="black"/>
                            </a:solidFill>
                            <a:latin typeface="Cambria Math" panose="02040503050406030204" pitchFamily="18" charset="0"/>
                            <a:cs typeface="Times New Roman" panose="02020603050405020304" pitchFamily="18" charset="0"/>
                          </a:rPr>
                          <m:t>, </m:t>
                        </m:r>
                        <m:sSub>
                          <m:sSubPr>
                            <m:ctrlPr>
                              <a:rPr lang="en-US" sz="2400" i="1" dirty="0">
                                <a:solidFill>
                                  <a:prstClr val="black"/>
                                </a:solidFill>
                                <a:latin typeface="Cambria Math" panose="02040503050406030204" pitchFamily="18" charset="0"/>
                                <a:cs typeface="Times New Roman" panose="02020603050405020304" pitchFamily="18" charset="0"/>
                              </a:rPr>
                            </m:ctrlPr>
                          </m:sSubPr>
                          <m:e>
                            <m:acc>
                              <m:accPr>
                                <m:chr m:val="̅"/>
                                <m:ctrlPr>
                                  <a:rPr lang="en-US" sz="2400" i="1" dirty="0">
                                    <a:solidFill>
                                      <a:prstClr val="black"/>
                                    </a:solidFill>
                                    <a:latin typeface="Cambria Math" panose="02040503050406030204" pitchFamily="18" charset="0"/>
                                    <a:cs typeface="Times New Roman" panose="02020603050405020304" pitchFamily="18" charset="0"/>
                                  </a:rPr>
                                </m:ctrlPr>
                              </m:accPr>
                              <m:e>
                                <m:r>
                                  <a:rPr lang="en-US" sz="2400" b="1" dirty="0">
                                    <a:solidFill>
                                      <a:prstClr val="black"/>
                                    </a:solidFill>
                                    <a:latin typeface="Cambria Math" panose="02040503050406030204" pitchFamily="18" charset="0"/>
                                    <a:cs typeface="Times New Roman" panose="02020603050405020304" pitchFamily="18" charset="0"/>
                                  </a:rPr>
                                  <m:t>𝐱</m:t>
                                </m:r>
                              </m:e>
                            </m:acc>
                          </m:e>
                          <m:sub>
                            <m:r>
                              <a:rPr lang="en-US" sz="2400" i="1" dirty="0" err="1">
                                <a:solidFill>
                                  <a:prstClr val="black"/>
                                </a:solidFill>
                                <a:latin typeface="Cambria Math" panose="02040503050406030204" pitchFamily="18" charset="0"/>
                                <a:cs typeface="Times New Roman" panose="02020603050405020304" pitchFamily="18" charset="0"/>
                              </a:rPr>
                              <m:t>𝑐</m:t>
                            </m:r>
                          </m:sub>
                        </m:sSub>
                      </m:e>
                    </m:d>
                  </m:oMath>
                </a14:m>
                <a:endParaRPr lang="en-US" sz="2400" dirty="0" smtClean="0">
                  <a:solidFill>
                    <a:prstClr val="black"/>
                  </a:solidFill>
                  <a:latin typeface="Times New Roman" panose="02020603050405020304" pitchFamily="18" charset="0"/>
                  <a:cs typeface="Times New Roman" panose="02020603050405020304" pitchFamily="18" charset="0"/>
                </a:endParaRPr>
              </a:p>
              <a:p>
                <a:pPr lvl="0">
                  <a:lnSpc>
                    <a:spcPct val="150000"/>
                  </a:lnSpc>
                </a:pPr>
                <a:r>
                  <a:rPr lang="en-US" sz="2400" dirty="0" smtClean="0">
                    <a:solidFill>
                      <a:prstClr val="black"/>
                    </a:solidFill>
                    <a:latin typeface="Times New Roman" panose="02020603050405020304" pitchFamily="18" charset="0"/>
                    <a:cs typeface="Times New Roman" panose="02020603050405020304" pitchFamily="18" charset="0"/>
                  </a:rPr>
                  <a:t>If A is not moved: </a:t>
                </a:r>
              </a:p>
              <a:p>
                <a:pPr lvl="0">
                  <a:lnSpc>
                    <a:spcPct val="150000"/>
                  </a:lnSpc>
                </a:pPr>
                <a:r>
                  <a:rPr lang="en-US" sz="2400" dirty="0" smtClean="0">
                    <a:solidFill>
                      <a:prstClr val="black"/>
                    </a:solidFill>
                    <a:latin typeface="Times New Roman" panose="02020603050405020304" pitchFamily="18" charset="0"/>
                    <a:cs typeface="Times New Roman" panose="02020603050405020304" pitchFamily="18" charset="0"/>
                  </a:rPr>
                  <a:t>If A is moved to the (CD), </a:t>
                </a:r>
                <a:r>
                  <a:rPr lang="en-US" sz="2400" dirty="0" smtClean="0">
                    <a:solidFill>
                      <a:srgbClr val="0070C0"/>
                    </a:solidFill>
                    <a:latin typeface="Times New Roman" panose="02020603050405020304" pitchFamily="18" charset="0"/>
                    <a:cs typeface="Times New Roman" panose="02020603050405020304" pitchFamily="18" charset="0"/>
                  </a:rPr>
                  <a:t>the center of (ACD) is </a:t>
                </a:r>
                <a14:m>
                  <m:oMath xmlns:m="http://schemas.openxmlformats.org/officeDocument/2006/math" xmlns="">
                    <m:r>
                      <a:rPr lang="en-US" sz="2400" i="1" dirty="0" smtClean="0">
                        <a:solidFill>
                          <a:srgbClr val="0070C0"/>
                        </a:solidFill>
                        <a:latin typeface="Cambria Math" panose="02040503050406030204" pitchFamily="18" charset="0"/>
                        <a:cs typeface="Times New Roman" panose="02020603050405020304" pitchFamily="18" charset="0"/>
                      </a:rPr>
                      <m:t>(1, −.33)</m:t>
                    </m:r>
                  </m:oMath>
                </a14:m>
                <a:endParaRPr lang="en-US" sz="2400" dirty="0" smtClean="0">
                  <a:solidFill>
                    <a:srgbClr val="0070C0"/>
                  </a:solidFill>
                  <a:latin typeface="Times New Roman" panose="02020603050405020304" pitchFamily="18" charset="0"/>
                  <a:cs typeface="Times New Roman" panose="02020603050405020304" pitchFamily="18" charset="0"/>
                </a:endParaRPr>
              </a:p>
              <a:p>
                <a:pPr lvl="0">
                  <a:lnSpc>
                    <a:spcPct val="150000"/>
                  </a:lnSpc>
                </a:pPr>
                <a:r>
                  <a:rPr lang="en-US" sz="2400" dirty="0" smtClean="0">
                    <a:solidFill>
                      <a:srgbClr val="0070C0"/>
                    </a:solidFill>
                    <a:latin typeface="Times New Roman" panose="02020603050405020304" pitchFamily="18" charset="0"/>
                    <a:cs typeface="Times New Roman" panose="02020603050405020304" pitchFamily="18" charset="0"/>
                  </a:rPr>
                  <a:t>Since A is closer to the center of (AB) than it to the center of (ACD), it is not reassigned.</a:t>
                </a:r>
                <a:endParaRPr lang="en-US" sz="2400" dirty="0">
                  <a:solidFill>
                    <a:srgbClr val="0070C0"/>
                  </a:solidFill>
                  <a:latin typeface="Times New Roman" panose="02020603050405020304" pitchFamily="18" charset="0"/>
                  <a:cs typeface="Times New Roman" panose="02020603050405020304" pitchFamily="18"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275064" y="1830286"/>
                <a:ext cx="11723648" cy="2316147"/>
              </a:xfrm>
              <a:prstGeom prst="rect">
                <a:avLst/>
              </a:prstGeom>
              <a:blipFill rotWithShape="0">
                <a:blip r:embed="rId4"/>
                <a:stretch>
                  <a:fillRect l="-727" b="-1828"/>
                </a:stretch>
              </a:blipFill>
              <a:ln w="15875">
                <a:solidFill>
                  <a:srgbClr val="C00000"/>
                </a:solidFill>
              </a:ln>
            </p:spPr>
            <p:txBody>
              <a:bodyPr/>
              <a:lstStyle/>
              <a:p>
                <a:r>
                  <a:rPr lang="en-US">
                    <a:noFill/>
                  </a:rPr>
                  <a:t> </a:t>
                </a:r>
              </a:p>
            </p:txBody>
          </p:sp>
        </mc:Fallback>
      </mc:AlternateContent>
      <p:pic>
        <p:nvPicPr>
          <p:cNvPr id="11" name="Picture 10"/>
          <p:cNvPicPr>
            <a:picLocks noChangeAspect="1"/>
          </p:cNvPicPr>
          <p:nvPr/>
        </p:nvPicPr>
        <p:blipFill>
          <a:blip r:embed="rId5"/>
          <a:stretch>
            <a:fillRect/>
          </a:stretch>
        </p:blipFill>
        <p:spPr>
          <a:xfrm>
            <a:off x="2854712" y="2388284"/>
            <a:ext cx="3543300" cy="600075"/>
          </a:xfrm>
          <a:prstGeom prst="rect">
            <a:avLst/>
          </a:prstGeom>
        </p:spPr>
      </p:pic>
      <p:pic>
        <p:nvPicPr>
          <p:cNvPr id="12" name="Picture 11"/>
          <p:cNvPicPr>
            <a:picLocks noChangeAspect="1"/>
          </p:cNvPicPr>
          <p:nvPr/>
        </p:nvPicPr>
        <p:blipFill>
          <a:blip r:embed="rId6"/>
          <a:stretch>
            <a:fillRect/>
          </a:stretch>
        </p:blipFill>
        <p:spPr>
          <a:xfrm>
            <a:off x="7841050" y="2891236"/>
            <a:ext cx="4048125" cy="619125"/>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275064" y="4146433"/>
                <a:ext cx="11723648" cy="2316147"/>
              </a:xfrm>
              <a:prstGeom prst="rect">
                <a:avLst/>
              </a:prstGeom>
            </p:spPr>
            <p:txBody>
              <a:bodyPr wrap="square">
                <a:spAutoFit/>
              </a:bodyPr>
              <a:lstStyle/>
              <a:p>
                <a:pPr lvl="0">
                  <a:lnSpc>
                    <a:spcPct val="150000"/>
                  </a:lnSpc>
                </a:pPr>
                <a:r>
                  <a:rPr lang="en-US" sz="2400" dirty="0" smtClean="0">
                    <a:solidFill>
                      <a:prstClr val="black"/>
                    </a:solidFill>
                    <a:latin typeface="Times New Roman" panose="02020603050405020304" pitchFamily="18" charset="0"/>
                    <a:cs typeface="Times New Roman" panose="02020603050405020304" pitchFamily="18" charset="0"/>
                  </a:rPr>
                  <a:t>Continuing, we consider reassigning B.</a:t>
                </a:r>
              </a:p>
              <a:p>
                <a:pPr lvl="0">
                  <a:lnSpc>
                    <a:spcPct val="150000"/>
                  </a:lnSpc>
                </a:pPr>
                <a:r>
                  <a:rPr lang="en-US" sz="2400" dirty="0" smtClean="0">
                    <a:solidFill>
                      <a:prstClr val="black"/>
                    </a:solidFill>
                    <a:latin typeface="Times New Roman" panose="02020603050405020304" pitchFamily="18" charset="0"/>
                    <a:cs typeface="Times New Roman" panose="02020603050405020304" pitchFamily="18" charset="0"/>
                  </a:rPr>
                  <a:t>If B is not moved: </a:t>
                </a:r>
              </a:p>
              <a:p>
                <a:pPr lvl="0">
                  <a:lnSpc>
                    <a:spcPct val="150000"/>
                  </a:lnSpc>
                </a:pPr>
                <a:r>
                  <a:rPr lang="en-US" sz="2400" dirty="0" smtClean="0">
                    <a:solidFill>
                      <a:prstClr val="black"/>
                    </a:solidFill>
                    <a:latin typeface="Times New Roman" panose="02020603050405020304" pitchFamily="18" charset="0"/>
                    <a:cs typeface="Times New Roman" panose="02020603050405020304" pitchFamily="18" charset="0"/>
                  </a:rPr>
                  <a:t>If B is moved to the (CD), </a:t>
                </a:r>
                <a:r>
                  <a:rPr lang="en-US" sz="2400" dirty="0" smtClean="0">
                    <a:solidFill>
                      <a:srgbClr val="0070C0"/>
                    </a:solidFill>
                    <a:latin typeface="Times New Roman" panose="02020603050405020304" pitchFamily="18" charset="0"/>
                    <a:cs typeface="Times New Roman" panose="02020603050405020304" pitchFamily="18" charset="0"/>
                  </a:rPr>
                  <a:t>the center of (</a:t>
                </a:r>
                <a:r>
                  <a:rPr lang="en-US" sz="2400" dirty="0">
                    <a:solidFill>
                      <a:srgbClr val="0070C0"/>
                    </a:solidFill>
                    <a:latin typeface="Times New Roman" panose="02020603050405020304" pitchFamily="18" charset="0"/>
                    <a:cs typeface="Times New Roman" panose="02020603050405020304" pitchFamily="18" charset="0"/>
                  </a:rPr>
                  <a:t>B</a:t>
                </a:r>
                <a:r>
                  <a:rPr lang="en-US" sz="2400" dirty="0" smtClean="0">
                    <a:solidFill>
                      <a:srgbClr val="0070C0"/>
                    </a:solidFill>
                    <a:latin typeface="Times New Roman" panose="02020603050405020304" pitchFamily="18" charset="0"/>
                    <a:cs typeface="Times New Roman" panose="02020603050405020304" pitchFamily="18" charset="0"/>
                  </a:rPr>
                  <a:t>CD) is </a:t>
                </a:r>
                <a14:m>
                  <m:oMath xmlns:m="http://schemas.openxmlformats.org/officeDocument/2006/math" xmlns="">
                    <m:r>
                      <a:rPr lang="en-US" sz="2400" i="1" dirty="0" smtClean="0">
                        <a:solidFill>
                          <a:srgbClr val="0070C0"/>
                        </a:solidFill>
                        <a:latin typeface="Cambria Math" panose="02040503050406030204" pitchFamily="18" charset="0"/>
                        <a:cs typeface="Times New Roman" panose="02020603050405020304" pitchFamily="18" charset="0"/>
                      </a:rPr>
                      <m:t>(</m:t>
                    </m:r>
                    <m:r>
                      <a:rPr lang="en-US" sz="2400" b="0" i="1" dirty="0" smtClean="0">
                        <a:solidFill>
                          <a:srgbClr val="0070C0"/>
                        </a:solidFill>
                        <a:latin typeface="Cambria Math" panose="02040503050406030204" pitchFamily="18" charset="0"/>
                        <a:cs typeface="Times New Roman" panose="02020603050405020304" pitchFamily="18" charset="0"/>
                      </a:rPr>
                      <m:t>−</m:t>
                    </m:r>
                    <m:r>
                      <a:rPr lang="en-US" sz="2400" i="1" dirty="0" smtClean="0">
                        <a:solidFill>
                          <a:srgbClr val="0070C0"/>
                        </a:solidFill>
                        <a:latin typeface="Cambria Math" panose="02040503050406030204" pitchFamily="18" charset="0"/>
                        <a:cs typeface="Times New Roman" panose="02020603050405020304" pitchFamily="18" charset="0"/>
                      </a:rPr>
                      <m:t>1, −</m:t>
                    </m:r>
                    <m:r>
                      <a:rPr lang="en-US" sz="2400" b="0" i="1" dirty="0" smtClean="0">
                        <a:solidFill>
                          <a:srgbClr val="0070C0"/>
                        </a:solidFill>
                        <a:latin typeface="Cambria Math" panose="02040503050406030204" pitchFamily="18" charset="0"/>
                        <a:cs typeface="Times New Roman" panose="02020603050405020304" pitchFamily="18" charset="0"/>
                      </a:rPr>
                      <m:t>1</m:t>
                    </m:r>
                    <m:r>
                      <a:rPr lang="en-US" sz="2400" i="1" dirty="0" smtClean="0">
                        <a:solidFill>
                          <a:srgbClr val="0070C0"/>
                        </a:solidFill>
                        <a:latin typeface="Cambria Math" panose="02040503050406030204" pitchFamily="18" charset="0"/>
                        <a:cs typeface="Times New Roman" panose="02020603050405020304" pitchFamily="18" charset="0"/>
                      </a:rPr>
                      <m:t>)</m:t>
                    </m:r>
                  </m:oMath>
                </a14:m>
                <a:endParaRPr lang="en-US" sz="2400" dirty="0" smtClean="0">
                  <a:solidFill>
                    <a:srgbClr val="0070C0"/>
                  </a:solidFill>
                  <a:latin typeface="Times New Roman" panose="02020603050405020304" pitchFamily="18" charset="0"/>
                  <a:cs typeface="Times New Roman" panose="02020603050405020304" pitchFamily="18" charset="0"/>
                </a:endParaRPr>
              </a:p>
              <a:p>
                <a:pPr lvl="0">
                  <a:lnSpc>
                    <a:spcPct val="150000"/>
                  </a:lnSpc>
                </a:pPr>
                <a:r>
                  <a:rPr lang="en-US" sz="2400" dirty="0" smtClean="0">
                    <a:solidFill>
                      <a:srgbClr val="0070C0"/>
                    </a:solidFill>
                    <a:latin typeface="Times New Roman" panose="02020603050405020304" pitchFamily="18" charset="0"/>
                    <a:cs typeface="Times New Roman" panose="02020603050405020304" pitchFamily="18" charset="0"/>
                  </a:rPr>
                  <a:t>Since B is closer to the center of (BCD) than it to the center of (AB), B is reassigned.</a:t>
                </a:r>
                <a:endParaRPr lang="en-US" sz="2400" dirty="0">
                  <a:solidFill>
                    <a:srgbClr val="0070C0"/>
                  </a:solidFill>
                  <a:latin typeface="Times New Roman" panose="02020603050405020304" pitchFamily="18" charset="0"/>
                  <a:cs typeface="Times New Roman" panose="02020603050405020304"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275064" y="4146433"/>
                <a:ext cx="11723648" cy="2316147"/>
              </a:xfrm>
              <a:prstGeom prst="rect">
                <a:avLst/>
              </a:prstGeom>
              <a:blipFill rotWithShape="0">
                <a:blip r:embed="rId7"/>
                <a:stretch>
                  <a:fillRect l="-780" b="-2105"/>
                </a:stretch>
              </a:blipFill>
            </p:spPr>
            <p:txBody>
              <a:bodyPr/>
              <a:lstStyle/>
              <a:p>
                <a:r>
                  <a:rPr lang="en-US">
                    <a:noFill/>
                  </a:rPr>
                  <a:t> </a:t>
                </a:r>
              </a:p>
            </p:txBody>
          </p:sp>
        </mc:Fallback>
      </mc:AlternateContent>
      <p:pic>
        <p:nvPicPr>
          <p:cNvPr id="2" name="Picture 1"/>
          <p:cNvPicPr>
            <a:picLocks noChangeAspect="1"/>
          </p:cNvPicPr>
          <p:nvPr/>
        </p:nvPicPr>
        <p:blipFill>
          <a:blip r:embed="rId8"/>
          <a:stretch>
            <a:fillRect/>
          </a:stretch>
        </p:blipFill>
        <p:spPr>
          <a:xfrm>
            <a:off x="2754699" y="4721921"/>
            <a:ext cx="3743325" cy="542925"/>
          </a:xfrm>
          <a:prstGeom prst="rect">
            <a:avLst/>
          </a:prstGeom>
        </p:spPr>
      </p:pic>
      <p:pic>
        <p:nvPicPr>
          <p:cNvPr id="5" name="Picture 4"/>
          <p:cNvPicPr>
            <a:picLocks noChangeAspect="1"/>
          </p:cNvPicPr>
          <p:nvPr/>
        </p:nvPicPr>
        <p:blipFill>
          <a:blip r:embed="rId9"/>
          <a:stretch>
            <a:fillRect/>
          </a:stretch>
        </p:blipFill>
        <p:spPr>
          <a:xfrm>
            <a:off x="7841050" y="5207383"/>
            <a:ext cx="3743325" cy="561975"/>
          </a:xfrm>
          <a:prstGeom prst="rect">
            <a:avLst/>
          </a:prstGeom>
        </p:spPr>
      </p:pic>
    </p:spTree>
    <p:extLst>
      <p:ext uri="{BB962C8B-B14F-4D97-AF65-F5344CB8AC3E}">
        <p14:creationId xmlns:p14="http://schemas.microsoft.com/office/powerpoint/2010/main" val="11104413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5228" y="150211"/>
            <a:ext cx="2739484" cy="1680075"/>
          </a:xfrm>
          <a:prstGeom prst="rect">
            <a:avLst/>
          </a:prstGeom>
        </p:spPr>
      </p:pic>
      <mc:AlternateContent xmlns:mc="http://schemas.openxmlformats.org/markup-compatibility/2006" xmlns:a14="http://schemas.microsoft.com/office/drawing/2010/main">
        <mc:Choice Requires="a14">
          <p:sp>
            <p:nvSpPr>
              <p:cNvPr id="9" name="Rectangle 8"/>
              <p:cNvSpPr/>
              <p:nvPr/>
            </p:nvSpPr>
            <p:spPr>
              <a:xfrm>
                <a:off x="3512634" y="-62540"/>
                <a:ext cx="9404195" cy="1892826"/>
              </a:xfrm>
              <a:prstGeom prst="rect">
                <a:avLst/>
              </a:prstGeom>
            </p:spPr>
            <p:txBody>
              <a:bodyPr wrap="square">
                <a:spAutoFit/>
              </a:bodyPr>
              <a:lstStyle/>
              <a:p>
                <a:pPr marL="457200" indent="-457200">
                  <a:lnSpc>
                    <a:spcPct val="150000"/>
                  </a:lnSpc>
                  <a:buFont typeface="Arial" panose="020B0604020202020204" pitchFamily="34" charset="0"/>
                  <a:buChar char="•"/>
                </a:pPr>
                <a:r>
                  <a:rPr lang="en-US" sz="2600" dirty="0" smtClean="0">
                    <a:latin typeface="Times New Roman" panose="02020603050405020304" pitchFamily="18" charset="0"/>
                    <a:cs typeface="Times New Roman" panose="02020603050405020304" pitchFamily="18" charset="0"/>
                  </a:rPr>
                  <a:t>The k-means </a:t>
                </a:r>
                <a:r>
                  <a:rPr lang="en-US" sz="2600" dirty="0">
                    <a:latin typeface="Times New Roman" panose="02020603050405020304" pitchFamily="18" charset="0"/>
                    <a:cs typeface="Times New Roman" panose="02020603050405020304" pitchFamily="18" charset="0"/>
                  </a:rPr>
                  <a:t>algorithm begins by </a:t>
                </a:r>
                <a:r>
                  <a:rPr lang="en-US" sz="2600" dirty="0">
                    <a:solidFill>
                      <a:srgbClr val="C00000"/>
                    </a:solidFill>
                    <a:latin typeface="Times New Roman" panose="02020603050405020304" pitchFamily="18" charset="0"/>
                    <a:cs typeface="Times New Roman" panose="02020603050405020304" pitchFamily="18" charset="0"/>
                  </a:rPr>
                  <a:t>randomly allocating </a:t>
                </a:r>
                <a:r>
                  <a:rPr lang="en-US" sz="2600" dirty="0">
                    <a:latin typeface="Times New Roman" panose="02020603050405020304" pitchFamily="18" charset="0"/>
                    <a:cs typeface="Times New Roman" panose="02020603050405020304" pitchFamily="18" charset="0"/>
                  </a:rPr>
                  <a:t>the </a:t>
                </a:r>
                <a14:m>
                  <m:oMath xmlns:m="http://schemas.openxmlformats.org/officeDocument/2006/math" xmlns="">
                    <m:r>
                      <a:rPr lang="en-US" sz="2600" b="1" i="1" dirty="0" smtClean="0">
                        <a:solidFill>
                          <a:srgbClr val="0070C0"/>
                        </a:solidFill>
                        <a:latin typeface="Cambria Math" panose="02040503050406030204" pitchFamily="18" charset="0"/>
                        <a:cs typeface="Times New Roman" panose="02020603050405020304" pitchFamily="18" charset="0"/>
                      </a:rPr>
                      <m:t>𝟒</m:t>
                    </m:r>
                    <m:r>
                      <a:rPr lang="en-US" sz="2600" b="1" i="1" dirty="0">
                        <a:solidFill>
                          <a:srgbClr val="0070C0"/>
                        </a:solidFill>
                        <a:latin typeface="Cambria Math" panose="02040503050406030204" pitchFamily="18" charset="0"/>
                        <a:cs typeface="Times New Roman" panose="02020603050405020304" pitchFamily="18" charset="0"/>
                      </a:rPr>
                      <m:t> </m:t>
                    </m:r>
                  </m:oMath>
                </a14:m>
                <a:r>
                  <a:rPr lang="en-US" sz="2600" dirty="0">
                    <a:latin typeface="Times New Roman" panose="02020603050405020304" pitchFamily="18" charset="0"/>
                    <a:cs typeface="Times New Roman" panose="02020603050405020304" pitchFamily="18" charset="0"/>
                  </a:rPr>
                  <a:t>objects into </a:t>
                </a:r>
                <a14:m>
                  <m:oMath xmlns:m="http://schemas.openxmlformats.org/officeDocument/2006/math" xmlns="">
                    <m:r>
                      <a:rPr lang="en-US" sz="2600" b="1" i="1" dirty="0" smtClean="0">
                        <a:solidFill>
                          <a:srgbClr val="0070C0"/>
                        </a:solidFill>
                        <a:latin typeface="Cambria Math" panose="02040503050406030204" pitchFamily="18" charset="0"/>
                        <a:cs typeface="Times New Roman" panose="02020603050405020304" pitchFamily="18" charset="0"/>
                      </a:rPr>
                      <m:t>𝟐</m:t>
                    </m:r>
                  </m:oMath>
                </a14:m>
                <a:r>
                  <a:rPr lang="en-US" sz="2600" dirty="0">
                    <a:latin typeface="Times New Roman" panose="02020603050405020304" pitchFamily="18" charset="0"/>
                    <a:cs typeface="Times New Roman" panose="02020603050405020304" pitchFamily="18" charset="0"/>
                  </a:rPr>
                  <a:t> clusters, or randomly specifying </a:t>
                </a:r>
                <a14:m>
                  <m:oMath xmlns:m="http://schemas.openxmlformats.org/officeDocument/2006/math" xmlns="">
                    <m:r>
                      <a:rPr lang="en-US" sz="2600" b="1" i="1" dirty="0" smtClean="0">
                        <a:solidFill>
                          <a:srgbClr val="0070C0"/>
                        </a:solidFill>
                        <a:latin typeface="Cambria Math" panose="02040503050406030204" pitchFamily="18" charset="0"/>
                        <a:cs typeface="Times New Roman" panose="02020603050405020304" pitchFamily="18" charset="0"/>
                      </a:rPr>
                      <m:t>𝟐</m:t>
                    </m:r>
                  </m:oMath>
                </a14:m>
                <a:r>
                  <a:rPr lang="en-US" sz="2600" dirty="0">
                    <a:latin typeface="Times New Roman" panose="02020603050405020304" pitchFamily="18" charset="0"/>
                    <a:cs typeface="Times New Roman" panose="02020603050405020304" pitchFamily="18" charset="0"/>
                  </a:rPr>
                  <a:t> centroids</a:t>
                </a:r>
                <a:r>
                  <a:rPr lang="en-US" sz="2600" dirty="0" smtClean="0">
                    <a:latin typeface="Times New Roman" panose="02020603050405020304" pitchFamily="18" charset="0"/>
                    <a:cs typeface="Times New Roman" panose="02020603050405020304" pitchFamily="18" charset="0"/>
                  </a:rPr>
                  <a:t>.</a:t>
                </a:r>
              </a:p>
              <a:p>
                <a:pPr>
                  <a:lnSpc>
                    <a:spcPct val="150000"/>
                  </a:lnSpc>
                </a:pPr>
                <a:r>
                  <a:rPr lang="en-US" sz="2600" dirty="0" smtClean="0">
                    <a:solidFill>
                      <a:srgbClr val="0070C0"/>
                    </a:solidFill>
                    <a:latin typeface="Times New Roman" panose="02020603050405020304" pitchFamily="18" charset="0"/>
                    <a:cs typeface="Times New Roman" panose="02020603050405020304" pitchFamily="18" charset="0"/>
                  </a:rPr>
                  <a:t>The center of (AB) is </a:t>
                </a:r>
                <a14:m>
                  <m:oMath xmlns:m="http://schemas.openxmlformats.org/officeDocument/2006/math" xmlns="">
                    <m:r>
                      <a:rPr lang="en-US" sz="2600" i="1" dirty="0" smtClean="0">
                        <a:solidFill>
                          <a:srgbClr val="0070C0"/>
                        </a:solidFill>
                        <a:latin typeface="Cambria Math" panose="02040503050406030204" pitchFamily="18" charset="0"/>
                        <a:cs typeface="Times New Roman" panose="02020603050405020304" pitchFamily="18" charset="0"/>
                      </a:rPr>
                      <m:t>(2, 2), </m:t>
                    </m:r>
                  </m:oMath>
                </a14:m>
                <a:r>
                  <a:rPr lang="en-US" sz="2600" dirty="0" smtClean="0">
                    <a:solidFill>
                      <a:srgbClr val="0070C0"/>
                    </a:solidFill>
                    <a:latin typeface="Times New Roman" panose="02020603050405020304" pitchFamily="18" charset="0"/>
                    <a:cs typeface="Times New Roman" panose="02020603050405020304" pitchFamily="18" charset="0"/>
                  </a:rPr>
                  <a:t>the center of (CD) is </a:t>
                </a:r>
                <a14:m>
                  <m:oMath xmlns:m="http://schemas.openxmlformats.org/officeDocument/2006/math" xmlns="">
                    <m:r>
                      <a:rPr lang="en-US" sz="2600" i="1" dirty="0" smtClean="0">
                        <a:solidFill>
                          <a:srgbClr val="0070C0"/>
                        </a:solidFill>
                        <a:latin typeface="Cambria Math" panose="02040503050406030204" pitchFamily="18" charset="0"/>
                        <a:cs typeface="Times New Roman" panose="02020603050405020304" pitchFamily="18" charset="0"/>
                      </a:rPr>
                      <m:t>(−1, −2) </m:t>
                    </m:r>
                  </m:oMath>
                </a14:m>
                <a:endParaRPr lang="en-US" sz="2600" dirty="0">
                  <a:solidFill>
                    <a:srgbClr val="0070C0"/>
                  </a:solidFill>
                  <a:latin typeface="Times New Roman" panose="02020603050405020304" pitchFamily="18" charset="0"/>
                  <a:cs typeface="Times New Roman" panose="02020603050405020304"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3512634" y="-62540"/>
                <a:ext cx="9404195" cy="1892826"/>
              </a:xfrm>
              <a:prstGeom prst="rect">
                <a:avLst/>
              </a:prstGeom>
              <a:blipFill rotWithShape="0">
                <a:blip r:embed="rId3"/>
                <a:stretch>
                  <a:fillRect l="-1167" b="-35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275064" y="1830286"/>
                <a:ext cx="11723648" cy="2316147"/>
              </a:xfrm>
              <a:prstGeom prst="rect">
                <a:avLst/>
              </a:prstGeom>
              <a:ln w="15875">
                <a:solidFill>
                  <a:srgbClr val="C00000"/>
                </a:solidFill>
              </a:ln>
            </p:spPr>
            <p:txBody>
              <a:bodyPr wrap="square">
                <a:spAutoFit/>
              </a:bodyPr>
              <a:lstStyle/>
              <a:p>
                <a:pPr marL="342900" lvl="0" indent="-342900">
                  <a:lnSpc>
                    <a:spcPct val="150000"/>
                  </a:lnSpc>
                  <a:buFont typeface="Arial" panose="020B0604020202020204" pitchFamily="34" charset="0"/>
                  <a:buChar char="•"/>
                </a:pPr>
                <a:r>
                  <a:rPr lang="en-US" sz="2400" dirty="0" smtClean="0">
                    <a:solidFill>
                      <a:prstClr val="black"/>
                    </a:solidFill>
                    <a:latin typeface="Times New Roman" panose="02020603050405020304" pitchFamily="18" charset="0"/>
                    <a:cs typeface="Times New Roman" panose="02020603050405020304" pitchFamily="18" charset="0"/>
                  </a:rPr>
                  <a:t>We check C for reassignment</a:t>
                </a:r>
              </a:p>
              <a:p>
                <a:pPr lvl="0">
                  <a:lnSpc>
                    <a:spcPct val="150000"/>
                  </a:lnSpc>
                </a:pPr>
                <a:r>
                  <a:rPr lang="en-US" sz="2400" dirty="0" smtClean="0">
                    <a:solidFill>
                      <a:prstClr val="black"/>
                    </a:solidFill>
                    <a:latin typeface="Times New Roman" panose="02020603050405020304" pitchFamily="18" charset="0"/>
                    <a:cs typeface="Times New Roman" panose="02020603050405020304" pitchFamily="18" charset="0"/>
                  </a:rPr>
                  <a:t>If C is not moved: </a:t>
                </a:r>
              </a:p>
              <a:p>
                <a:pPr lvl="0">
                  <a:lnSpc>
                    <a:spcPct val="150000"/>
                  </a:lnSpc>
                </a:pPr>
                <a:r>
                  <a:rPr lang="en-US" sz="2400" dirty="0" smtClean="0">
                    <a:solidFill>
                      <a:prstClr val="black"/>
                    </a:solidFill>
                    <a:latin typeface="Times New Roman" panose="02020603050405020304" pitchFamily="18" charset="0"/>
                    <a:cs typeface="Times New Roman" panose="02020603050405020304" pitchFamily="18" charset="0"/>
                  </a:rPr>
                  <a:t>If C is moved to the (A), </a:t>
                </a:r>
                <a:r>
                  <a:rPr lang="en-US" sz="2400" dirty="0" smtClean="0">
                    <a:solidFill>
                      <a:srgbClr val="0070C0"/>
                    </a:solidFill>
                    <a:latin typeface="Times New Roman" panose="02020603050405020304" pitchFamily="18" charset="0"/>
                    <a:cs typeface="Times New Roman" panose="02020603050405020304" pitchFamily="18" charset="0"/>
                  </a:rPr>
                  <a:t>the center of (AC) is </a:t>
                </a:r>
                <a14:m>
                  <m:oMath xmlns:m="http://schemas.openxmlformats.org/officeDocument/2006/math" xmlns="">
                    <m:r>
                      <a:rPr lang="en-US" sz="2400" i="1" dirty="0" smtClean="0">
                        <a:solidFill>
                          <a:srgbClr val="0070C0"/>
                        </a:solidFill>
                        <a:latin typeface="Cambria Math" panose="02040503050406030204" pitchFamily="18" charset="0"/>
                        <a:cs typeface="Times New Roman" panose="02020603050405020304" pitchFamily="18" charset="0"/>
                      </a:rPr>
                      <m:t>(</m:t>
                    </m:r>
                    <m:r>
                      <a:rPr lang="en-US" sz="2400" b="0" i="1" dirty="0" smtClean="0">
                        <a:solidFill>
                          <a:srgbClr val="0070C0"/>
                        </a:solidFill>
                        <a:latin typeface="Cambria Math" panose="02040503050406030204" pitchFamily="18" charset="0"/>
                        <a:cs typeface="Times New Roman" panose="02020603050405020304" pitchFamily="18" charset="0"/>
                      </a:rPr>
                      <m:t>3</m:t>
                    </m:r>
                    <m:r>
                      <a:rPr lang="en-US" sz="2400" i="1" dirty="0" smtClean="0">
                        <a:solidFill>
                          <a:srgbClr val="0070C0"/>
                        </a:solidFill>
                        <a:latin typeface="Cambria Math" panose="02040503050406030204" pitchFamily="18" charset="0"/>
                        <a:cs typeface="Times New Roman" panose="02020603050405020304" pitchFamily="18" charset="0"/>
                      </a:rPr>
                      <m:t>, </m:t>
                    </m:r>
                    <m:r>
                      <a:rPr lang="en-US" sz="2400" b="0" i="1" dirty="0" smtClean="0">
                        <a:solidFill>
                          <a:srgbClr val="0070C0"/>
                        </a:solidFill>
                        <a:latin typeface="Cambria Math" panose="02040503050406030204" pitchFamily="18" charset="0"/>
                        <a:cs typeface="Times New Roman" panose="02020603050405020304" pitchFamily="18" charset="0"/>
                      </a:rPr>
                      <m:t>.5</m:t>
                    </m:r>
                    <m:r>
                      <a:rPr lang="en-US" sz="2400" i="1" dirty="0" smtClean="0">
                        <a:solidFill>
                          <a:srgbClr val="0070C0"/>
                        </a:solidFill>
                        <a:latin typeface="Cambria Math" panose="02040503050406030204" pitchFamily="18" charset="0"/>
                        <a:cs typeface="Times New Roman" panose="02020603050405020304" pitchFamily="18" charset="0"/>
                      </a:rPr>
                      <m:t>)</m:t>
                    </m:r>
                  </m:oMath>
                </a14:m>
                <a:endParaRPr lang="en-US" sz="2400" dirty="0" smtClean="0">
                  <a:solidFill>
                    <a:srgbClr val="0070C0"/>
                  </a:solidFill>
                  <a:latin typeface="Times New Roman" panose="02020603050405020304" pitchFamily="18" charset="0"/>
                  <a:cs typeface="Times New Roman" panose="02020603050405020304" pitchFamily="18" charset="0"/>
                </a:endParaRPr>
              </a:p>
              <a:p>
                <a:pPr lvl="0">
                  <a:lnSpc>
                    <a:spcPct val="150000"/>
                  </a:lnSpc>
                </a:pPr>
                <a:r>
                  <a:rPr lang="en-US" sz="2400" dirty="0" smtClean="0">
                    <a:solidFill>
                      <a:srgbClr val="0070C0"/>
                    </a:solidFill>
                    <a:latin typeface="Times New Roman" panose="02020603050405020304" pitchFamily="18" charset="0"/>
                    <a:cs typeface="Times New Roman" panose="02020603050405020304" pitchFamily="18" charset="0"/>
                  </a:rPr>
                  <a:t>Since C is closer to the center of (BCD) than it to the center of (AC), C is not reassigned.</a:t>
                </a:r>
                <a:endParaRPr lang="en-US" sz="2400" dirty="0">
                  <a:solidFill>
                    <a:srgbClr val="0070C0"/>
                  </a:solidFill>
                  <a:latin typeface="Times New Roman" panose="02020603050405020304" pitchFamily="18" charset="0"/>
                  <a:cs typeface="Times New Roman" panose="02020603050405020304" pitchFamily="18"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275064" y="1830286"/>
                <a:ext cx="11723648" cy="2316147"/>
              </a:xfrm>
              <a:prstGeom prst="rect">
                <a:avLst/>
              </a:prstGeom>
              <a:blipFill rotWithShape="0">
                <a:blip r:embed="rId4"/>
                <a:stretch>
                  <a:fillRect l="-727" b="-1567"/>
                </a:stretch>
              </a:blipFill>
              <a:ln w="15875">
                <a:solidFill>
                  <a:srgbClr val="C00000"/>
                </a:solidFill>
              </a:ln>
            </p:spPr>
            <p:txBody>
              <a:bodyPr/>
              <a:lstStyle/>
              <a:p>
                <a:r>
                  <a:rPr lang="en-US">
                    <a:noFill/>
                  </a:rPr>
                  <a:t> </a:t>
                </a:r>
              </a:p>
            </p:txBody>
          </p:sp>
        </mc:Fallback>
      </mc:AlternateContent>
      <p:sp>
        <p:nvSpPr>
          <p:cNvPr id="8" name="Rectangle 7"/>
          <p:cNvSpPr/>
          <p:nvPr/>
        </p:nvSpPr>
        <p:spPr>
          <a:xfrm>
            <a:off x="275064" y="4146433"/>
            <a:ext cx="11723648" cy="1200329"/>
          </a:xfrm>
          <a:prstGeom prst="rect">
            <a:avLst/>
          </a:prstGeom>
        </p:spPr>
        <p:txBody>
          <a:bodyPr wrap="square">
            <a:spAutoFit/>
          </a:bodyPr>
          <a:lstStyle/>
          <a:p>
            <a:pPr lvl="0">
              <a:lnSpc>
                <a:spcPct val="150000"/>
              </a:lnSpc>
            </a:pPr>
            <a:r>
              <a:rPr lang="en-US" sz="2400" dirty="0" smtClean="0">
                <a:solidFill>
                  <a:prstClr val="black"/>
                </a:solidFill>
                <a:latin typeface="Times New Roman" panose="02020603050405020304" pitchFamily="18" charset="0"/>
                <a:cs typeface="Times New Roman" panose="02020603050405020304" pitchFamily="18" charset="0"/>
              </a:rPr>
              <a:t>Continuing in this way, we find that no more reassignments take place and the find k=2 clusters and (A) and (BCD).</a:t>
            </a:r>
          </a:p>
        </p:txBody>
      </p:sp>
      <p:pic>
        <p:nvPicPr>
          <p:cNvPr id="6" name="Picture 5"/>
          <p:cNvPicPr>
            <a:picLocks noChangeAspect="1"/>
          </p:cNvPicPr>
          <p:nvPr/>
        </p:nvPicPr>
        <p:blipFill>
          <a:blip r:embed="rId5"/>
          <a:stretch>
            <a:fillRect/>
          </a:stretch>
        </p:blipFill>
        <p:spPr>
          <a:xfrm>
            <a:off x="2953098" y="2405774"/>
            <a:ext cx="3743325" cy="552450"/>
          </a:xfrm>
          <a:prstGeom prst="rect">
            <a:avLst/>
          </a:prstGeom>
        </p:spPr>
      </p:pic>
      <p:pic>
        <p:nvPicPr>
          <p:cNvPr id="7" name="Picture 6"/>
          <p:cNvPicPr>
            <a:picLocks noChangeAspect="1"/>
          </p:cNvPicPr>
          <p:nvPr/>
        </p:nvPicPr>
        <p:blipFill>
          <a:blip r:embed="rId6"/>
          <a:stretch>
            <a:fillRect/>
          </a:stretch>
        </p:blipFill>
        <p:spPr>
          <a:xfrm>
            <a:off x="7192536" y="2957911"/>
            <a:ext cx="3962400" cy="552450"/>
          </a:xfrm>
          <a:prstGeom prst="rect">
            <a:avLst/>
          </a:prstGeom>
        </p:spPr>
      </p:pic>
    </p:spTree>
    <p:extLst>
      <p:ext uri="{BB962C8B-B14F-4D97-AF65-F5344CB8AC3E}">
        <p14:creationId xmlns:p14="http://schemas.microsoft.com/office/powerpoint/2010/main" val="9694489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82710" y="199623"/>
            <a:ext cx="2246057" cy="1377466"/>
          </a:xfrm>
          <a:prstGeom prst="rect">
            <a:avLst/>
          </a:prstGeom>
        </p:spPr>
      </p:pic>
      <p:pic>
        <p:nvPicPr>
          <p:cNvPr id="2" name="Picture 1"/>
          <p:cNvPicPr>
            <a:picLocks noChangeAspect="1"/>
          </p:cNvPicPr>
          <p:nvPr/>
        </p:nvPicPr>
        <p:blipFill>
          <a:blip r:embed="rId3"/>
          <a:stretch>
            <a:fillRect/>
          </a:stretch>
        </p:blipFill>
        <p:spPr>
          <a:xfrm>
            <a:off x="173077" y="2070629"/>
            <a:ext cx="2609850" cy="2066925"/>
          </a:xfrm>
          <a:prstGeom prst="rect">
            <a:avLst/>
          </a:prstGeom>
        </p:spPr>
      </p:pic>
      <p:pic>
        <p:nvPicPr>
          <p:cNvPr id="4" name="Picture 3"/>
          <p:cNvPicPr>
            <a:picLocks noChangeAspect="1"/>
          </p:cNvPicPr>
          <p:nvPr/>
        </p:nvPicPr>
        <p:blipFill>
          <a:blip r:embed="rId4"/>
          <a:stretch>
            <a:fillRect/>
          </a:stretch>
        </p:blipFill>
        <p:spPr>
          <a:xfrm>
            <a:off x="7512320" y="580917"/>
            <a:ext cx="3558488" cy="635881"/>
          </a:xfrm>
          <a:prstGeom prst="rect">
            <a:avLst/>
          </a:prstGeom>
        </p:spPr>
      </p:pic>
      <p:sp>
        <p:nvSpPr>
          <p:cNvPr id="6" name="TextBox 5"/>
          <p:cNvSpPr txBox="1"/>
          <p:nvPr/>
        </p:nvSpPr>
        <p:spPr>
          <a:xfrm>
            <a:off x="3037146" y="763382"/>
            <a:ext cx="3986089" cy="461665"/>
          </a:xfrm>
          <a:prstGeom prst="rect">
            <a:avLst/>
          </a:prstGeom>
          <a:noFill/>
          <a:ln w="15875">
            <a:solidFill>
              <a:schemeClr val="accent1">
                <a:shade val="50000"/>
              </a:schemeClr>
            </a:solidFill>
          </a:ln>
        </p:spPr>
        <p:txBody>
          <a:bodyPr wrap="square" rtlCol="0">
            <a:spAutoFit/>
          </a:bodyPr>
          <a:lstStyle/>
          <a:p>
            <a:r>
              <a:rPr lang="en-US" sz="2400" dirty="0">
                <a:solidFill>
                  <a:srgbClr val="C00000"/>
                </a:solidFill>
                <a:latin typeface="Times New Roman" panose="02020603050405020304" pitchFamily="18" charset="0"/>
                <a:cs typeface="Times New Roman" panose="02020603050405020304" pitchFamily="18" charset="0"/>
              </a:rPr>
              <a:t>I</a:t>
            </a:r>
            <a:r>
              <a:rPr lang="en-US" sz="2400" dirty="0" smtClean="0">
                <a:solidFill>
                  <a:srgbClr val="C00000"/>
                </a:solidFill>
                <a:latin typeface="Times New Roman" panose="02020603050405020304" pitchFamily="18" charset="0"/>
                <a:cs typeface="Times New Roman" panose="02020603050405020304" pitchFamily="18" charset="0"/>
              </a:rPr>
              <a:t>nitial partition (AB) and (CD)</a:t>
            </a:r>
            <a:endParaRPr lang="en-US" sz="2400" dirty="0"/>
          </a:p>
        </p:txBody>
      </p:sp>
      <p:sp>
        <p:nvSpPr>
          <p:cNvPr id="7" name="TextBox 6"/>
          <p:cNvSpPr txBox="1"/>
          <p:nvPr/>
        </p:nvSpPr>
        <p:spPr>
          <a:xfrm>
            <a:off x="7334429" y="178273"/>
            <a:ext cx="4743200" cy="1200329"/>
          </a:xfrm>
          <a:prstGeom prst="rect">
            <a:avLst/>
          </a:prstGeom>
          <a:noFill/>
          <a:ln w="22225">
            <a:solidFill>
              <a:schemeClr val="accent1">
                <a:shade val="50000"/>
              </a:schemeClr>
            </a:solidFill>
          </a:ln>
        </p:spPr>
        <p:txBody>
          <a:bodyPr wrap="square" rtlCol="0">
            <a:spAutoFit/>
          </a:bodyPr>
          <a:lstStyle>
            <a:defPPr>
              <a:defRPr lang="en-US"/>
            </a:defPPr>
            <a:lvl1pPr>
              <a:defRPr sz="2400">
                <a:solidFill>
                  <a:srgbClr val="C00000"/>
                </a:solidFill>
                <a:latin typeface="Times New Roman" panose="02020603050405020304" pitchFamily="18" charset="0"/>
                <a:cs typeface="Times New Roman" panose="02020603050405020304" pitchFamily="18" charset="0"/>
              </a:defRPr>
            </a:lvl1pPr>
          </a:lstStyle>
          <a:p>
            <a:r>
              <a:rPr lang="en-US" dirty="0"/>
              <a:t>Minimize the </a:t>
            </a:r>
            <a:r>
              <a:rPr lang="en-US" dirty="0" smtClean="0"/>
              <a:t>sum</a:t>
            </a:r>
          </a:p>
          <a:p>
            <a:r>
              <a:rPr lang="en-US" dirty="0" smtClean="0"/>
              <a:t> </a:t>
            </a:r>
          </a:p>
          <a:p>
            <a:endParaRPr lang="en-US" dirty="0"/>
          </a:p>
        </p:txBody>
      </p:sp>
      <p:pic>
        <p:nvPicPr>
          <p:cNvPr id="10" name="Picture 9"/>
          <p:cNvPicPr>
            <a:picLocks noChangeAspect="1"/>
          </p:cNvPicPr>
          <p:nvPr/>
        </p:nvPicPr>
        <p:blipFill>
          <a:blip r:embed="rId5"/>
          <a:stretch>
            <a:fillRect/>
          </a:stretch>
        </p:blipFill>
        <p:spPr>
          <a:xfrm>
            <a:off x="4102370" y="2059784"/>
            <a:ext cx="4552950" cy="942975"/>
          </a:xfrm>
          <a:prstGeom prst="rect">
            <a:avLst/>
          </a:prstGeom>
        </p:spPr>
      </p:pic>
      <p:pic>
        <p:nvPicPr>
          <p:cNvPr id="14" name="Picture 13"/>
          <p:cNvPicPr>
            <a:picLocks noChangeAspect="1"/>
          </p:cNvPicPr>
          <p:nvPr/>
        </p:nvPicPr>
        <p:blipFill>
          <a:blip r:embed="rId6"/>
          <a:stretch>
            <a:fillRect/>
          </a:stretch>
        </p:blipFill>
        <p:spPr>
          <a:xfrm>
            <a:off x="4102370" y="3104091"/>
            <a:ext cx="4457700" cy="955221"/>
          </a:xfrm>
          <a:prstGeom prst="rect">
            <a:avLst/>
          </a:prstGeom>
        </p:spPr>
      </p:pic>
      <p:sp>
        <p:nvSpPr>
          <p:cNvPr id="15" name="Rectangle 14"/>
          <p:cNvSpPr/>
          <p:nvPr/>
        </p:nvSpPr>
        <p:spPr>
          <a:xfrm>
            <a:off x="173077" y="4533037"/>
            <a:ext cx="12009290" cy="1200329"/>
          </a:xfrm>
          <a:prstGeom prst="rect">
            <a:avLst/>
          </a:prstGeom>
        </p:spPr>
        <p:txBody>
          <a:bodyPr wrap="square">
            <a:spAutoFit/>
          </a:bodyPr>
          <a:lstStyle/>
          <a:p>
            <a:pPr lvl="0">
              <a:lnSpc>
                <a:spcPct val="150000"/>
              </a:lnSpc>
            </a:pPr>
            <a:r>
              <a:rPr lang="en-US" sz="2400" dirty="0">
                <a:solidFill>
                  <a:prstClr val="black"/>
                </a:solidFill>
                <a:latin typeface="Times New Roman" panose="02020603050405020304" pitchFamily="18" charset="0"/>
                <a:cs typeface="Times New Roman" panose="02020603050405020304" pitchFamily="18" charset="0"/>
              </a:rPr>
              <a:t>To check the stability of the clustering, it is desirable to rerun the algorithm with </a:t>
            </a:r>
            <a:r>
              <a:rPr lang="en-US" sz="2400" dirty="0">
                <a:solidFill>
                  <a:srgbClr val="C00000"/>
                </a:solidFill>
                <a:latin typeface="Times New Roman" panose="02020603050405020304" pitchFamily="18" charset="0"/>
                <a:cs typeface="Times New Roman" panose="02020603050405020304" pitchFamily="18" charset="0"/>
              </a:rPr>
              <a:t>a new initial partition</a:t>
            </a:r>
            <a:r>
              <a:rPr lang="en-US" sz="2400" dirty="0">
                <a:solidFill>
                  <a:prstClr val="black"/>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2111401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28600" y="109192"/>
            <a:ext cx="11723648" cy="2308324"/>
          </a:xfrm>
          <a:prstGeom prst="rect">
            <a:avLst/>
          </a:prstGeom>
        </p:spPr>
        <p:txBody>
          <a:bodyPr wrap="square">
            <a:spAutoFit/>
          </a:bodyPr>
          <a:lstStyle/>
          <a:p>
            <a:pPr lvl="0">
              <a:lnSpc>
                <a:spcPct val="150000"/>
              </a:lnSpc>
            </a:pPr>
            <a:r>
              <a:rPr lang="en-US" sz="2400" dirty="0" smtClean="0">
                <a:solidFill>
                  <a:prstClr val="black"/>
                </a:solidFill>
                <a:latin typeface="Times New Roman" panose="02020603050405020304" pitchFamily="18" charset="0"/>
                <a:cs typeface="Times New Roman" panose="02020603050405020304" pitchFamily="18" charset="0"/>
              </a:rPr>
              <a:t>Once clusters are determined, intuitions concerning their interpretations are aided by rearranging the list of items so that those in the first cluster appear first, those in the second cluster appear next, and so forth. </a:t>
            </a:r>
            <a:r>
              <a:rPr lang="en-US" sz="2400" dirty="0" smtClean="0">
                <a:solidFill>
                  <a:srgbClr val="C00000"/>
                </a:solidFill>
                <a:latin typeface="Times New Roman" panose="02020603050405020304" pitchFamily="18" charset="0"/>
                <a:cs typeface="Times New Roman" panose="02020603050405020304" pitchFamily="18" charset="0"/>
              </a:rPr>
              <a:t>A table of the cluster centroids </a:t>
            </a:r>
            <a:r>
              <a:rPr lang="en-US" sz="2400" dirty="0" smtClean="0">
                <a:solidFill>
                  <a:prstClr val="black"/>
                </a:solidFill>
                <a:latin typeface="Times New Roman" panose="02020603050405020304" pitchFamily="18" charset="0"/>
                <a:cs typeface="Times New Roman" panose="02020603050405020304" pitchFamily="18" charset="0"/>
              </a:rPr>
              <a:t>and within-cluster variances also helps to delineate group differences. </a:t>
            </a:r>
          </a:p>
        </p:txBody>
      </p:sp>
    </p:spTree>
    <p:extLst>
      <p:ext uri="{BB962C8B-B14F-4D97-AF65-F5344CB8AC3E}">
        <p14:creationId xmlns:p14="http://schemas.microsoft.com/office/powerpoint/2010/main" val="33858763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37892" y="216057"/>
            <a:ext cx="2264307" cy="1388658"/>
          </a:xfrm>
          <a:prstGeom prst="rect">
            <a:avLst/>
          </a:prstGeom>
        </p:spPr>
      </p:pic>
      <mc:AlternateContent xmlns:mc="http://schemas.openxmlformats.org/markup-compatibility/2006" xmlns:a14="http://schemas.microsoft.com/office/drawing/2010/main">
        <mc:Choice Requires="a14">
          <p:sp>
            <p:nvSpPr>
              <p:cNvPr id="2" name="Rectangle 1"/>
              <p:cNvSpPr/>
              <p:nvPr/>
            </p:nvSpPr>
            <p:spPr>
              <a:xfrm>
                <a:off x="2904893" y="380241"/>
                <a:ext cx="7445299" cy="1060290"/>
              </a:xfrm>
              <a:prstGeom prst="rect">
                <a:avLst/>
              </a:prstGeom>
            </p:spPr>
            <p:txBody>
              <a:bodyPr wrap="square">
                <a:spAutoFit/>
              </a:bodyPr>
              <a:lstStyle/>
              <a:p>
                <a:r>
                  <a:rPr lang="en-US" sz="2600" dirty="0" smtClean="0">
                    <a:solidFill>
                      <a:srgbClr val="0070C0"/>
                    </a:solidFill>
                    <a:latin typeface="Times New Roman" panose="02020603050405020304" pitchFamily="18" charset="0"/>
                    <a:cs typeface="Times New Roman" panose="02020603050405020304" pitchFamily="18" charset="0"/>
                  </a:rPr>
                  <a:t>The center of (A): </a:t>
                </a:r>
                <a14:m>
                  <m:oMath xmlns:m="http://schemas.openxmlformats.org/officeDocument/2006/math" xmlns="">
                    <m:r>
                      <a:rPr lang="en-US" sz="2600" b="0" i="0" dirty="0" smtClean="0">
                        <a:solidFill>
                          <a:srgbClr val="0070C0"/>
                        </a:solidFill>
                        <a:latin typeface="Cambria Math" panose="02040503050406030204" pitchFamily="18" charset="0"/>
                        <a:cs typeface="Times New Roman" panose="02020603050405020304" pitchFamily="18" charset="0"/>
                      </a:rPr>
                      <m:t>  </m:t>
                    </m:r>
                    <m:r>
                      <a:rPr lang="en-US" sz="2600" i="1" dirty="0">
                        <a:solidFill>
                          <a:srgbClr val="0070C0"/>
                        </a:solidFill>
                        <a:latin typeface="Cambria Math" panose="02040503050406030204" pitchFamily="18" charset="0"/>
                        <a:cs typeface="Times New Roman" panose="02020603050405020304" pitchFamily="18" charset="0"/>
                      </a:rPr>
                      <m:t>(</m:t>
                    </m:r>
                    <m:r>
                      <a:rPr lang="en-US" sz="2600" b="0" i="1" dirty="0" smtClean="0">
                        <a:solidFill>
                          <a:srgbClr val="C00000"/>
                        </a:solidFill>
                        <a:latin typeface="Cambria Math" panose="02040503050406030204" pitchFamily="18" charset="0"/>
                        <a:cs typeface="Times New Roman" panose="02020603050405020304" pitchFamily="18" charset="0"/>
                      </a:rPr>
                      <m:t>5</m:t>
                    </m:r>
                    <m:r>
                      <a:rPr lang="en-US" sz="2600" i="1" dirty="0">
                        <a:solidFill>
                          <a:srgbClr val="C00000"/>
                        </a:solidFill>
                        <a:latin typeface="Cambria Math" panose="02040503050406030204" pitchFamily="18" charset="0"/>
                        <a:cs typeface="Times New Roman" panose="02020603050405020304" pitchFamily="18" charset="0"/>
                      </a:rPr>
                      <m:t>, </m:t>
                    </m:r>
                    <m:r>
                      <a:rPr lang="en-US" sz="2600" b="0" i="1" dirty="0" smtClean="0">
                        <a:solidFill>
                          <a:srgbClr val="C00000"/>
                        </a:solidFill>
                        <a:latin typeface="Cambria Math" panose="02040503050406030204" pitchFamily="18" charset="0"/>
                        <a:cs typeface="Times New Roman" panose="02020603050405020304" pitchFamily="18" charset="0"/>
                      </a:rPr>
                      <m:t>3</m:t>
                    </m:r>
                    <m:r>
                      <a:rPr lang="en-US" sz="2600" i="1" dirty="0">
                        <a:solidFill>
                          <a:srgbClr val="0070C0"/>
                        </a:solidFill>
                        <a:latin typeface="Cambria Math" panose="02040503050406030204" pitchFamily="18" charset="0"/>
                        <a:cs typeface="Times New Roman" panose="02020603050405020304" pitchFamily="18" charset="0"/>
                      </a:rPr>
                      <m:t>) </m:t>
                    </m:r>
                  </m:oMath>
                </a14:m>
                <a:endParaRPr lang="en-US" sz="2600" dirty="0" smtClean="0">
                  <a:solidFill>
                    <a:srgbClr val="0070C0"/>
                  </a:solidFill>
                  <a:latin typeface="Times New Roman" panose="02020603050405020304" pitchFamily="18" charset="0"/>
                  <a:cs typeface="Times New Roman" panose="02020603050405020304" pitchFamily="18" charset="0"/>
                </a:endParaRPr>
              </a:p>
              <a:p>
                <a:r>
                  <a:rPr lang="en-US" sz="2600" dirty="0" smtClean="0">
                    <a:solidFill>
                      <a:srgbClr val="0070C0"/>
                    </a:solidFill>
                    <a:latin typeface="Times New Roman" panose="02020603050405020304" pitchFamily="18" charset="0"/>
                    <a:cs typeface="Times New Roman" panose="02020603050405020304" pitchFamily="18" charset="0"/>
                  </a:rPr>
                  <a:t>The </a:t>
                </a:r>
                <a:r>
                  <a:rPr lang="en-US" sz="2600" dirty="0">
                    <a:solidFill>
                      <a:srgbClr val="0070C0"/>
                    </a:solidFill>
                    <a:latin typeface="Times New Roman" panose="02020603050405020304" pitchFamily="18" charset="0"/>
                    <a:cs typeface="Times New Roman" panose="02020603050405020304" pitchFamily="18" charset="0"/>
                  </a:rPr>
                  <a:t>center </a:t>
                </a:r>
                <a:r>
                  <a:rPr lang="en-US" sz="2600" dirty="0" smtClean="0">
                    <a:solidFill>
                      <a:srgbClr val="0070C0"/>
                    </a:solidFill>
                    <a:latin typeface="Times New Roman" panose="02020603050405020304" pitchFamily="18" charset="0"/>
                    <a:cs typeface="Times New Roman" panose="02020603050405020304" pitchFamily="18" charset="0"/>
                  </a:rPr>
                  <a:t>(BCD):  </a:t>
                </a:r>
                <a14:m>
                  <m:oMath xmlns:m="http://schemas.openxmlformats.org/officeDocument/2006/math" xmlns="">
                    <m:r>
                      <a:rPr lang="en-US" sz="2600" i="1" dirty="0">
                        <a:solidFill>
                          <a:srgbClr val="0070C0"/>
                        </a:solidFill>
                        <a:latin typeface="Cambria Math" panose="02040503050406030204" pitchFamily="18" charset="0"/>
                        <a:cs typeface="Times New Roman" panose="02020603050405020304" pitchFamily="18" charset="0"/>
                      </a:rPr>
                      <m:t>(</m:t>
                    </m:r>
                    <m:f>
                      <m:fPr>
                        <m:ctrlPr>
                          <a:rPr lang="en-US" sz="2600" i="1" dirty="0" smtClean="0">
                            <a:solidFill>
                              <a:srgbClr val="0070C0"/>
                            </a:solidFill>
                            <a:latin typeface="Cambria Math" panose="02040503050406030204" pitchFamily="18" charset="0"/>
                            <a:cs typeface="Times New Roman" panose="02020603050405020304" pitchFamily="18" charset="0"/>
                          </a:rPr>
                        </m:ctrlPr>
                      </m:fPr>
                      <m:num>
                        <m:r>
                          <a:rPr lang="en-US" sz="2600" b="0" i="1" dirty="0" smtClean="0">
                            <a:solidFill>
                              <a:srgbClr val="0070C0"/>
                            </a:solidFill>
                            <a:latin typeface="Cambria Math" panose="02040503050406030204" pitchFamily="18" charset="0"/>
                            <a:cs typeface="Times New Roman" panose="02020603050405020304" pitchFamily="18" charset="0"/>
                          </a:rPr>
                          <m:t>−1+1−3</m:t>
                        </m:r>
                      </m:num>
                      <m:den>
                        <m:r>
                          <a:rPr lang="en-US" sz="2600" b="0" i="1" dirty="0" smtClean="0">
                            <a:solidFill>
                              <a:srgbClr val="0070C0"/>
                            </a:solidFill>
                            <a:latin typeface="Cambria Math" panose="02040503050406030204" pitchFamily="18" charset="0"/>
                            <a:cs typeface="Times New Roman" panose="02020603050405020304" pitchFamily="18" charset="0"/>
                          </a:rPr>
                          <m:t>3</m:t>
                        </m:r>
                      </m:den>
                    </m:f>
                    <m:r>
                      <a:rPr lang="en-US" sz="2600" b="0" i="1" dirty="0" smtClean="0">
                        <a:solidFill>
                          <a:srgbClr val="0070C0"/>
                        </a:solidFill>
                        <a:latin typeface="Cambria Math" panose="02040503050406030204" pitchFamily="18" charset="0"/>
                        <a:cs typeface="Times New Roman" panose="02020603050405020304" pitchFamily="18" charset="0"/>
                      </a:rPr>
                      <m:t>=</m:t>
                    </m:r>
                    <m:r>
                      <a:rPr lang="en-US" sz="2600" b="0" i="1" dirty="0" smtClean="0">
                        <a:solidFill>
                          <a:srgbClr val="C00000"/>
                        </a:solidFill>
                        <a:latin typeface="Cambria Math" panose="02040503050406030204" pitchFamily="18" charset="0"/>
                        <a:cs typeface="Times New Roman" panose="02020603050405020304" pitchFamily="18" charset="0"/>
                      </a:rPr>
                      <m:t>−1</m:t>
                    </m:r>
                    <m:r>
                      <a:rPr lang="en-US" sz="2600" b="0" i="1" dirty="0" smtClean="0">
                        <a:solidFill>
                          <a:srgbClr val="0070C0"/>
                        </a:solidFill>
                        <a:latin typeface="Cambria Math" panose="02040503050406030204" pitchFamily="18" charset="0"/>
                        <a:cs typeface="Times New Roman" panose="02020603050405020304" pitchFamily="18" charset="0"/>
                      </a:rPr>
                      <m:t>, </m:t>
                    </m:r>
                    <m:f>
                      <m:fPr>
                        <m:ctrlPr>
                          <a:rPr lang="en-US" sz="2600" b="0" i="1" dirty="0" smtClean="0">
                            <a:solidFill>
                              <a:srgbClr val="0070C0"/>
                            </a:solidFill>
                            <a:latin typeface="Cambria Math" panose="02040503050406030204" pitchFamily="18" charset="0"/>
                            <a:cs typeface="Times New Roman" panose="02020603050405020304" pitchFamily="18" charset="0"/>
                          </a:rPr>
                        </m:ctrlPr>
                      </m:fPr>
                      <m:num>
                        <m:r>
                          <a:rPr lang="en-US" sz="2600" b="0" i="1" dirty="0" smtClean="0">
                            <a:solidFill>
                              <a:srgbClr val="0070C0"/>
                            </a:solidFill>
                            <a:latin typeface="Cambria Math" panose="02040503050406030204" pitchFamily="18" charset="0"/>
                            <a:cs typeface="Times New Roman" panose="02020603050405020304" pitchFamily="18" charset="0"/>
                          </a:rPr>
                          <m:t>1−2−2</m:t>
                        </m:r>
                      </m:num>
                      <m:den>
                        <m:r>
                          <a:rPr lang="en-US" sz="2600" b="0" i="1" dirty="0" smtClean="0">
                            <a:solidFill>
                              <a:srgbClr val="0070C0"/>
                            </a:solidFill>
                            <a:latin typeface="Cambria Math" panose="02040503050406030204" pitchFamily="18" charset="0"/>
                            <a:cs typeface="Times New Roman" panose="02020603050405020304" pitchFamily="18" charset="0"/>
                          </a:rPr>
                          <m:t>3</m:t>
                        </m:r>
                      </m:den>
                    </m:f>
                    <m:r>
                      <a:rPr lang="en-US" sz="2600" b="0" i="1" dirty="0" smtClean="0">
                        <a:solidFill>
                          <a:srgbClr val="0070C0"/>
                        </a:solidFill>
                        <a:latin typeface="Cambria Math" panose="02040503050406030204" pitchFamily="18" charset="0"/>
                        <a:cs typeface="Times New Roman" panose="02020603050405020304" pitchFamily="18" charset="0"/>
                      </a:rPr>
                      <m:t>=</m:t>
                    </m:r>
                    <m:r>
                      <a:rPr lang="en-US" sz="2600" b="0" i="1" dirty="0" smtClean="0">
                        <a:solidFill>
                          <a:srgbClr val="C00000"/>
                        </a:solidFill>
                        <a:latin typeface="Cambria Math" panose="02040503050406030204" pitchFamily="18" charset="0"/>
                        <a:cs typeface="Times New Roman" panose="02020603050405020304" pitchFamily="18" charset="0"/>
                      </a:rPr>
                      <m:t>−1</m:t>
                    </m:r>
                    <m:r>
                      <a:rPr lang="en-US" sz="2600" i="1" dirty="0">
                        <a:solidFill>
                          <a:srgbClr val="0070C0"/>
                        </a:solidFill>
                        <a:latin typeface="Cambria Math" panose="02040503050406030204" pitchFamily="18" charset="0"/>
                        <a:cs typeface="Times New Roman" panose="02020603050405020304" pitchFamily="18" charset="0"/>
                      </a:rPr>
                      <m:t>) </m:t>
                    </m:r>
                  </m:oMath>
                </a14:m>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2904893" y="380241"/>
                <a:ext cx="7445299" cy="1060290"/>
              </a:xfrm>
              <a:prstGeom prst="rect">
                <a:avLst/>
              </a:prstGeom>
              <a:blipFill rotWithShape="0">
                <a:blip r:embed="rId3"/>
                <a:stretch>
                  <a:fillRect l="-1474" t="-5172" b="-5747"/>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9911343" y="111512"/>
            <a:ext cx="2082840" cy="2308302"/>
          </a:xfrm>
          <a:prstGeom prst="rect">
            <a:avLst/>
          </a:prstGeom>
        </p:spPr>
      </p:pic>
      <p:sp>
        <p:nvSpPr>
          <p:cNvPr id="6" name="Rectangle 5"/>
          <p:cNvSpPr/>
          <p:nvPr/>
        </p:nvSpPr>
        <p:spPr>
          <a:xfrm>
            <a:off x="237892" y="1744112"/>
            <a:ext cx="9552879" cy="1200329"/>
          </a:xfrm>
          <a:prstGeom prst="rect">
            <a:avLst/>
          </a:prstGeom>
          <a:ln w="19050">
            <a:solidFill>
              <a:srgbClr val="0070C0"/>
            </a:solidFill>
          </a:ln>
        </p:spPr>
        <p:txBody>
          <a:bodyPr wrap="square">
            <a:spAutoFit/>
          </a:bodyPr>
          <a:lstStyle/>
          <a:p>
            <a:r>
              <a:rPr lang="en-US" sz="2400" dirty="0"/>
              <a:t>library("MVA")</a:t>
            </a:r>
          </a:p>
          <a:p>
            <a:r>
              <a:rPr lang="en-US" sz="2400" dirty="0"/>
              <a:t>data&lt;-matrix(c(5, 3, -1, 1, 1, -2, -3, -2), </a:t>
            </a:r>
            <a:r>
              <a:rPr lang="en-US" sz="2400" dirty="0" err="1"/>
              <a:t>nrow</a:t>
            </a:r>
            <a:r>
              <a:rPr lang="en-US" sz="2400" dirty="0"/>
              <a:t>=4, </a:t>
            </a:r>
            <a:r>
              <a:rPr lang="en-US" sz="2400" dirty="0" err="1"/>
              <a:t>ncol</a:t>
            </a:r>
            <a:r>
              <a:rPr lang="en-US" sz="2400" dirty="0"/>
              <a:t>=2, </a:t>
            </a:r>
            <a:r>
              <a:rPr lang="en-US" sz="2400" dirty="0" err="1"/>
              <a:t>byrow</a:t>
            </a:r>
            <a:r>
              <a:rPr lang="en-US" sz="2400" dirty="0"/>
              <a:t>=1)</a:t>
            </a:r>
          </a:p>
          <a:p>
            <a:r>
              <a:rPr lang="en-US" sz="2400" dirty="0"/>
              <a:t>(cluster&lt;-</a:t>
            </a:r>
            <a:r>
              <a:rPr lang="en-US" sz="2400" dirty="0" err="1"/>
              <a:t>kmeans</a:t>
            </a:r>
            <a:r>
              <a:rPr lang="en-US" sz="2400" dirty="0"/>
              <a:t>(data, centers = 2</a:t>
            </a:r>
            <a:r>
              <a:rPr lang="en-US" sz="2400" dirty="0" smtClean="0"/>
              <a:t>))</a:t>
            </a:r>
            <a:endParaRPr lang="en-US" sz="2400" dirty="0"/>
          </a:p>
        </p:txBody>
      </p:sp>
      <p:pic>
        <p:nvPicPr>
          <p:cNvPr id="9" name="Picture 8"/>
          <p:cNvPicPr>
            <a:picLocks noChangeAspect="1"/>
          </p:cNvPicPr>
          <p:nvPr/>
        </p:nvPicPr>
        <p:blipFill>
          <a:blip r:embed="rId5"/>
          <a:stretch>
            <a:fillRect/>
          </a:stretch>
        </p:blipFill>
        <p:spPr>
          <a:xfrm>
            <a:off x="448910" y="3083838"/>
            <a:ext cx="5927438" cy="3046253"/>
          </a:xfrm>
          <a:prstGeom prst="rect">
            <a:avLst/>
          </a:prstGeom>
        </p:spPr>
      </p:pic>
      <p:sp>
        <p:nvSpPr>
          <p:cNvPr id="11" name="TextBox 10"/>
          <p:cNvSpPr txBox="1"/>
          <p:nvPr/>
        </p:nvSpPr>
        <p:spPr>
          <a:xfrm>
            <a:off x="2419815" y="3465068"/>
            <a:ext cx="5319131" cy="461665"/>
          </a:xfrm>
          <a:prstGeom prst="rect">
            <a:avLst/>
          </a:prstGeom>
          <a:noFill/>
        </p:spPr>
        <p:txBody>
          <a:bodyPr wrap="square" rtlCol="0">
            <a:spAutoFit/>
          </a:bodyPr>
          <a:lstStyle/>
          <a:p>
            <a:r>
              <a:rPr lang="en-US" sz="2400" b="1" dirty="0" smtClean="0">
                <a:solidFill>
                  <a:srgbClr val="0070C0"/>
                </a:solidFill>
                <a:latin typeface="Times New Roman" panose="02020603050405020304" pitchFamily="18" charset="0"/>
                <a:cs typeface="Times New Roman" panose="02020603050405020304" pitchFamily="18" charset="0"/>
              </a:rPr>
              <a:t>Center (A): (5,3); Center (BCD): (-1,-1)</a:t>
            </a:r>
            <a:endParaRPr lang="en-US" sz="2400" b="1" dirty="0">
              <a:solidFill>
                <a:srgbClr val="0070C0"/>
              </a:solidFill>
              <a:latin typeface="Times New Roman" panose="02020603050405020304" pitchFamily="18" charset="0"/>
              <a:cs typeface="Times New Roman" panose="02020603050405020304" pitchFamily="18" charset="0"/>
            </a:endParaRPr>
          </a:p>
        </p:txBody>
      </p:sp>
      <p:sp>
        <p:nvSpPr>
          <p:cNvPr id="14" name="TextBox 13"/>
          <p:cNvSpPr txBox="1"/>
          <p:nvPr/>
        </p:nvSpPr>
        <p:spPr>
          <a:xfrm>
            <a:off x="2904893" y="4566746"/>
            <a:ext cx="5319131" cy="461665"/>
          </a:xfrm>
          <a:prstGeom prst="rect">
            <a:avLst/>
          </a:prstGeom>
          <a:noFill/>
        </p:spPr>
        <p:txBody>
          <a:bodyPr wrap="square" rtlCol="0">
            <a:spAutoFit/>
          </a:bodyPr>
          <a:lstStyle/>
          <a:p>
            <a:r>
              <a:rPr lang="en-US" sz="2400" b="1" dirty="0" smtClean="0">
                <a:solidFill>
                  <a:srgbClr val="0070C0"/>
                </a:solidFill>
                <a:latin typeface="Times New Roman" panose="02020603050405020304" pitchFamily="18" charset="0"/>
                <a:cs typeface="Times New Roman" panose="02020603050405020304" pitchFamily="18" charset="0"/>
              </a:rPr>
              <a:t>Cluster 1 (A); Cluster 2( BCD)</a:t>
            </a:r>
            <a:endParaRPr lang="en-US" sz="2400" b="1" dirty="0">
              <a:solidFill>
                <a:srgbClr val="0070C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TextBox 14"/>
              <p:cNvSpPr txBox="1"/>
              <p:nvPr/>
            </p:nvSpPr>
            <p:spPr>
              <a:xfrm>
                <a:off x="5698274" y="5199330"/>
                <a:ext cx="3378820" cy="484492"/>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sSubSup>
                        <m:sSubSupPr>
                          <m:ctrlPr>
                            <a:rPr lang="en-US" sz="2400" b="1" i="1" dirty="0" smtClean="0">
                              <a:solidFill>
                                <a:srgbClr val="0070C0"/>
                              </a:solidFill>
                              <a:latin typeface="Cambria Math" panose="02040503050406030204" pitchFamily="18" charset="0"/>
                              <a:cs typeface="Times New Roman" panose="02020603050405020304" pitchFamily="18" charset="0"/>
                            </a:rPr>
                          </m:ctrlPr>
                        </m:sSubSupPr>
                        <m:e>
                          <m:r>
                            <a:rPr lang="en-US" sz="2400" b="1" i="1" dirty="0" smtClean="0">
                              <a:solidFill>
                                <a:srgbClr val="0070C0"/>
                              </a:solidFill>
                              <a:latin typeface="Cambria Math" panose="02040503050406030204" pitchFamily="18" charset="0"/>
                              <a:cs typeface="Times New Roman" panose="02020603050405020304" pitchFamily="18" charset="0"/>
                            </a:rPr>
                            <m:t>𝒅</m:t>
                          </m:r>
                        </m:e>
                        <m:sub>
                          <m:r>
                            <a:rPr lang="en-US" sz="2400" b="1" i="1" dirty="0" smtClean="0">
                              <a:solidFill>
                                <a:srgbClr val="0070C0"/>
                              </a:solidFill>
                              <a:latin typeface="Cambria Math" panose="02040503050406030204" pitchFamily="18" charset="0"/>
                              <a:cs typeface="Times New Roman" panose="02020603050405020304" pitchFamily="18" charset="0"/>
                            </a:rPr>
                            <m:t>𝑨</m:t>
                          </m:r>
                        </m:sub>
                        <m:sup>
                          <m:r>
                            <a:rPr lang="en-US" sz="2400" b="1" i="1" dirty="0" smtClean="0">
                              <a:solidFill>
                                <a:srgbClr val="0070C0"/>
                              </a:solidFill>
                              <a:latin typeface="Cambria Math" panose="02040503050406030204" pitchFamily="18" charset="0"/>
                              <a:cs typeface="Times New Roman" panose="02020603050405020304" pitchFamily="18" charset="0"/>
                            </a:rPr>
                            <m:t>𝟐</m:t>
                          </m:r>
                        </m:sup>
                      </m:sSubSup>
                      <m:r>
                        <a:rPr lang="en-US" sz="2400" b="1" i="1" dirty="0" smtClean="0">
                          <a:solidFill>
                            <a:srgbClr val="0070C0"/>
                          </a:solidFill>
                          <a:latin typeface="Cambria Math" panose="02040503050406030204" pitchFamily="18" charset="0"/>
                          <a:cs typeface="Times New Roman" panose="02020603050405020304" pitchFamily="18" charset="0"/>
                        </a:rPr>
                        <m:t>=</m:t>
                      </m:r>
                      <m:r>
                        <a:rPr lang="en-US" sz="2400" b="1" i="1" dirty="0" smtClean="0">
                          <a:solidFill>
                            <a:srgbClr val="0070C0"/>
                          </a:solidFill>
                          <a:latin typeface="Cambria Math" panose="02040503050406030204" pitchFamily="18" charset="0"/>
                          <a:cs typeface="Times New Roman" panose="02020603050405020304" pitchFamily="18" charset="0"/>
                        </a:rPr>
                        <m:t>𝟎</m:t>
                      </m:r>
                      <m:r>
                        <a:rPr lang="en-US" sz="2400" b="1" i="1" dirty="0" smtClean="0">
                          <a:solidFill>
                            <a:srgbClr val="0070C0"/>
                          </a:solidFill>
                          <a:latin typeface="Cambria Math" panose="02040503050406030204" pitchFamily="18" charset="0"/>
                          <a:cs typeface="Times New Roman" panose="02020603050405020304" pitchFamily="18" charset="0"/>
                        </a:rPr>
                        <m:t>,    </m:t>
                      </m:r>
                      <m:sSubSup>
                        <m:sSubSupPr>
                          <m:ctrlPr>
                            <a:rPr lang="en-US" sz="2400" b="1" i="1" dirty="0" smtClean="0">
                              <a:solidFill>
                                <a:srgbClr val="0070C0"/>
                              </a:solidFill>
                              <a:latin typeface="Cambria Math" panose="02040503050406030204" pitchFamily="18" charset="0"/>
                              <a:cs typeface="Times New Roman" panose="02020603050405020304" pitchFamily="18" charset="0"/>
                            </a:rPr>
                          </m:ctrlPr>
                        </m:sSubSupPr>
                        <m:e>
                          <m:r>
                            <a:rPr lang="en-US" sz="2400" b="1" i="1" dirty="0" smtClean="0">
                              <a:solidFill>
                                <a:srgbClr val="0070C0"/>
                              </a:solidFill>
                              <a:latin typeface="Cambria Math" panose="02040503050406030204" pitchFamily="18" charset="0"/>
                              <a:cs typeface="Times New Roman" panose="02020603050405020304" pitchFamily="18" charset="0"/>
                            </a:rPr>
                            <m:t>𝒅</m:t>
                          </m:r>
                        </m:e>
                        <m:sub>
                          <m:r>
                            <a:rPr lang="en-US" sz="2400" b="1" i="1" dirty="0" smtClean="0">
                              <a:solidFill>
                                <a:srgbClr val="0070C0"/>
                              </a:solidFill>
                              <a:latin typeface="Cambria Math" panose="02040503050406030204" pitchFamily="18" charset="0"/>
                              <a:cs typeface="Times New Roman" panose="02020603050405020304" pitchFamily="18" charset="0"/>
                            </a:rPr>
                            <m:t>𝑩𝑪𝑫</m:t>
                          </m:r>
                        </m:sub>
                        <m:sup>
                          <m:r>
                            <a:rPr lang="en-US" sz="2400" b="1" i="1" dirty="0" smtClean="0">
                              <a:solidFill>
                                <a:srgbClr val="0070C0"/>
                              </a:solidFill>
                              <a:latin typeface="Cambria Math" panose="02040503050406030204" pitchFamily="18" charset="0"/>
                              <a:cs typeface="Times New Roman" panose="02020603050405020304" pitchFamily="18" charset="0"/>
                            </a:rPr>
                            <m:t>𝟐</m:t>
                          </m:r>
                        </m:sup>
                      </m:sSubSup>
                      <m:r>
                        <a:rPr lang="en-US" sz="2400" b="1" i="1" dirty="0" smtClean="0">
                          <a:solidFill>
                            <a:srgbClr val="0070C0"/>
                          </a:solidFill>
                          <a:latin typeface="Cambria Math" panose="02040503050406030204" pitchFamily="18" charset="0"/>
                          <a:cs typeface="Times New Roman" panose="02020603050405020304" pitchFamily="18" charset="0"/>
                        </a:rPr>
                        <m:t>=</m:t>
                      </m:r>
                      <m:r>
                        <a:rPr lang="en-US" sz="2400" b="1" i="1" dirty="0" smtClean="0">
                          <a:solidFill>
                            <a:srgbClr val="0070C0"/>
                          </a:solidFill>
                          <a:latin typeface="Cambria Math" panose="02040503050406030204" pitchFamily="18" charset="0"/>
                          <a:cs typeface="Times New Roman" panose="02020603050405020304" pitchFamily="18" charset="0"/>
                        </a:rPr>
                        <m:t>𝟏𝟒</m:t>
                      </m:r>
                    </m:oMath>
                  </m:oMathPara>
                </a14:m>
                <a:endParaRPr lang="en-US" sz="2400" b="1" dirty="0">
                  <a:solidFill>
                    <a:srgbClr val="0070C0"/>
                  </a:solidFill>
                  <a:latin typeface="Times New Roman" panose="02020603050405020304" pitchFamily="18" charset="0"/>
                  <a:cs typeface="Times New Roman" panose="02020603050405020304" pitchFamily="18"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5698274" y="5199330"/>
                <a:ext cx="3378820" cy="484492"/>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4806176" y="5686184"/>
                <a:ext cx="6348761" cy="667042"/>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f>
                        <m:fPr>
                          <m:ctrlPr>
                            <a:rPr lang="en-US" b="1" i="1" smtClean="0">
                              <a:solidFill>
                                <a:srgbClr val="0070C0"/>
                              </a:solidFill>
                              <a:latin typeface="Cambria Math" panose="02040503050406030204" pitchFamily="18" charset="0"/>
                              <a:cs typeface="Times New Roman" panose="02020603050405020304" pitchFamily="18" charset="0"/>
                            </a:rPr>
                          </m:ctrlPr>
                        </m:fPr>
                        <m:num>
                          <m:sSub>
                            <m:sSubPr>
                              <m:ctrlPr>
                                <a:rPr lang="en-US" b="1" i="1" smtClean="0">
                                  <a:solidFill>
                                    <a:srgbClr val="0070C0"/>
                                  </a:solidFill>
                                  <a:latin typeface="Cambria Math" panose="02040503050406030204" pitchFamily="18" charset="0"/>
                                  <a:cs typeface="Times New Roman" panose="02020603050405020304" pitchFamily="18" charset="0"/>
                                </a:rPr>
                              </m:ctrlPr>
                            </m:sSubPr>
                            <m:e>
                              <m:r>
                                <a:rPr lang="en-US" b="1" i="1" smtClean="0">
                                  <a:solidFill>
                                    <a:srgbClr val="0070C0"/>
                                  </a:solidFill>
                                  <a:latin typeface="Cambria Math" panose="02040503050406030204" pitchFamily="18" charset="0"/>
                                  <a:cs typeface="Times New Roman" panose="02020603050405020304" pitchFamily="18" charset="0"/>
                                </a:rPr>
                                <m:t>𝒃</m:t>
                              </m:r>
                            </m:e>
                            <m:sub>
                              <m:r>
                                <a:rPr lang="en-US" b="1" i="1" smtClean="0">
                                  <a:solidFill>
                                    <a:srgbClr val="0070C0"/>
                                  </a:solidFill>
                                  <a:latin typeface="Cambria Math" panose="02040503050406030204" pitchFamily="18" charset="0"/>
                                  <a:cs typeface="Times New Roman" panose="02020603050405020304" pitchFamily="18" charset="0"/>
                                </a:rPr>
                                <m:t>𝒔𝒔</m:t>
                              </m:r>
                            </m:sub>
                          </m:sSub>
                        </m:num>
                        <m:den>
                          <m:sSub>
                            <m:sSubPr>
                              <m:ctrlPr>
                                <a:rPr lang="en-US" b="1" i="1" smtClean="0">
                                  <a:solidFill>
                                    <a:srgbClr val="0070C0"/>
                                  </a:solidFill>
                                  <a:latin typeface="Cambria Math" panose="02040503050406030204" pitchFamily="18" charset="0"/>
                                  <a:cs typeface="Times New Roman" panose="02020603050405020304" pitchFamily="18" charset="0"/>
                                </a:rPr>
                              </m:ctrlPr>
                            </m:sSubPr>
                            <m:e>
                              <m:r>
                                <a:rPr lang="en-US" b="1" i="1" smtClean="0">
                                  <a:solidFill>
                                    <a:srgbClr val="0070C0"/>
                                  </a:solidFill>
                                  <a:latin typeface="Cambria Math" panose="02040503050406030204" pitchFamily="18" charset="0"/>
                                  <a:cs typeface="Times New Roman" panose="02020603050405020304" pitchFamily="18" charset="0"/>
                                </a:rPr>
                                <m:t>𝒕</m:t>
                              </m:r>
                            </m:e>
                            <m:sub>
                              <m:r>
                                <a:rPr lang="en-US" b="1" i="1" smtClean="0">
                                  <a:solidFill>
                                    <a:srgbClr val="0070C0"/>
                                  </a:solidFill>
                                  <a:latin typeface="Cambria Math" panose="02040503050406030204" pitchFamily="18" charset="0"/>
                                  <a:cs typeface="Times New Roman" panose="02020603050405020304" pitchFamily="18" charset="0"/>
                                </a:rPr>
                                <m:t>𝒔𝒔</m:t>
                              </m:r>
                            </m:sub>
                          </m:sSub>
                        </m:den>
                      </m:f>
                      <m:r>
                        <a:rPr lang="en-US" b="1" i="1" smtClean="0">
                          <a:solidFill>
                            <a:srgbClr val="0070C0"/>
                          </a:solidFill>
                          <a:latin typeface="Cambria Math" panose="02040503050406030204" pitchFamily="18" charset="0"/>
                          <a:cs typeface="Times New Roman" panose="02020603050405020304" pitchFamily="18" charset="0"/>
                        </a:rPr>
                        <m:t>=</m:t>
                      </m:r>
                      <m:r>
                        <a:rPr lang="en-US" b="1" i="1" smtClean="0">
                          <a:solidFill>
                            <a:srgbClr val="0070C0"/>
                          </a:solidFill>
                          <a:latin typeface="Cambria Math" panose="02040503050406030204" pitchFamily="18" charset="0"/>
                          <a:cs typeface="Times New Roman" panose="02020603050405020304" pitchFamily="18" charset="0"/>
                        </a:rPr>
                        <m:t>𝟏</m:t>
                      </m:r>
                      <m:r>
                        <a:rPr lang="en-US" b="1" i="1" smtClean="0">
                          <a:solidFill>
                            <a:srgbClr val="0070C0"/>
                          </a:solidFill>
                          <a:latin typeface="Cambria Math" panose="02040503050406030204" pitchFamily="18" charset="0"/>
                          <a:cs typeface="Times New Roman" panose="02020603050405020304" pitchFamily="18" charset="0"/>
                        </a:rPr>
                        <m:t>−</m:t>
                      </m:r>
                      <m:f>
                        <m:fPr>
                          <m:ctrlPr>
                            <a:rPr lang="en-US" b="1" i="1" smtClean="0">
                              <a:solidFill>
                                <a:srgbClr val="0070C0"/>
                              </a:solidFill>
                              <a:latin typeface="Cambria Math" panose="02040503050406030204" pitchFamily="18" charset="0"/>
                              <a:cs typeface="Times New Roman" panose="02020603050405020304" pitchFamily="18" charset="0"/>
                            </a:rPr>
                          </m:ctrlPr>
                        </m:fPr>
                        <m:num>
                          <m:r>
                            <a:rPr lang="en-US" b="1" i="1" smtClean="0">
                              <a:solidFill>
                                <a:srgbClr val="0070C0"/>
                              </a:solidFill>
                              <a:latin typeface="Cambria Math" panose="02040503050406030204" pitchFamily="18" charset="0"/>
                              <a:cs typeface="Times New Roman" panose="02020603050405020304" pitchFamily="18" charset="0"/>
                            </a:rPr>
                            <m:t>𝒘𝒊𝒕𝒉𝒊𝒏𝒔𝒔</m:t>
                          </m:r>
                        </m:num>
                        <m:den>
                          <m:r>
                            <a:rPr lang="en-US" b="1" i="1" smtClean="0">
                              <a:solidFill>
                                <a:srgbClr val="0070C0"/>
                              </a:solidFill>
                              <a:latin typeface="Cambria Math" panose="02040503050406030204" pitchFamily="18" charset="0"/>
                              <a:cs typeface="Times New Roman" panose="02020603050405020304" pitchFamily="18" charset="0"/>
                            </a:rPr>
                            <m:t>𝒔𝒖𝒎</m:t>
                          </m:r>
                          <m:r>
                            <a:rPr lang="en-US" b="1" i="1" smtClean="0">
                              <a:solidFill>
                                <a:srgbClr val="0070C0"/>
                              </a:solidFill>
                              <a:latin typeface="Cambria Math" panose="02040503050406030204" pitchFamily="18" charset="0"/>
                              <a:cs typeface="Times New Roman" panose="02020603050405020304" pitchFamily="18" charset="0"/>
                            </a:rPr>
                            <m:t> </m:t>
                          </m:r>
                          <m:r>
                            <a:rPr lang="en-US" b="1" i="1" smtClean="0">
                              <a:solidFill>
                                <a:srgbClr val="0070C0"/>
                              </a:solidFill>
                              <a:latin typeface="Cambria Math" panose="02040503050406030204" pitchFamily="18" charset="0"/>
                              <a:cs typeface="Times New Roman" panose="02020603050405020304" pitchFamily="18" charset="0"/>
                            </a:rPr>
                            <m:t>𝒐𝒇</m:t>
                          </m:r>
                          <m:r>
                            <a:rPr lang="en-US" b="1" i="1" smtClean="0">
                              <a:solidFill>
                                <a:srgbClr val="0070C0"/>
                              </a:solidFill>
                              <a:latin typeface="Cambria Math" panose="02040503050406030204" pitchFamily="18" charset="0"/>
                              <a:cs typeface="Times New Roman" panose="02020603050405020304" pitchFamily="18" charset="0"/>
                            </a:rPr>
                            <m:t> </m:t>
                          </m:r>
                          <m:r>
                            <a:rPr lang="en-US" b="1" i="1" smtClean="0">
                              <a:solidFill>
                                <a:srgbClr val="0070C0"/>
                              </a:solidFill>
                              <a:latin typeface="Cambria Math" panose="02040503050406030204" pitchFamily="18" charset="0"/>
                              <a:cs typeface="Times New Roman" panose="02020603050405020304" pitchFamily="18" charset="0"/>
                            </a:rPr>
                            <m:t>𝒔𝒒𝒖𝒂𝒓𝒆𝒔</m:t>
                          </m:r>
                          <m:r>
                            <a:rPr lang="en-US" b="1" i="1" smtClean="0">
                              <a:solidFill>
                                <a:srgbClr val="0070C0"/>
                              </a:solidFill>
                              <a:latin typeface="Cambria Math" panose="02040503050406030204" pitchFamily="18" charset="0"/>
                              <a:cs typeface="Times New Roman" panose="02020603050405020304" pitchFamily="18" charset="0"/>
                            </a:rPr>
                            <m:t> </m:t>
                          </m:r>
                          <m:r>
                            <a:rPr lang="en-US" b="1" i="1" smtClean="0">
                              <a:solidFill>
                                <a:srgbClr val="0070C0"/>
                              </a:solidFill>
                              <a:latin typeface="Cambria Math" panose="02040503050406030204" pitchFamily="18" charset="0"/>
                              <a:cs typeface="Times New Roman" panose="02020603050405020304" pitchFamily="18" charset="0"/>
                            </a:rPr>
                            <m:t>𝒕𝒐</m:t>
                          </m:r>
                          <m:r>
                            <a:rPr lang="en-US" b="1" i="1" smtClean="0">
                              <a:solidFill>
                                <a:srgbClr val="0070C0"/>
                              </a:solidFill>
                              <a:latin typeface="Cambria Math" panose="02040503050406030204" pitchFamily="18" charset="0"/>
                              <a:cs typeface="Times New Roman" panose="02020603050405020304" pitchFamily="18" charset="0"/>
                            </a:rPr>
                            <m:t> </m:t>
                          </m:r>
                          <m:r>
                            <a:rPr lang="en-US" b="1" i="1" smtClean="0">
                              <a:solidFill>
                                <a:srgbClr val="0070C0"/>
                              </a:solidFill>
                              <a:latin typeface="Cambria Math" panose="02040503050406030204" pitchFamily="18" charset="0"/>
                              <a:cs typeface="Times New Roman" panose="02020603050405020304" pitchFamily="18" charset="0"/>
                            </a:rPr>
                            <m:t>𝒕𝒉𝒆</m:t>
                          </m:r>
                          <m:r>
                            <a:rPr lang="en-US" b="1" i="1" smtClean="0">
                              <a:solidFill>
                                <a:srgbClr val="0070C0"/>
                              </a:solidFill>
                              <a:latin typeface="Cambria Math" panose="02040503050406030204" pitchFamily="18" charset="0"/>
                              <a:cs typeface="Times New Roman" panose="02020603050405020304" pitchFamily="18" charset="0"/>
                            </a:rPr>
                            <m:t> </m:t>
                          </m:r>
                          <m:r>
                            <a:rPr lang="en-US" b="1" i="1" smtClean="0">
                              <a:solidFill>
                                <a:srgbClr val="0070C0"/>
                              </a:solidFill>
                              <a:latin typeface="Cambria Math" panose="02040503050406030204" pitchFamily="18" charset="0"/>
                              <a:cs typeface="Times New Roman" panose="02020603050405020304" pitchFamily="18" charset="0"/>
                            </a:rPr>
                            <m:t>𝒈𝒍𝒐𝒃𝒂𝒂𝒍</m:t>
                          </m:r>
                          <m:r>
                            <a:rPr lang="en-US" b="1" i="1" smtClean="0">
                              <a:solidFill>
                                <a:srgbClr val="0070C0"/>
                              </a:solidFill>
                              <a:latin typeface="Cambria Math" panose="02040503050406030204" pitchFamily="18" charset="0"/>
                              <a:cs typeface="Times New Roman" panose="02020603050405020304" pitchFamily="18" charset="0"/>
                            </a:rPr>
                            <m:t> </m:t>
                          </m:r>
                          <m:r>
                            <a:rPr lang="en-US" b="1" i="1" smtClean="0">
                              <a:solidFill>
                                <a:srgbClr val="0070C0"/>
                              </a:solidFill>
                              <a:latin typeface="Cambria Math" panose="02040503050406030204" pitchFamily="18" charset="0"/>
                              <a:cs typeface="Times New Roman" panose="02020603050405020304" pitchFamily="18" charset="0"/>
                            </a:rPr>
                            <m:t>𝒔𝒂𝒎𝒑𝒍𝒆</m:t>
                          </m:r>
                          <m:r>
                            <a:rPr lang="en-US" b="1" i="1" smtClean="0">
                              <a:solidFill>
                                <a:srgbClr val="0070C0"/>
                              </a:solidFill>
                              <a:latin typeface="Cambria Math" panose="02040503050406030204" pitchFamily="18" charset="0"/>
                              <a:cs typeface="Times New Roman" panose="02020603050405020304" pitchFamily="18" charset="0"/>
                            </a:rPr>
                            <m:t> </m:t>
                          </m:r>
                          <m:r>
                            <a:rPr lang="en-US" b="1" i="1" smtClean="0">
                              <a:solidFill>
                                <a:srgbClr val="0070C0"/>
                              </a:solidFill>
                              <a:latin typeface="Cambria Math" panose="02040503050406030204" pitchFamily="18" charset="0"/>
                              <a:cs typeface="Times New Roman" panose="02020603050405020304" pitchFamily="18" charset="0"/>
                            </a:rPr>
                            <m:t>𝒎𝒆𝒂𝒏</m:t>
                          </m:r>
                        </m:den>
                      </m:f>
                    </m:oMath>
                  </m:oMathPara>
                </a14:m>
                <a:endParaRPr lang="en-US" b="1" dirty="0">
                  <a:solidFill>
                    <a:srgbClr val="0070C0"/>
                  </a:solidFill>
                  <a:latin typeface="Times New Roman" panose="02020603050405020304" pitchFamily="18" charset="0"/>
                  <a:cs typeface="Times New Roman" panose="02020603050405020304" pitchFamily="18" charset="0"/>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4806176" y="5686184"/>
                <a:ext cx="6348761" cy="667042"/>
              </a:xfrm>
              <a:prstGeom prst="rect">
                <a:avLst/>
              </a:prstGeom>
              <a:blipFill rotWithShape="0">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742602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2682998416"/>
              </p:ext>
            </p:extLst>
          </p:nvPr>
        </p:nvGraphicFramePr>
        <p:xfrm>
          <a:off x="0" y="53769"/>
          <a:ext cx="11620500" cy="3672632"/>
        </p:xfrm>
        <a:graphic>
          <a:graphicData uri="http://schemas.openxmlformats.org/drawingml/2006/table">
            <a:tbl>
              <a:tblPr/>
              <a:tblGrid>
                <a:gridCol w="11620500"/>
              </a:tblGrid>
              <a:tr h="380655">
                <a:tc>
                  <a:txBody>
                    <a:bodyPr/>
                    <a:lstStyle/>
                    <a:p>
                      <a:pPr algn="l" fontAlgn="t"/>
                      <a:r>
                        <a:rPr lang="en-US" sz="2000" dirty="0">
                          <a:solidFill>
                            <a:srgbClr val="0000FF"/>
                          </a:solidFill>
                          <a:effectLst/>
                          <a:latin typeface="Lucida Console" panose="020B0609040504020204" pitchFamily="49" charset="0"/>
                        </a:rPr>
                        <a:t>library("MVA</a:t>
                      </a:r>
                      <a:r>
                        <a:rPr lang="en-US" sz="2000" dirty="0" smtClean="0">
                          <a:solidFill>
                            <a:srgbClr val="0000FF"/>
                          </a:solidFill>
                          <a:effectLst/>
                          <a:latin typeface="Lucida Console" panose="020B0609040504020204" pitchFamily="49" charset="0"/>
                        </a:rPr>
                        <a:t>")</a:t>
                      </a:r>
                    </a:p>
                    <a:p>
                      <a:pPr algn="l" fontAlgn="t"/>
                      <a:r>
                        <a:rPr lang="en-US" sz="2000" dirty="0" smtClean="0">
                          <a:solidFill>
                            <a:srgbClr val="0000FF"/>
                          </a:solidFill>
                          <a:effectLst/>
                          <a:latin typeface="Lucida Console" panose="020B0609040504020204" pitchFamily="49" charset="0"/>
                        </a:rPr>
                        <a:t>data</a:t>
                      </a:r>
                      <a:r>
                        <a:rPr lang="en-US" sz="2000" dirty="0">
                          <a:solidFill>
                            <a:srgbClr val="0000FF"/>
                          </a:solidFill>
                          <a:effectLst/>
                          <a:latin typeface="Lucida Console" panose="020B0609040504020204" pitchFamily="49" charset="0"/>
                        </a:rPr>
                        <a:t>&lt;-matrix(c(5, 3, -1, 1, 1, -2, -3, -2), </a:t>
                      </a:r>
                      <a:r>
                        <a:rPr lang="en-US" sz="2000" dirty="0" err="1">
                          <a:solidFill>
                            <a:srgbClr val="0000FF"/>
                          </a:solidFill>
                          <a:effectLst/>
                          <a:latin typeface="Lucida Console" panose="020B0609040504020204" pitchFamily="49" charset="0"/>
                        </a:rPr>
                        <a:t>nrow</a:t>
                      </a:r>
                      <a:r>
                        <a:rPr lang="en-US" sz="2000" dirty="0">
                          <a:solidFill>
                            <a:srgbClr val="0000FF"/>
                          </a:solidFill>
                          <a:effectLst/>
                          <a:latin typeface="Lucida Console" panose="020B0609040504020204" pitchFamily="49" charset="0"/>
                        </a:rPr>
                        <a:t>=4, </a:t>
                      </a:r>
                      <a:r>
                        <a:rPr lang="en-US" sz="2000" dirty="0" err="1">
                          <a:solidFill>
                            <a:srgbClr val="0000FF"/>
                          </a:solidFill>
                          <a:effectLst/>
                          <a:latin typeface="Lucida Console" panose="020B0609040504020204" pitchFamily="49" charset="0"/>
                        </a:rPr>
                        <a:t>ncol</a:t>
                      </a:r>
                      <a:r>
                        <a:rPr lang="en-US" sz="2000" dirty="0">
                          <a:solidFill>
                            <a:srgbClr val="0000FF"/>
                          </a:solidFill>
                          <a:effectLst/>
                          <a:latin typeface="Lucida Console" panose="020B0609040504020204" pitchFamily="49" charset="0"/>
                        </a:rPr>
                        <a:t>=2, </a:t>
                      </a:r>
                      <a:r>
                        <a:rPr lang="en-US" sz="2000" dirty="0" err="1">
                          <a:solidFill>
                            <a:srgbClr val="0000FF"/>
                          </a:solidFill>
                          <a:effectLst/>
                          <a:latin typeface="Lucida Console" panose="020B0609040504020204" pitchFamily="49" charset="0"/>
                        </a:rPr>
                        <a:t>byrow</a:t>
                      </a:r>
                      <a:r>
                        <a:rPr lang="en-US" sz="2000" dirty="0">
                          <a:solidFill>
                            <a:srgbClr val="0000FF"/>
                          </a:solidFill>
                          <a:effectLst/>
                          <a:latin typeface="Lucida Console" panose="020B0609040504020204" pitchFamily="49" charset="0"/>
                        </a:rPr>
                        <a:t>=1</a:t>
                      </a:r>
                      <a:r>
                        <a:rPr lang="en-US" sz="2000" dirty="0" smtClean="0">
                          <a:solidFill>
                            <a:srgbClr val="0000FF"/>
                          </a:solidFill>
                          <a:effectLst/>
                          <a:latin typeface="Lucida Console" panose="020B0609040504020204" pitchFamily="49" charset="0"/>
                        </a:rPr>
                        <a:t>)</a:t>
                      </a:r>
                    </a:p>
                    <a:p>
                      <a:pPr algn="l" fontAlgn="t"/>
                      <a:r>
                        <a:rPr lang="en-US" sz="2000" dirty="0" smtClean="0">
                          <a:solidFill>
                            <a:srgbClr val="0000FF"/>
                          </a:solidFill>
                          <a:effectLst/>
                          <a:latin typeface="Lucida Console" panose="020B0609040504020204" pitchFamily="49" charset="0"/>
                        </a:rPr>
                        <a:t>n</a:t>
                      </a:r>
                      <a:r>
                        <a:rPr lang="en-US" sz="2000" dirty="0">
                          <a:solidFill>
                            <a:srgbClr val="0000FF"/>
                          </a:solidFill>
                          <a:effectLst/>
                          <a:latin typeface="Lucida Console" panose="020B0609040504020204" pitchFamily="49" charset="0"/>
                        </a:rPr>
                        <a:t>&lt;-</a:t>
                      </a:r>
                      <a:r>
                        <a:rPr lang="en-US" sz="2000" dirty="0" err="1">
                          <a:solidFill>
                            <a:srgbClr val="0000FF"/>
                          </a:solidFill>
                          <a:effectLst/>
                          <a:latin typeface="Lucida Console" panose="020B0609040504020204" pitchFamily="49" charset="0"/>
                        </a:rPr>
                        <a:t>nrow</a:t>
                      </a:r>
                      <a:r>
                        <a:rPr lang="en-US" sz="2000" dirty="0">
                          <a:solidFill>
                            <a:srgbClr val="0000FF"/>
                          </a:solidFill>
                          <a:effectLst/>
                          <a:latin typeface="Lucida Console" panose="020B0609040504020204" pitchFamily="49" charset="0"/>
                        </a:rPr>
                        <a:t>(data</a:t>
                      </a:r>
                      <a:r>
                        <a:rPr lang="en-US" sz="2000" dirty="0" smtClean="0">
                          <a:solidFill>
                            <a:srgbClr val="0000FF"/>
                          </a:solidFill>
                          <a:effectLst/>
                          <a:latin typeface="Lucida Console" panose="020B0609040504020204" pitchFamily="49" charset="0"/>
                        </a:rPr>
                        <a:t>)</a:t>
                      </a:r>
                    </a:p>
                    <a:p>
                      <a:pPr algn="l" fontAlgn="t"/>
                      <a:r>
                        <a:rPr lang="en-US" sz="2000" dirty="0" err="1" smtClean="0">
                          <a:solidFill>
                            <a:srgbClr val="0000FF"/>
                          </a:solidFill>
                          <a:effectLst/>
                          <a:latin typeface="Lucida Console" panose="020B0609040504020204" pitchFamily="49" charset="0"/>
                        </a:rPr>
                        <a:t>wss</a:t>
                      </a:r>
                      <a:r>
                        <a:rPr lang="en-US" sz="2000" dirty="0">
                          <a:solidFill>
                            <a:srgbClr val="0000FF"/>
                          </a:solidFill>
                          <a:effectLst/>
                          <a:latin typeface="Lucida Console" panose="020B0609040504020204" pitchFamily="49" charset="0"/>
                        </a:rPr>
                        <a:t>&lt;-rep(0,4</a:t>
                      </a:r>
                      <a:r>
                        <a:rPr lang="en-US" sz="2000" dirty="0" smtClean="0">
                          <a:solidFill>
                            <a:srgbClr val="0000FF"/>
                          </a:solidFill>
                          <a:effectLst/>
                          <a:latin typeface="Lucida Console" panose="020B0609040504020204" pitchFamily="49" charset="0"/>
                        </a:rPr>
                        <a:t>)</a:t>
                      </a:r>
                    </a:p>
                    <a:p>
                      <a:pPr algn="l" fontAlgn="t"/>
                      <a:r>
                        <a:rPr lang="en-US" sz="2000" dirty="0" smtClean="0">
                          <a:solidFill>
                            <a:srgbClr val="0000FF"/>
                          </a:solidFill>
                          <a:effectLst/>
                          <a:latin typeface="Lucida Console" panose="020B0609040504020204" pitchFamily="49" charset="0"/>
                        </a:rPr>
                        <a:t>for </a:t>
                      </a:r>
                      <a:r>
                        <a:rPr lang="en-US" sz="2000" dirty="0">
                          <a:solidFill>
                            <a:srgbClr val="0000FF"/>
                          </a:solidFill>
                          <a:effectLst/>
                          <a:latin typeface="Lucida Console" panose="020B0609040504020204" pitchFamily="49" charset="0"/>
                        </a:rPr>
                        <a:t>(</a:t>
                      </a:r>
                      <a:r>
                        <a:rPr lang="en-US" sz="2000" dirty="0" err="1">
                          <a:solidFill>
                            <a:srgbClr val="0000FF"/>
                          </a:solidFill>
                          <a:effectLst/>
                          <a:latin typeface="Lucida Console" panose="020B0609040504020204" pitchFamily="49" charset="0"/>
                        </a:rPr>
                        <a:t>i</a:t>
                      </a:r>
                      <a:r>
                        <a:rPr lang="en-US" sz="2000" dirty="0">
                          <a:solidFill>
                            <a:srgbClr val="0000FF"/>
                          </a:solidFill>
                          <a:effectLst/>
                          <a:latin typeface="Lucida Console" panose="020B0609040504020204" pitchFamily="49" charset="0"/>
                        </a:rPr>
                        <a:t> in 1:3</a:t>
                      </a:r>
                      <a:r>
                        <a:rPr lang="en-US" sz="2000" dirty="0" smtClean="0">
                          <a:solidFill>
                            <a:srgbClr val="0000FF"/>
                          </a:solidFill>
                          <a:effectLst/>
                          <a:latin typeface="Lucida Console" panose="020B0609040504020204" pitchFamily="49" charset="0"/>
                        </a:rPr>
                        <a:t>)</a:t>
                      </a:r>
                    </a:p>
                    <a:p>
                      <a:pPr algn="l" fontAlgn="t"/>
                      <a:r>
                        <a:rPr lang="en-US" sz="2000" dirty="0" err="1" smtClean="0">
                          <a:solidFill>
                            <a:srgbClr val="0000FF"/>
                          </a:solidFill>
                          <a:effectLst/>
                          <a:latin typeface="Lucida Console" panose="020B0609040504020204" pitchFamily="49" charset="0"/>
                        </a:rPr>
                        <a:t>wss</a:t>
                      </a:r>
                      <a:r>
                        <a:rPr lang="en-US" sz="2000" dirty="0" smtClean="0">
                          <a:solidFill>
                            <a:srgbClr val="0000FF"/>
                          </a:solidFill>
                          <a:effectLst/>
                          <a:latin typeface="Lucida Console" panose="020B0609040504020204" pitchFamily="49" charset="0"/>
                        </a:rPr>
                        <a:t>[</a:t>
                      </a:r>
                      <a:r>
                        <a:rPr lang="en-US" sz="2000" dirty="0" err="1" smtClean="0">
                          <a:solidFill>
                            <a:srgbClr val="0000FF"/>
                          </a:solidFill>
                          <a:effectLst/>
                          <a:latin typeface="Lucida Console" panose="020B0609040504020204" pitchFamily="49" charset="0"/>
                        </a:rPr>
                        <a:t>i</a:t>
                      </a:r>
                      <a:r>
                        <a:rPr lang="en-US" sz="2000" dirty="0">
                          <a:solidFill>
                            <a:srgbClr val="0000FF"/>
                          </a:solidFill>
                          <a:effectLst/>
                          <a:latin typeface="Lucida Console" panose="020B0609040504020204" pitchFamily="49" charset="0"/>
                        </a:rPr>
                        <a:t>]&lt;-sum(</a:t>
                      </a:r>
                      <a:r>
                        <a:rPr lang="en-US" sz="2000" dirty="0" err="1">
                          <a:solidFill>
                            <a:srgbClr val="0000FF"/>
                          </a:solidFill>
                          <a:effectLst/>
                          <a:latin typeface="Lucida Console" panose="020B0609040504020204" pitchFamily="49" charset="0"/>
                        </a:rPr>
                        <a:t>kmeans</a:t>
                      </a:r>
                      <a:r>
                        <a:rPr lang="en-US" sz="2000" dirty="0">
                          <a:solidFill>
                            <a:srgbClr val="0000FF"/>
                          </a:solidFill>
                          <a:effectLst/>
                          <a:latin typeface="Lucida Console" panose="020B0609040504020204" pitchFamily="49" charset="0"/>
                        </a:rPr>
                        <a:t>(</a:t>
                      </a:r>
                      <a:r>
                        <a:rPr lang="en-US" sz="2000" dirty="0" err="1">
                          <a:solidFill>
                            <a:srgbClr val="0000FF"/>
                          </a:solidFill>
                          <a:effectLst/>
                          <a:latin typeface="Lucida Console" panose="020B0609040504020204" pitchFamily="49" charset="0"/>
                        </a:rPr>
                        <a:t>data,centers</a:t>
                      </a:r>
                      <a:r>
                        <a:rPr lang="en-US" sz="2000" dirty="0">
                          <a:solidFill>
                            <a:srgbClr val="0000FF"/>
                          </a:solidFill>
                          <a:effectLst/>
                          <a:latin typeface="Lucida Console" panose="020B0609040504020204" pitchFamily="49" charset="0"/>
                        </a:rPr>
                        <a:t>=</a:t>
                      </a:r>
                      <a:r>
                        <a:rPr lang="en-US" sz="2000" dirty="0" err="1">
                          <a:solidFill>
                            <a:srgbClr val="0000FF"/>
                          </a:solidFill>
                          <a:effectLst/>
                          <a:latin typeface="Lucida Console" panose="020B0609040504020204" pitchFamily="49" charset="0"/>
                        </a:rPr>
                        <a:t>i</a:t>
                      </a:r>
                      <a:r>
                        <a:rPr lang="en-US" sz="2000" dirty="0">
                          <a:solidFill>
                            <a:srgbClr val="0000FF"/>
                          </a:solidFill>
                          <a:effectLst/>
                          <a:latin typeface="Lucida Console" panose="020B0609040504020204" pitchFamily="49" charset="0"/>
                        </a:rPr>
                        <a:t>)$</a:t>
                      </a:r>
                      <a:r>
                        <a:rPr lang="en-US" sz="2000" dirty="0" err="1">
                          <a:solidFill>
                            <a:srgbClr val="0000FF"/>
                          </a:solidFill>
                          <a:effectLst/>
                          <a:latin typeface="Lucida Console" panose="020B0609040504020204" pitchFamily="49" charset="0"/>
                        </a:rPr>
                        <a:t>withinss</a:t>
                      </a:r>
                      <a:r>
                        <a:rPr lang="en-US" sz="2000" dirty="0" smtClean="0">
                          <a:solidFill>
                            <a:srgbClr val="0000FF"/>
                          </a:solidFill>
                          <a:effectLst/>
                          <a:latin typeface="Lucida Console" panose="020B0609040504020204" pitchFamily="49" charset="0"/>
                        </a:rPr>
                        <a:t>)</a:t>
                      </a:r>
                    </a:p>
                    <a:p>
                      <a:pPr algn="l" fontAlgn="t"/>
                      <a:r>
                        <a:rPr lang="en-US" sz="2000" dirty="0" smtClean="0">
                          <a:solidFill>
                            <a:srgbClr val="0000FF"/>
                          </a:solidFill>
                          <a:effectLst/>
                          <a:latin typeface="Lucida Console" panose="020B0609040504020204" pitchFamily="49" charset="0"/>
                        </a:rPr>
                        <a:t>plot(1:4,wss</a:t>
                      </a:r>
                      <a:r>
                        <a:rPr lang="en-US" sz="2000" dirty="0">
                          <a:solidFill>
                            <a:srgbClr val="0000FF"/>
                          </a:solidFill>
                          <a:effectLst/>
                          <a:latin typeface="Lucida Console" panose="020B0609040504020204" pitchFamily="49" charset="0"/>
                        </a:rPr>
                        <a:t>, type="b", </a:t>
                      </a:r>
                      <a:r>
                        <a:rPr lang="en-US" sz="2000" dirty="0" err="1">
                          <a:solidFill>
                            <a:srgbClr val="0000FF"/>
                          </a:solidFill>
                          <a:effectLst/>
                          <a:latin typeface="Lucida Console" panose="020B0609040504020204" pitchFamily="49" charset="0"/>
                        </a:rPr>
                        <a:t>xlab</a:t>
                      </a:r>
                      <a:r>
                        <a:rPr lang="en-US" sz="2000" dirty="0">
                          <a:solidFill>
                            <a:srgbClr val="0000FF"/>
                          </a:solidFill>
                          <a:effectLst/>
                          <a:latin typeface="Lucida Console" panose="020B0609040504020204" pitchFamily="49" charset="0"/>
                        </a:rPr>
                        <a:t>="number of groups",</a:t>
                      </a:r>
                      <a:r>
                        <a:rPr lang="en-US" sz="2000" dirty="0" err="1">
                          <a:solidFill>
                            <a:srgbClr val="0000FF"/>
                          </a:solidFill>
                          <a:effectLst/>
                          <a:latin typeface="Lucida Console" panose="020B0609040504020204" pitchFamily="49" charset="0"/>
                        </a:rPr>
                        <a:t>ylab</a:t>
                      </a:r>
                      <a:r>
                        <a:rPr lang="en-US" sz="2000" dirty="0">
                          <a:solidFill>
                            <a:srgbClr val="0000FF"/>
                          </a:solidFill>
                          <a:effectLst/>
                          <a:latin typeface="Lucida Console" panose="020B0609040504020204" pitchFamily="49" charset="0"/>
                        </a:rPr>
                        <a:t>="within groups sum of squares") </a:t>
                      </a:r>
                    </a:p>
                  </a:txBody>
                  <a:tcPr marL="57098" marR="0" marT="0" marB="76131">
                    <a:lnL>
                      <a:noFill/>
                    </a:lnL>
                    <a:lnR>
                      <a:noFill/>
                    </a:lnR>
                    <a:lnT>
                      <a:noFill/>
                    </a:lnT>
                    <a:lnB>
                      <a:noFill/>
                    </a:lnB>
                    <a:solidFill>
                      <a:srgbClr val="FFFFFF"/>
                    </a:solidFill>
                  </a:tcPr>
                </a:tc>
              </a:tr>
              <a:tr h="228393">
                <a:tc>
                  <a:txBody>
                    <a:bodyPr/>
                    <a:lstStyle/>
                    <a:p>
                      <a:pPr algn="l" fontAlgn="t"/>
                      <a:endParaRPr lang="en-US" sz="2400">
                        <a:effectLst/>
                        <a:latin typeface="Lucida Console" panose="020B0609040504020204" pitchFamily="49" charset="0"/>
                      </a:endParaRPr>
                    </a:p>
                  </a:txBody>
                  <a:tcPr marL="57098" marR="0" marT="0" marB="76131">
                    <a:lnL>
                      <a:noFill/>
                    </a:lnL>
                    <a:lnR>
                      <a:noFill/>
                    </a:lnR>
                    <a:lnT>
                      <a:noFill/>
                    </a:lnT>
                    <a:lnB>
                      <a:noFill/>
                    </a:lnB>
                    <a:solidFill>
                      <a:srgbClr val="FFFFFF"/>
                    </a:solidFill>
                  </a:tcPr>
                </a:tc>
              </a:tr>
              <a:tr h="350203">
                <a:tc>
                  <a:txBody>
                    <a:bodyPr/>
                    <a:lstStyle/>
                    <a:p>
                      <a:endParaRPr lang="en-US" sz="2400"/>
                    </a:p>
                  </a:txBody>
                  <a:tcPr marL="57098" marR="0" marT="0" marB="76131">
                    <a:lnL>
                      <a:noFill/>
                    </a:lnL>
                    <a:lnR>
                      <a:noFill/>
                    </a:lnR>
                    <a:lnT>
                      <a:noFill/>
                    </a:lnT>
                    <a:lnB>
                      <a:noFill/>
                    </a:lnB>
                    <a:solidFill>
                      <a:srgbClr val="FFFFFF"/>
                    </a:solidFill>
                  </a:tcPr>
                </a:tc>
              </a:tr>
              <a:tr h="152262">
                <a:tc>
                  <a:txBody>
                    <a:bodyPr/>
                    <a:lstStyle/>
                    <a:p>
                      <a:pPr algn="l" fontAlgn="t"/>
                      <a:endParaRPr lang="en-US" sz="1800" dirty="0">
                        <a:solidFill>
                          <a:srgbClr val="0000FF"/>
                        </a:solidFill>
                        <a:effectLst/>
                        <a:latin typeface="Lucida Console" panose="020B0609040504020204" pitchFamily="49" charset="0"/>
                      </a:endParaRPr>
                    </a:p>
                  </a:txBody>
                  <a:tcPr marL="0" marR="0" marT="0" marB="0">
                    <a:lnL>
                      <a:noFill/>
                    </a:lnL>
                    <a:lnR>
                      <a:noFill/>
                    </a:lnR>
                    <a:lnT>
                      <a:noFill/>
                    </a:lnT>
                    <a:lnB>
                      <a:noFill/>
                    </a:lnB>
                    <a:solidFill>
                      <a:srgbClr val="FFFFFF"/>
                    </a:solidFill>
                  </a:tcPr>
                </a:tc>
              </a:tr>
            </a:tbl>
          </a:graphicData>
        </a:graphic>
      </p:graphicFrame>
      <p:pic>
        <p:nvPicPr>
          <p:cNvPr id="8" name="Picture 7"/>
          <p:cNvPicPr>
            <a:picLocks noChangeAspect="1"/>
          </p:cNvPicPr>
          <p:nvPr/>
        </p:nvPicPr>
        <p:blipFill>
          <a:blip r:embed="rId2"/>
          <a:stretch>
            <a:fillRect/>
          </a:stretch>
        </p:blipFill>
        <p:spPr>
          <a:xfrm>
            <a:off x="2140078" y="2681287"/>
            <a:ext cx="7475410" cy="4009445"/>
          </a:xfrm>
          <a:prstGeom prst="rect">
            <a:avLst/>
          </a:prstGeom>
        </p:spPr>
      </p:pic>
    </p:spTree>
    <p:extLst>
      <p:ext uri="{BB962C8B-B14F-4D97-AF65-F5344CB8AC3E}">
        <p14:creationId xmlns:p14="http://schemas.microsoft.com/office/powerpoint/2010/main" val="3981847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08857" y="85881"/>
                <a:ext cx="12083143" cy="6786473"/>
              </a:xfrm>
              <a:prstGeom prst="rect">
                <a:avLst/>
              </a:prstGeom>
            </p:spPr>
            <p:txBody>
              <a:bodyPr wrap="square">
                <a:spAutoFit/>
              </a:bodyPr>
              <a:lstStyle/>
              <a:p>
                <a:pPr algn="ctr"/>
                <a:r>
                  <a:rPr lang="en-US" sz="2600" dirty="0" smtClean="0">
                    <a:latin typeface="Times New Roman" panose="02020603050405020304" pitchFamily="18" charset="0"/>
                    <a:cs typeface="Times New Roman" panose="02020603050405020304" pitchFamily="18" charset="0"/>
                  </a:rPr>
                  <a:t>The Need for Clustering Algorithms (Continued) </a:t>
                </a:r>
              </a:p>
              <a:p>
                <a:r>
                  <a:rPr lang="en-US" sz="2600" dirty="0" smtClean="0">
                    <a:latin typeface="Times New Roman" panose="02020603050405020304" pitchFamily="18" charset="0"/>
                    <a:cs typeface="Times New Roman" panose="02020603050405020304" pitchFamily="18" charset="0"/>
                  </a:rPr>
                  <a:t>• If we </a:t>
                </a:r>
                <a:r>
                  <a:rPr lang="en-US" sz="2600" dirty="0" smtClean="0">
                    <a:solidFill>
                      <a:srgbClr val="0070C0"/>
                    </a:solidFill>
                    <a:latin typeface="Times New Roman" panose="02020603050405020304" pitchFamily="18" charset="0"/>
                    <a:cs typeface="Times New Roman" panose="02020603050405020304" pitchFamily="18" charset="0"/>
                  </a:rPr>
                  <a:t>don’t know </a:t>
                </a:r>
                <a:r>
                  <a:rPr lang="en-US" sz="2600" dirty="0" smtClean="0">
                    <a:latin typeface="Times New Roman" panose="02020603050405020304" pitchFamily="18" charset="0"/>
                    <a:cs typeface="Times New Roman" panose="02020603050405020304" pitchFamily="18" charset="0"/>
                  </a:rPr>
                  <a:t>the value of </a:t>
                </a:r>
                <a14:m>
                  <m:oMath xmlns:m="http://schemas.openxmlformats.org/officeDocument/2006/math" xmlns="">
                    <m:r>
                      <a:rPr lang="en-US" sz="2600" b="1" i="1" dirty="0" smtClean="0">
                        <a:solidFill>
                          <a:srgbClr val="0070C0"/>
                        </a:solidFill>
                        <a:latin typeface="Cambria Math" panose="02040503050406030204" pitchFamily="18" charset="0"/>
                        <a:cs typeface="Times New Roman" panose="02020603050405020304" pitchFamily="18" charset="0"/>
                      </a:rPr>
                      <m:t>𝒌</m:t>
                    </m:r>
                  </m:oMath>
                </a14:m>
                <a:r>
                  <a:rPr lang="en-US" sz="2600" dirty="0" smtClean="0">
                    <a:latin typeface="Times New Roman" panose="02020603050405020304" pitchFamily="18" charset="0"/>
                    <a:cs typeface="Times New Roman" panose="02020603050405020304" pitchFamily="18" charset="0"/>
                  </a:rPr>
                  <a:t>, the possible number of partitions is even more massive. </a:t>
                </a:r>
              </a:p>
              <a:p>
                <a:r>
                  <a:rPr lang="en-US" sz="2600" dirty="0" smtClean="0">
                    <a:latin typeface="Times New Roman" panose="02020603050405020304" pitchFamily="18" charset="0"/>
                    <a:cs typeface="Times New Roman" panose="02020603050405020304" pitchFamily="18" charset="0"/>
                  </a:rPr>
                  <a:t>• Example: a. The </a:t>
                </a:r>
                <a:r>
                  <a:rPr lang="en-US" sz="2600" dirty="0">
                    <a:latin typeface="Times New Roman" panose="02020603050405020304" pitchFamily="18" charset="0"/>
                    <a:cs typeface="Times New Roman" panose="02020603050405020304" pitchFamily="18" charset="0"/>
                  </a:rPr>
                  <a:t>set {1, 2, 3} can be partitioned in the following </a:t>
                </a:r>
                <a:r>
                  <a:rPr lang="en-US" sz="2600" dirty="0" smtClean="0">
                    <a:solidFill>
                      <a:srgbClr val="C00000"/>
                    </a:solidFill>
                    <a:latin typeface="Times New Roman" panose="02020603050405020304" pitchFamily="18" charset="0"/>
                    <a:cs typeface="Times New Roman" panose="02020603050405020304" pitchFamily="18" charset="0"/>
                  </a:rPr>
                  <a:t>10 ways</a:t>
                </a:r>
                <a:r>
                  <a:rPr lang="en-US" sz="2600" dirty="0" smtClean="0">
                    <a:latin typeface="Times New Roman" panose="02020603050405020304" pitchFamily="18" charset="0"/>
                    <a:cs typeface="Times New Roman" panose="02020603050405020304" pitchFamily="18" charset="0"/>
                  </a:rPr>
                  <a:t>:</a:t>
                </a:r>
                <a:endParaRPr lang="en-US" sz="2600" dirty="0">
                  <a:latin typeface="Times New Roman" panose="02020603050405020304" pitchFamily="18" charset="0"/>
                  <a:cs typeface="Times New Roman" panose="02020603050405020304" pitchFamily="18" charset="0"/>
                </a:endParaRPr>
              </a:p>
              <a:p>
                <a:pPr algn="ctr"/>
                <a:r>
                  <a:rPr lang="en-US" sz="2600" dirty="0">
                    <a:solidFill>
                      <a:srgbClr val="0070C0"/>
                    </a:solidFill>
                    <a:latin typeface="Times New Roman" panose="02020603050405020304" pitchFamily="18" charset="0"/>
                    <a:cs typeface="Times New Roman" panose="02020603050405020304" pitchFamily="18" charset="0"/>
                  </a:rPr>
                  <a:t>{{1}, {2}, {3}}</a:t>
                </a:r>
              </a:p>
              <a:p>
                <a:pPr algn="ctr"/>
                <a:r>
                  <a:rPr lang="en-US" sz="2600" dirty="0">
                    <a:solidFill>
                      <a:srgbClr val="0070C0"/>
                    </a:solidFill>
                    <a:latin typeface="Times New Roman" panose="02020603050405020304" pitchFamily="18" charset="0"/>
                    <a:cs typeface="Times New Roman" panose="02020603050405020304" pitchFamily="18" charset="0"/>
                  </a:rPr>
                  <a:t>{{1, 2}, {3}}</a:t>
                </a:r>
              </a:p>
              <a:p>
                <a:pPr algn="ctr"/>
                <a:r>
                  <a:rPr lang="en-US" sz="2600" dirty="0">
                    <a:solidFill>
                      <a:srgbClr val="0070C0"/>
                    </a:solidFill>
                    <a:latin typeface="Times New Roman" panose="02020603050405020304" pitchFamily="18" charset="0"/>
                    <a:cs typeface="Times New Roman" panose="02020603050405020304" pitchFamily="18" charset="0"/>
                  </a:rPr>
                  <a:t>{{1, 3}, {2}}</a:t>
                </a:r>
              </a:p>
              <a:p>
                <a:pPr algn="ctr"/>
                <a:r>
                  <a:rPr lang="en-US" sz="2600" dirty="0">
                    <a:solidFill>
                      <a:srgbClr val="0070C0"/>
                    </a:solidFill>
                    <a:latin typeface="Times New Roman" panose="02020603050405020304" pitchFamily="18" charset="0"/>
                    <a:cs typeface="Times New Roman" panose="02020603050405020304" pitchFamily="18" charset="0"/>
                  </a:rPr>
                  <a:t>{{1}, {2, 3}}</a:t>
                </a:r>
              </a:p>
              <a:p>
                <a:pPr algn="ctr"/>
                <a:r>
                  <a:rPr lang="en-US" sz="2600" dirty="0">
                    <a:solidFill>
                      <a:srgbClr val="0070C0"/>
                    </a:solidFill>
                    <a:latin typeface="Times New Roman" panose="02020603050405020304" pitchFamily="18" charset="0"/>
                    <a:cs typeface="Times New Roman" panose="02020603050405020304" pitchFamily="18" charset="0"/>
                  </a:rPr>
                  <a:t>{{1, 2, 3}}.</a:t>
                </a:r>
              </a:p>
              <a:p>
                <a:r>
                  <a:rPr lang="en-US" sz="2600" dirty="0" smtClean="0">
                    <a:latin typeface="Times New Roman" panose="02020603050405020304" pitchFamily="18" charset="0"/>
                    <a:cs typeface="Times New Roman" panose="02020603050405020304" pitchFamily="18" charset="0"/>
                  </a:rPr>
                  <a:t>b. There are 35, 742, 549, 198, 872, 617, 291, 353, 508, 656, 626, 642, 567 possible partitions of </a:t>
                </a:r>
                <a14:m>
                  <m:oMath xmlns:m="http://schemas.openxmlformats.org/officeDocument/2006/math" xmlns="">
                    <m:r>
                      <a:rPr lang="en-US" sz="2600" i="1" dirty="0" smtClean="0">
                        <a:solidFill>
                          <a:srgbClr val="0070C0"/>
                        </a:solidFill>
                        <a:latin typeface="Cambria Math" panose="02040503050406030204" pitchFamily="18" charset="0"/>
                        <a:cs typeface="Times New Roman" panose="02020603050405020304" pitchFamily="18" charset="0"/>
                      </a:rPr>
                      <m:t>𝑛</m:t>
                    </m:r>
                    <m:r>
                      <a:rPr lang="en-US" sz="2600" i="1" dirty="0" smtClean="0">
                        <a:solidFill>
                          <a:srgbClr val="0070C0"/>
                        </a:solidFill>
                        <a:latin typeface="Cambria Math" panose="02040503050406030204" pitchFamily="18" charset="0"/>
                        <a:cs typeface="Times New Roman" panose="02020603050405020304" pitchFamily="18" charset="0"/>
                      </a:rPr>
                      <m:t> = 42 </m:t>
                    </m:r>
                  </m:oMath>
                </a14:m>
                <a:r>
                  <a:rPr lang="en-US" sz="2600" dirty="0" smtClean="0">
                    <a:latin typeface="Times New Roman" panose="02020603050405020304" pitchFamily="18" charset="0"/>
                    <a:cs typeface="Times New Roman" panose="02020603050405020304" pitchFamily="18" charset="0"/>
                  </a:rPr>
                  <a:t>objects if we let the number of clusters </a:t>
                </a:r>
                <a14:m>
                  <m:oMath xmlns:m="http://schemas.openxmlformats.org/officeDocument/2006/math" xmlns="">
                    <m:r>
                      <a:rPr lang="en-US" sz="2600" b="1" i="1" dirty="0" smtClean="0">
                        <a:solidFill>
                          <a:srgbClr val="C00000"/>
                        </a:solidFill>
                        <a:latin typeface="Cambria Math" panose="02040503050406030204" pitchFamily="18" charset="0"/>
                        <a:cs typeface="Times New Roman" panose="02020603050405020304" pitchFamily="18" charset="0"/>
                      </a:rPr>
                      <m:t>𝒌</m:t>
                    </m:r>
                  </m:oMath>
                </a14:m>
                <a:r>
                  <a:rPr lang="en-US" sz="2600" dirty="0" smtClean="0">
                    <a:latin typeface="Times New Roman" panose="02020603050405020304" pitchFamily="18" charset="0"/>
                    <a:cs typeface="Times New Roman" panose="02020603050405020304" pitchFamily="18" charset="0"/>
                  </a:rPr>
                  <a:t> vary. </a:t>
                </a:r>
              </a:p>
              <a:p>
                <a:r>
                  <a:rPr lang="en-US" sz="2600" dirty="0" smtClean="0">
                    <a:latin typeface="Times New Roman" panose="02020603050405020304" pitchFamily="18" charset="0"/>
                    <a:cs typeface="Times New Roman" panose="02020603050405020304" pitchFamily="18" charset="0"/>
                  </a:rPr>
                  <a:t>(the Bell number for </a:t>
                </a:r>
                <a14:m>
                  <m:oMath xmlns:m="http://schemas.openxmlformats.org/officeDocument/2006/math" xmlns="">
                    <m:r>
                      <a:rPr lang="en-US" sz="2600" b="1" i="1" dirty="0" smtClean="0">
                        <a:latin typeface="Cambria Math" panose="02040503050406030204" pitchFamily="18" charset="0"/>
                        <a:cs typeface="Times New Roman" panose="02020603050405020304" pitchFamily="18" charset="0"/>
                      </a:rPr>
                      <m:t>𝒏</m:t>
                    </m:r>
                  </m:oMath>
                </a14:m>
                <a:r>
                  <a:rPr lang="en-US" sz="2600" dirty="0" smtClean="0">
                    <a:latin typeface="Times New Roman" panose="02020603050405020304" pitchFamily="18" charset="0"/>
                    <a:cs typeface="Times New Roman" panose="02020603050405020304" pitchFamily="18" charset="0"/>
                  </a:rPr>
                  <a:t>.) </a:t>
                </a:r>
              </a:p>
              <a:p>
                <a14:m>
                  <m:oMathPara xmlns:m="http://schemas.openxmlformats.org/officeDocument/2006/math" xmlns="">
                    <m:oMathParaPr>
                      <m:jc m:val="centerGroup"/>
                    </m:oMathParaPr>
                    <m:oMath xmlns:m="http://schemas.openxmlformats.org/officeDocument/2006/math">
                      <m:nary>
                        <m:naryPr>
                          <m:chr m:val="∑"/>
                          <m:ctrlPr>
                            <a:rPr lang="en-US" sz="2600" i="1" smtClean="0">
                              <a:latin typeface="Cambria Math" panose="02040503050406030204" pitchFamily="18" charset="0"/>
                              <a:cs typeface="Times New Roman" panose="02020603050405020304" pitchFamily="18" charset="0"/>
                            </a:rPr>
                          </m:ctrlPr>
                        </m:naryPr>
                        <m:sub>
                          <m:r>
                            <m:rPr>
                              <m:brk m:alnAt="23"/>
                            </m:rPr>
                            <a:rPr lang="en-US" sz="2600" b="0" i="1" smtClean="0">
                              <a:latin typeface="Cambria Math" panose="02040503050406030204" pitchFamily="18" charset="0"/>
                              <a:cs typeface="Times New Roman" panose="02020603050405020304" pitchFamily="18" charset="0"/>
                            </a:rPr>
                            <m:t>𝑘</m:t>
                          </m:r>
                          <m:r>
                            <a:rPr lang="en-US" sz="2600" b="0" i="1" smtClean="0">
                              <a:latin typeface="Cambria Math" panose="02040503050406030204" pitchFamily="18" charset="0"/>
                              <a:cs typeface="Times New Roman" panose="02020603050405020304" pitchFamily="18" charset="0"/>
                            </a:rPr>
                            <m:t>=0</m:t>
                          </m:r>
                        </m:sub>
                        <m:sup>
                          <m:r>
                            <a:rPr lang="en-US" sz="2600" b="0" i="1" smtClean="0">
                              <a:latin typeface="Cambria Math" panose="02040503050406030204" pitchFamily="18" charset="0"/>
                              <a:cs typeface="Times New Roman" panose="02020603050405020304" pitchFamily="18" charset="0"/>
                            </a:rPr>
                            <m:t>𝑚</m:t>
                          </m:r>
                        </m:sup>
                        <m:e>
                          <m:r>
                            <a:rPr lang="en-US" sz="2600" b="0" i="1" smtClean="0">
                              <a:latin typeface="Cambria Math" panose="02040503050406030204" pitchFamily="18" charset="0"/>
                              <a:cs typeface="Times New Roman" panose="02020603050405020304" pitchFamily="18" charset="0"/>
                            </a:rPr>
                            <m:t>𝑆</m:t>
                          </m:r>
                          <m:r>
                            <a:rPr lang="en-US" sz="2600" b="0" i="1" smtClean="0">
                              <a:latin typeface="Cambria Math" panose="02040503050406030204" pitchFamily="18" charset="0"/>
                              <a:cs typeface="Times New Roman" panose="02020603050405020304" pitchFamily="18" charset="0"/>
                            </a:rPr>
                            <m:t>(</m:t>
                          </m:r>
                          <m:r>
                            <a:rPr lang="en-US" sz="2600" b="0" i="1" smtClean="0">
                              <a:latin typeface="Cambria Math" panose="02040503050406030204" pitchFamily="18" charset="0"/>
                              <a:cs typeface="Times New Roman" panose="02020603050405020304" pitchFamily="18" charset="0"/>
                            </a:rPr>
                            <m:t>𝑚</m:t>
                          </m:r>
                          <m:r>
                            <a:rPr lang="en-US" sz="2600" b="0" i="1" smtClean="0">
                              <a:latin typeface="Cambria Math" panose="02040503050406030204" pitchFamily="18" charset="0"/>
                              <a:cs typeface="Times New Roman" panose="02020603050405020304" pitchFamily="18" charset="0"/>
                            </a:rPr>
                            <m:t>, </m:t>
                          </m:r>
                          <m:r>
                            <a:rPr lang="en-US" sz="2600" b="0" i="1" smtClean="0">
                              <a:latin typeface="Cambria Math" panose="02040503050406030204" pitchFamily="18" charset="0"/>
                              <a:cs typeface="Times New Roman" panose="02020603050405020304" pitchFamily="18" charset="0"/>
                            </a:rPr>
                            <m:t>𝑛</m:t>
                          </m:r>
                          <m:r>
                            <a:rPr lang="en-US" sz="2600" b="0" i="1" smtClean="0">
                              <a:latin typeface="Cambria Math" panose="02040503050406030204" pitchFamily="18" charset="0"/>
                              <a:cs typeface="Times New Roman" panose="02020603050405020304" pitchFamily="18" charset="0"/>
                            </a:rPr>
                            <m:t>)</m:t>
                          </m:r>
                        </m:e>
                      </m:nary>
                    </m:oMath>
                  </m:oMathPara>
                </a14:m>
                <a:endParaRPr lang="en-US" sz="2600" dirty="0" smtClean="0">
                  <a:latin typeface="Times New Roman" panose="02020603050405020304" pitchFamily="18" charset="0"/>
                  <a:cs typeface="Times New Roman" panose="02020603050405020304" pitchFamily="18" charset="0"/>
                </a:endParaRPr>
              </a:p>
              <a:p>
                <a:r>
                  <a:rPr lang="en-US" sz="2600" dirty="0" smtClean="0">
                    <a:latin typeface="Times New Roman" panose="02020603050405020304" pitchFamily="18" charset="0"/>
                    <a:cs typeface="Times New Roman" panose="02020603050405020304" pitchFamily="18" charset="0"/>
                  </a:rPr>
                  <a:t>• We need intelligently </a:t>
                </a:r>
                <a:r>
                  <a:rPr lang="en-US" sz="2600" dirty="0" smtClean="0">
                    <a:solidFill>
                      <a:srgbClr val="0070C0"/>
                    </a:solidFill>
                    <a:latin typeface="Times New Roman" panose="02020603050405020304" pitchFamily="18" charset="0"/>
                    <a:cs typeface="Times New Roman" panose="02020603050405020304" pitchFamily="18" charset="0"/>
                  </a:rPr>
                  <a:t>designed algorithms that will search among the best possible partitions relatively quickly.</a:t>
                </a:r>
                <a:endParaRPr lang="en-US" sz="2600" dirty="0">
                  <a:solidFill>
                    <a:srgbClr val="0070C0"/>
                  </a:solidFill>
                  <a:latin typeface="Times New Roman" panose="02020603050405020304" pitchFamily="18"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08857" y="85881"/>
                <a:ext cx="12083143" cy="6786473"/>
              </a:xfrm>
              <a:prstGeom prst="rect">
                <a:avLst/>
              </a:prstGeom>
              <a:blipFill rotWithShape="0">
                <a:blip r:embed="rId2"/>
                <a:stretch>
                  <a:fillRect l="-908" t="-809" b="-1438"/>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7345238" y="4450063"/>
            <a:ext cx="3769567" cy="847338"/>
          </a:xfrm>
          <a:prstGeom prst="rect">
            <a:avLst/>
          </a:prstGeom>
        </p:spPr>
      </p:pic>
    </p:spTree>
    <p:extLst>
      <p:ext uri="{BB962C8B-B14F-4D97-AF65-F5344CB8AC3E}">
        <p14:creationId xmlns:p14="http://schemas.microsoft.com/office/powerpoint/2010/main" val="13936204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99" y="94967"/>
            <a:ext cx="11182351" cy="492443"/>
          </a:xfrm>
          <a:prstGeom prst="rect">
            <a:avLst/>
          </a:prstGeom>
        </p:spPr>
        <p:txBody>
          <a:bodyPr wrap="square">
            <a:spAutoFit/>
          </a:bodyPr>
          <a:lstStyle/>
          <a:p>
            <a:r>
              <a:rPr lang="en-US" sz="2600" dirty="0" smtClean="0">
                <a:latin typeface="Times New Roman" panose="02020603050405020304" pitchFamily="18" charset="0"/>
                <a:cs typeface="Times New Roman" panose="02020603050405020304" pitchFamily="18" charset="0"/>
              </a:rPr>
              <a:t>Example Clustering </a:t>
            </a:r>
            <a:r>
              <a:rPr lang="en-US" sz="2600" dirty="0">
                <a:latin typeface="Times New Roman" panose="02020603050405020304" pitchFamily="18" charset="0"/>
                <a:cs typeface="Times New Roman" panose="02020603050405020304" pitchFamily="18" charset="0"/>
              </a:rPr>
              <a:t>the states of the USA on the basis of their </a:t>
            </a:r>
            <a:r>
              <a:rPr lang="en-US" sz="2600" dirty="0" smtClean="0">
                <a:solidFill>
                  <a:srgbClr val="C00000"/>
                </a:solidFill>
                <a:latin typeface="Times New Roman" panose="02020603050405020304" pitchFamily="18" charset="0"/>
                <a:cs typeface="Times New Roman" panose="02020603050405020304" pitchFamily="18" charset="0"/>
              </a:rPr>
              <a:t>crime rate profiles</a:t>
            </a:r>
            <a:endParaRPr lang="en-US" sz="2600" dirty="0">
              <a:solidFill>
                <a:srgbClr val="C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1" y="942201"/>
                <a:ext cx="6819900" cy="2492990"/>
              </a:xfrm>
              <a:prstGeom prst="rect">
                <a:avLst/>
              </a:prstGeom>
            </p:spPr>
            <p:txBody>
              <a:bodyPr wrap="square">
                <a:spAutoFit/>
              </a:bodyPr>
              <a:lstStyle/>
              <a:p>
                <a:r>
                  <a:rPr lang="en-US" sz="2600" dirty="0" smtClean="0">
                    <a:solidFill>
                      <a:srgbClr val="000000"/>
                    </a:solidFill>
                    <a:latin typeface="Times New Roman" panose="02020603050405020304" pitchFamily="18" charset="0"/>
                    <a:cs typeface="Times New Roman" panose="02020603050405020304" pitchFamily="18" charset="0"/>
                  </a:rPr>
                  <a:t>The Statistical Abstract of the USA gives rates of deferent </a:t>
                </a:r>
                <a:r>
                  <a:rPr lang="en-US" sz="2600" dirty="0">
                    <a:solidFill>
                      <a:srgbClr val="000000"/>
                    </a:solidFill>
                    <a:latin typeface="Times New Roman" panose="02020603050405020304" pitchFamily="18" charset="0"/>
                    <a:cs typeface="Times New Roman" panose="02020603050405020304" pitchFamily="18" charset="0"/>
                  </a:rPr>
                  <a:t>types of crime per 100,000 residents of the </a:t>
                </a:r>
                <a:r>
                  <a:rPr lang="en-US" sz="2600" dirty="0">
                    <a:solidFill>
                      <a:srgbClr val="C00000"/>
                    </a:solidFill>
                    <a:latin typeface="Times New Roman" panose="02020603050405020304" pitchFamily="18" charset="0"/>
                    <a:cs typeface="Times New Roman" panose="02020603050405020304" pitchFamily="18" charset="0"/>
                  </a:rPr>
                  <a:t>50 states </a:t>
                </a:r>
                <a:r>
                  <a:rPr lang="en-US" sz="2600" dirty="0">
                    <a:solidFill>
                      <a:srgbClr val="000000"/>
                    </a:solidFill>
                    <a:latin typeface="Times New Roman" panose="02020603050405020304" pitchFamily="18" charset="0"/>
                    <a:cs typeface="Times New Roman" panose="02020603050405020304" pitchFamily="18" charset="0"/>
                  </a:rPr>
                  <a:t>of the USA </a:t>
                </a:r>
                <a:r>
                  <a:rPr lang="en-US" sz="2600" dirty="0" smtClean="0">
                    <a:solidFill>
                      <a:srgbClr val="000000"/>
                    </a:solidFill>
                    <a:latin typeface="Times New Roman" panose="02020603050405020304" pitchFamily="18" charset="0"/>
                    <a:cs typeface="Times New Roman" panose="02020603050405020304" pitchFamily="18" charset="0"/>
                  </a:rPr>
                  <a:t>plus the D.C. The </a:t>
                </a:r>
                <a:r>
                  <a:rPr lang="en-US" sz="2600" dirty="0">
                    <a:solidFill>
                      <a:srgbClr val="000000"/>
                    </a:solidFill>
                    <a:latin typeface="Times New Roman" panose="02020603050405020304" pitchFamily="18" charset="0"/>
                    <a:cs typeface="Times New Roman" panose="02020603050405020304" pitchFamily="18" charset="0"/>
                  </a:rPr>
                  <a:t>data are given in </a:t>
                </a:r>
                <a:r>
                  <a:rPr lang="en-US" sz="2600" dirty="0" smtClean="0">
                    <a:solidFill>
                      <a:srgbClr val="000000"/>
                    </a:solidFill>
                    <a:latin typeface="Times New Roman" panose="02020603050405020304" pitchFamily="18" charset="0"/>
                    <a:cs typeface="Times New Roman" panose="02020603050405020304" pitchFamily="18" charset="0"/>
                  </a:rPr>
                  <a:t>Table.</a:t>
                </a:r>
              </a:p>
              <a:p>
                <a:endParaRPr lang="en-US" sz="2600" dirty="0" smtClean="0">
                  <a:solidFill>
                    <a:srgbClr val="000000"/>
                  </a:solidFill>
                  <a:latin typeface="Times New Roman" panose="02020603050405020304" pitchFamily="18" charset="0"/>
                  <a:cs typeface="Times New Roman" panose="02020603050405020304" pitchFamily="18" charset="0"/>
                </a:endParaRPr>
              </a:p>
              <a:p>
                <a14:m>
                  <m:oMathPara xmlns:m="http://schemas.openxmlformats.org/officeDocument/2006/math" xmlns="">
                    <m:oMathParaPr>
                      <m:jc m:val="centerGroup"/>
                    </m:oMathParaPr>
                    <m:oMath xmlns:m="http://schemas.openxmlformats.org/officeDocument/2006/math">
                      <m:r>
                        <a:rPr lang="en-US" sz="2600" b="0" i="1" smtClean="0">
                          <a:solidFill>
                            <a:srgbClr val="C00000"/>
                          </a:solidFill>
                          <a:latin typeface="Cambria Math" panose="02040503050406030204" pitchFamily="18" charset="0"/>
                          <a:cs typeface="Times New Roman" panose="02020603050405020304" pitchFamily="18" charset="0"/>
                        </a:rPr>
                        <m:t>𝑛</m:t>
                      </m:r>
                      <m:r>
                        <a:rPr lang="en-US" sz="2600" b="0" i="1" smtClean="0">
                          <a:solidFill>
                            <a:srgbClr val="C00000"/>
                          </a:solidFill>
                          <a:latin typeface="Cambria Math" panose="02040503050406030204" pitchFamily="18" charset="0"/>
                          <a:cs typeface="Times New Roman" panose="02020603050405020304" pitchFamily="18" charset="0"/>
                        </a:rPr>
                        <m:t>=50,  </m:t>
                      </m:r>
                      <m:r>
                        <a:rPr lang="en-US" sz="2600" b="0" i="1" smtClean="0">
                          <a:solidFill>
                            <a:srgbClr val="C00000"/>
                          </a:solidFill>
                          <a:latin typeface="Cambria Math" panose="02040503050406030204" pitchFamily="18" charset="0"/>
                          <a:cs typeface="Times New Roman" panose="02020603050405020304" pitchFamily="18" charset="0"/>
                        </a:rPr>
                        <m:t>𝑞</m:t>
                      </m:r>
                      <m:r>
                        <a:rPr lang="en-US" sz="2600" b="0" i="1" smtClean="0">
                          <a:solidFill>
                            <a:srgbClr val="C00000"/>
                          </a:solidFill>
                          <a:latin typeface="Cambria Math" panose="02040503050406030204" pitchFamily="18" charset="0"/>
                          <a:cs typeface="Times New Roman" panose="02020603050405020304" pitchFamily="18" charset="0"/>
                        </a:rPr>
                        <m:t>=7</m:t>
                      </m:r>
                    </m:oMath>
                  </m:oMathPara>
                </a14:m>
                <a:endParaRPr lang="en-US" sz="2600" dirty="0" smtClean="0">
                  <a:solidFill>
                    <a:srgbClr val="C00000"/>
                  </a:solidFill>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1" y="942201"/>
                <a:ext cx="6819900" cy="2492990"/>
              </a:xfrm>
              <a:prstGeom prst="rect">
                <a:avLst/>
              </a:prstGeom>
              <a:blipFill rotWithShape="0">
                <a:blip r:embed="rId3"/>
                <a:stretch>
                  <a:fillRect l="-1609" t="-2445" r="-626"/>
                </a:stretch>
              </a:blipFill>
            </p:spPr>
            <p:txBody>
              <a:bodyPr/>
              <a:lstStyle/>
              <a:p>
                <a:r>
                  <a:rPr lang="en-US">
                    <a:noFill/>
                  </a:rPr>
                  <a:t> </a:t>
                </a:r>
              </a:p>
            </p:txBody>
          </p:sp>
        </mc:Fallback>
      </mc:AlternateContent>
      <p:graphicFrame>
        <p:nvGraphicFramePr>
          <p:cNvPr id="4" name="Object 3"/>
          <p:cNvGraphicFramePr>
            <a:graphicFrameLocks noChangeAspect="1"/>
          </p:cNvGraphicFramePr>
          <p:nvPr>
            <p:extLst>
              <p:ext uri="{D42A27DB-BD31-4B8C-83A1-F6EECF244321}">
                <p14:modId xmlns:p14="http://schemas.microsoft.com/office/powerpoint/2010/main" val="2488499671"/>
              </p:ext>
            </p:extLst>
          </p:nvPr>
        </p:nvGraphicFramePr>
        <p:xfrm>
          <a:off x="6894512" y="754678"/>
          <a:ext cx="5221287" cy="6103322"/>
        </p:xfrm>
        <a:graphic>
          <a:graphicData uri="http://schemas.openxmlformats.org/presentationml/2006/ole">
            <mc:AlternateContent xmlns:mc="http://schemas.openxmlformats.org/markup-compatibility/2006">
              <mc:Choice xmlns:v="urn:schemas-microsoft-com:vml" Requires="v">
                <p:oleObj spid="_x0000_s1037" name="Worksheet" r:id="rId4" imgW="4886482" imgH="9915664" progId="Excel.Sheet.12">
                  <p:embed/>
                </p:oleObj>
              </mc:Choice>
              <mc:Fallback>
                <p:oleObj name="Worksheet" r:id="rId4" imgW="4886482" imgH="9915664" progId="Excel.Sheet.12">
                  <p:embed/>
                  <p:pic>
                    <p:nvPicPr>
                      <p:cNvPr id="0" name=""/>
                      <p:cNvPicPr/>
                      <p:nvPr/>
                    </p:nvPicPr>
                    <p:blipFill>
                      <a:blip r:embed="rId5"/>
                      <a:stretch>
                        <a:fillRect/>
                      </a:stretch>
                    </p:blipFill>
                    <p:spPr>
                      <a:xfrm>
                        <a:off x="6894512" y="754678"/>
                        <a:ext cx="5221287" cy="6103322"/>
                      </a:xfrm>
                      <a:prstGeom prst="rect">
                        <a:avLst/>
                      </a:prstGeom>
                    </p:spPr>
                  </p:pic>
                </p:oleObj>
              </mc:Fallback>
            </mc:AlternateContent>
          </a:graphicData>
        </a:graphic>
      </p:graphicFrame>
    </p:spTree>
    <p:extLst>
      <p:ext uri="{BB962C8B-B14F-4D97-AF65-F5344CB8AC3E}">
        <p14:creationId xmlns:p14="http://schemas.microsoft.com/office/powerpoint/2010/main" val="37698193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599" y="94967"/>
            <a:ext cx="11182351" cy="492443"/>
          </a:xfrm>
          <a:prstGeom prst="rect">
            <a:avLst/>
          </a:prstGeom>
        </p:spPr>
        <p:txBody>
          <a:bodyPr wrap="square">
            <a:spAutoFit/>
          </a:bodyPr>
          <a:lstStyle/>
          <a:p>
            <a:r>
              <a:rPr lang="en-US" sz="2600" dirty="0" smtClean="0">
                <a:latin typeface="Times New Roman" panose="02020603050405020304" pitchFamily="18" charset="0"/>
                <a:cs typeface="Times New Roman" panose="02020603050405020304" pitchFamily="18" charset="0"/>
              </a:rPr>
              <a:t>Example Clustering </a:t>
            </a:r>
            <a:r>
              <a:rPr lang="en-US" sz="2600" dirty="0">
                <a:latin typeface="Times New Roman" panose="02020603050405020304" pitchFamily="18" charset="0"/>
                <a:cs typeface="Times New Roman" panose="02020603050405020304" pitchFamily="18" charset="0"/>
              </a:rPr>
              <a:t>the states of the USA on the basis of their </a:t>
            </a:r>
            <a:r>
              <a:rPr lang="en-US" sz="2600" dirty="0" smtClean="0">
                <a:solidFill>
                  <a:srgbClr val="C00000"/>
                </a:solidFill>
                <a:latin typeface="Times New Roman" panose="02020603050405020304" pitchFamily="18" charset="0"/>
                <a:cs typeface="Times New Roman" panose="02020603050405020304" pitchFamily="18" charset="0"/>
              </a:rPr>
              <a:t>crime rate profiles</a:t>
            </a:r>
            <a:endParaRPr lang="en-US" sz="2600" dirty="0">
              <a:solidFill>
                <a:srgbClr val="C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0" y="942201"/>
                <a:ext cx="7772399" cy="3093154"/>
              </a:xfrm>
              <a:prstGeom prst="rect">
                <a:avLst/>
              </a:prstGeom>
            </p:spPr>
            <p:txBody>
              <a:bodyPr wrap="square">
                <a:spAutoFit/>
              </a:bodyPr>
              <a:lstStyle/>
              <a:p>
                <a14:m>
                  <m:oMathPara xmlns:m="http://schemas.openxmlformats.org/officeDocument/2006/math" xmlns="">
                    <m:oMathParaPr>
                      <m:jc m:val="centerGroup"/>
                    </m:oMathParaPr>
                    <m:oMath xmlns:m="http://schemas.openxmlformats.org/officeDocument/2006/math">
                      <m:r>
                        <a:rPr lang="en-US" sz="2600" b="0" i="1" smtClean="0">
                          <a:solidFill>
                            <a:srgbClr val="C00000"/>
                          </a:solidFill>
                          <a:latin typeface="Cambria Math" panose="02040503050406030204" pitchFamily="18" charset="0"/>
                          <a:cs typeface="Times New Roman" panose="02020603050405020304" pitchFamily="18" charset="0"/>
                        </a:rPr>
                        <m:t>𝑛</m:t>
                      </m:r>
                      <m:r>
                        <a:rPr lang="en-US" sz="2600" b="0" i="1" smtClean="0">
                          <a:solidFill>
                            <a:srgbClr val="C00000"/>
                          </a:solidFill>
                          <a:latin typeface="Cambria Math" panose="02040503050406030204" pitchFamily="18" charset="0"/>
                          <a:cs typeface="Times New Roman" panose="02020603050405020304" pitchFamily="18" charset="0"/>
                        </a:rPr>
                        <m:t>=50,  </m:t>
                      </m:r>
                      <m:r>
                        <a:rPr lang="en-US" sz="2600" b="0" i="1" smtClean="0">
                          <a:solidFill>
                            <a:srgbClr val="C00000"/>
                          </a:solidFill>
                          <a:latin typeface="Cambria Math" panose="02040503050406030204" pitchFamily="18" charset="0"/>
                          <a:cs typeface="Times New Roman" panose="02020603050405020304" pitchFamily="18" charset="0"/>
                        </a:rPr>
                        <m:t>𝑞</m:t>
                      </m:r>
                      <m:r>
                        <a:rPr lang="en-US" sz="2600" b="0" i="1" smtClean="0">
                          <a:solidFill>
                            <a:srgbClr val="C00000"/>
                          </a:solidFill>
                          <a:latin typeface="Cambria Math" panose="02040503050406030204" pitchFamily="18" charset="0"/>
                          <a:cs typeface="Times New Roman" panose="02020603050405020304" pitchFamily="18" charset="0"/>
                        </a:rPr>
                        <m:t>=7</m:t>
                      </m:r>
                    </m:oMath>
                  </m:oMathPara>
                </a14:m>
                <a:endParaRPr lang="en-US" sz="2600" dirty="0" smtClean="0">
                  <a:solidFill>
                    <a:srgbClr val="C00000"/>
                  </a:solidFill>
                  <a:latin typeface="Times New Roman" panose="02020603050405020304" pitchFamily="18" charset="0"/>
                  <a:cs typeface="Times New Roman" panose="02020603050405020304" pitchFamily="18" charset="0"/>
                </a:endParaRPr>
              </a:p>
              <a:p>
                <a:endParaRPr lang="en-US" sz="2600" dirty="0">
                  <a:solidFill>
                    <a:srgbClr val="C00000"/>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600" dirty="0" smtClean="0">
                    <a:solidFill>
                      <a:srgbClr val="0070C0"/>
                    </a:solidFill>
                    <a:latin typeface="Times New Roman" panose="02020603050405020304" pitchFamily="18" charset="0"/>
                    <a:cs typeface="Times New Roman" panose="02020603050405020304" pitchFamily="18" charset="0"/>
                  </a:rPr>
                  <a:t>Examine the data by</a:t>
                </a:r>
              </a:p>
              <a:p>
                <a:pPr marL="457200" indent="-457200">
                  <a:lnSpc>
                    <a:spcPct val="150000"/>
                  </a:lnSpc>
                  <a:buAutoNum type="alphaLcPeriod"/>
                </a:pPr>
                <a:r>
                  <a:rPr lang="en-US" sz="2600" dirty="0" smtClean="0">
                    <a:solidFill>
                      <a:srgbClr val="0070C0"/>
                    </a:solidFill>
                    <a:latin typeface="Times New Roman" panose="02020603050405020304" pitchFamily="18" charset="0"/>
                    <a:cs typeface="Times New Roman" panose="02020603050405020304" pitchFamily="18" charset="0"/>
                  </a:rPr>
                  <a:t>Drawing a scatter plot (</a:t>
                </a:r>
                <a:r>
                  <a:rPr lang="en-US" sz="2600" dirty="0" smtClean="0">
                    <a:solidFill>
                      <a:srgbClr val="C00000"/>
                    </a:solidFill>
                    <a:latin typeface="Times New Roman" panose="02020603050405020304" pitchFamily="18" charset="0"/>
                    <a:cs typeface="Times New Roman" panose="02020603050405020304" pitchFamily="18" charset="0"/>
                  </a:rPr>
                  <a:t>R: pairs</a:t>
                </a:r>
                <a:r>
                  <a:rPr lang="en-US" sz="2600" dirty="0" smtClean="0">
                    <a:solidFill>
                      <a:srgbClr val="0070C0"/>
                    </a:solidFill>
                    <a:latin typeface="Times New Roman" panose="02020603050405020304" pitchFamily="18" charset="0"/>
                    <a:cs typeface="Times New Roman" panose="02020603050405020304" pitchFamily="18" charset="0"/>
                  </a:rPr>
                  <a:t>)</a:t>
                </a:r>
              </a:p>
              <a:p>
                <a:pPr marL="457200" indent="-457200">
                  <a:lnSpc>
                    <a:spcPct val="150000"/>
                  </a:lnSpc>
                  <a:buAutoNum type="alphaLcPeriod"/>
                </a:pPr>
                <a:r>
                  <a:rPr lang="en-US" sz="2600" dirty="0">
                    <a:solidFill>
                      <a:srgbClr val="0070C0"/>
                    </a:solidFill>
                    <a:latin typeface="Times New Roman" panose="02020603050405020304" pitchFamily="18" charset="0"/>
                    <a:cs typeface="Times New Roman" panose="02020603050405020304" pitchFamily="18" charset="0"/>
                  </a:rPr>
                  <a:t>Identifying outliers </a:t>
                </a:r>
                <a:r>
                  <a:rPr lang="en-US" sz="2600" dirty="0" smtClean="0">
                    <a:solidFill>
                      <a:srgbClr val="0070C0"/>
                    </a:solidFill>
                    <a:latin typeface="Times New Roman" panose="02020603050405020304" pitchFamily="18" charset="0"/>
                    <a:cs typeface="Times New Roman" panose="02020603050405020304" pitchFamily="18" charset="0"/>
                  </a:rPr>
                  <a:t>(</a:t>
                </a:r>
                <a:r>
                  <a:rPr lang="en-US" sz="2600" dirty="0" smtClean="0">
                    <a:solidFill>
                      <a:srgbClr val="C00000"/>
                    </a:solidFill>
                    <a:latin typeface="Times New Roman" panose="02020603050405020304" pitchFamily="18" charset="0"/>
                    <a:cs typeface="Times New Roman" panose="02020603050405020304" pitchFamily="18" charset="0"/>
                  </a:rPr>
                  <a:t>R: subset(crime, Murder&gt;15</a:t>
                </a:r>
                <a:r>
                  <a:rPr lang="en-US" sz="2600" dirty="0" smtClean="0">
                    <a:solidFill>
                      <a:srgbClr val="0070C0"/>
                    </a:solidFill>
                    <a:latin typeface="Times New Roman" panose="02020603050405020304" pitchFamily="18" charset="0"/>
                    <a:cs typeface="Times New Roman" panose="02020603050405020304" pitchFamily="18" charset="0"/>
                  </a:rPr>
                  <a:t>)</a:t>
                </a:r>
              </a:p>
              <a:p>
                <a:pPr marL="457200" indent="-457200">
                  <a:lnSpc>
                    <a:spcPct val="150000"/>
                  </a:lnSpc>
                  <a:buAutoNum type="alphaLcPeriod"/>
                </a:pPr>
                <a:r>
                  <a:rPr lang="en-US" sz="2600" dirty="0" smtClean="0">
                    <a:solidFill>
                      <a:srgbClr val="0070C0"/>
                    </a:solidFill>
                    <a:latin typeface="Times New Roman" panose="02020603050405020304" pitchFamily="18" charset="0"/>
                    <a:cs typeface="Times New Roman" panose="02020603050405020304" pitchFamily="18" charset="0"/>
                  </a:rPr>
                  <a:t>Computing the </a:t>
                </a:r>
                <a:r>
                  <a:rPr lang="en-US" sz="2600" dirty="0">
                    <a:solidFill>
                      <a:srgbClr val="0070C0"/>
                    </a:solidFill>
                    <a:latin typeface="Times New Roman" panose="02020603050405020304" pitchFamily="18" charset="0"/>
                    <a:cs typeface="Times New Roman" panose="02020603050405020304" pitchFamily="18" charset="0"/>
                  </a:rPr>
                  <a:t>dispersions </a:t>
                </a:r>
                <a:r>
                  <a:rPr lang="en-US" sz="2600" dirty="0" smtClean="0">
                    <a:solidFill>
                      <a:srgbClr val="0070C0"/>
                    </a:solidFill>
                    <a:latin typeface="Times New Roman" panose="02020603050405020304" pitchFamily="18" charset="0"/>
                    <a:cs typeface="Times New Roman" panose="02020603050405020304" pitchFamily="18" charset="0"/>
                  </a:rPr>
                  <a:t>(</a:t>
                </a:r>
                <a:r>
                  <a:rPr lang="en-US" sz="2600" dirty="0" smtClean="0">
                    <a:solidFill>
                      <a:srgbClr val="C00000"/>
                    </a:solidFill>
                    <a:latin typeface="Times New Roman" panose="02020603050405020304" pitchFamily="18" charset="0"/>
                    <a:cs typeface="Times New Roman" panose="02020603050405020304" pitchFamily="18" charset="0"/>
                  </a:rPr>
                  <a:t>R: </a:t>
                </a:r>
                <a:r>
                  <a:rPr lang="en-US" sz="2600" dirty="0" err="1" smtClean="0">
                    <a:solidFill>
                      <a:srgbClr val="C00000"/>
                    </a:solidFill>
                    <a:latin typeface="Times New Roman" panose="02020603050405020304" pitchFamily="18" charset="0"/>
                    <a:cs typeface="Times New Roman" panose="02020603050405020304" pitchFamily="18" charset="0"/>
                  </a:rPr>
                  <a:t>sapply</a:t>
                </a:r>
                <a:r>
                  <a:rPr lang="en-US" sz="2600" dirty="0" smtClean="0">
                    <a:solidFill>
                      <a:srgbClr val="C00000"/>
                    </a:solidFill>
                    <a:latin typeface="Times New Roman" panose="02020603050405020304" pitchFamily="18" charset="0"/>
                    <a:cs typeface="Times New Roman" panose="02020603050405020304" pitchFamily="18" charset="0"/>
                  </a:rPr>
                  <a:t>(</a:t>
                </a:r>
                <a:r>
                  <a:rPr lang="en-US" sz="2600" dirty="0" err="1" smtClean="0">
                    <a:solidFill>
                      <a:srgbClr val="C00000"/>
                    </a:solidFill>
                    <a:latin typeface="Times New Roman" panose="02020603050405020304" pitchFamily="18" charset="0"/>
                    <a:cs typeface="Times New Roman" panose="02020603050405020304" pitchFamily="18" charset="0"/>
                  </a:rPr>
                  <a:t>crime,var</a:t>
                </a:r>
                <a:r>
                  <a:rPr lang="en-US" sz="2600" dirty="0" smtClean="0">
                    <a:solidFill>
                      <a:srgbClr val="C00000"/>
                    </a:solidFill>
                    <a:latin typeface="Times New Roman" panose="02020603050405020304" pitchFamily="18" charset="0"/>
                    <a:cs typeface="Times New Roman" panose="02020603050405020304" pitchFamily="18" charset="0"/>
                  </a:rPr>
                  <a:t>))</a:t>
                </a:r>
                <a:endParaRPr lang="en-US" sz="2600"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0" y="942201"/>
                <a:ext cx="7772399" cy="3093154"/>
              </a:xfrm>
              <a:prstGeom prst="rect">
                <a:avLst/>
              </a:prstGeom>
              <a:blipFill rotWithShape="0">
                <a:blip r:embed="rId3"/>
                <a:stretch>
                  <a:fillRect l="-1176" b="-1775"/>
                </a:stretch>
              </a:blipFill>
            </p:spPr>
            <p:txBody>
              <a:bodyPr/>
              <a:lstStyle/>
              <a:p>
                <a:r>
                  <a:rPr lang="en-US">
                    <a:noFill/>
                  </a:rPr>
                  <a:t> </a:t>
                </a:r>
              </a:p>
            </p:txBody>
          </p:sp>
        </mc:Fallback>
      </mc:AlternateContent>
      <p:graphicFrame>
        <p:nvGraphicFramePr>
          <p:cNvPr id="4" name="Object 3"/>
          <p:cNvGraphicFramePr>
            <a:graphicFrameLocks noChangeAspect="1"/>
          </p:cNvGraphicFramePr>
          <p:nvPr>
            <p:extLst>
              <p:ext uri="{D42A27DB-BD31-4B8C-83A1-F6EECF244321}">
                <p14:modId xmlns:p14="http://schemas.microsoft.com/office/powerpoint/2010/main" val="1677653076"/>
              </p:ext>
            </p:extLst>
          </p:nvPr>
        </p:nvGraphicFramePr>
        <p:xfrm>
          <a:off x="8173844" y="754678"/>
          <a:ext cx="3941955" cy="6103322"/>
        </p:xfrm>
        <a:graphic>
          <a:graphicData uri="http://schemas.openxmlformats.org/presentationml/2006/ole">
            <mc:AlternateContent xmlns:mc="http://schemas.openxmlformats.org/markup-compatibility/2006">
              <mc:Choice xmlns:v="urn:schemas-microsoft-com:vml" Requires="v">
                <p:oleObj spid="_x0000_s2058" name="Worksheet" r:id="rId4" imgW="4886482" imgH="9915664" progId="Excel.Sheet.12">
                  <p:embed/>
                </p:oleObj>
              </mc:Choice>
              <mc:Fallback>
                <p:oleObj name="Worksheet" r:id="rId4" imgW="4886482" imgH="9915664" progId="Excel.Sheet.12">
                  <p:embed/>
                  <p:pic>
                    <p:nvPicPr>
                      <p:cNvPr id="0" name=""/>
                      <p:cNvPicPr/>
                      <p:nvPr/>
                    </p:nvPicPr>
                    <p:blipFill>
                      <a:blip r:embed="rId5"/>
                      <a:stretch>
                        <a:fillRect/>
                      </a:stretch>
                    </p:blipFill>
                    <p:spPr>
                      <a:xfrm>
                        <a:off x="8173844" y="754678"/>
                        <a:ext cx="3941955" cy="6103322"/>
                      </a:xfrm>
                      <a:prstGeom prst="rect">
                        <a:avLst/>
                      </a:prstGeom>
                    </p:spPr>
                  </p:pic>
                </p:oleObj>
              </mc:Fallback>
            </mc:AlternateContent>
          </a:graphicData>
        </a:graphic>
      </p:graphicFrame>
    </p:spTree>
    <p:extLst>
      <p:ext uri="{BB962C8B-B14F-4D97-AF65-F5344CB8AC3E}">
        <p14:creationId xmlns:p14="http://schemas.microsoft.com/office/powerpoint/2010/main" val="7344785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017395" y="638303"/>
            <a:ext cx="6170217" cy="4109479"/>
          </a:xfrm>
          <a:prstGeom prst="rect">
            <a:avLst/>
          </a:prstGeom>
        </p:spPr>
      </p:pic>
      <p:sp>
        <p:nvSpPr>
          <p:cNvPr id="6" name="Rectangle 5"/>
          <p:cNvSpPr/>
          <p:nvPr/>
        </p:nvSpPr>
        <p:spPr>
          <a:xfrm>
            <a:off x="6566084" y="991994"/>
            <a:ext cx="5843239" cy="289932"/>
          </a:xfrm>
          <a:prstGeom prst="rect">
            <a:avLst/>
          </a:prstGeom>
          <a:noFill/>
          <a:ln w="412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976560" y="0"/>
            <a:ext cx="5294526" cy="738664"/>
          </a:xfrm>
          <a:prstGeom prst="rect">
            <a:avLst/>
          </a:prstGeom>
        </p:spPr>
        <p:txBody>
          <a:bodyPr wrap="none">
            <a:spAutoFit/>
          </a:bodyPr>
          <a:lstStyle/>
          <a:p>
            <a:pPr lvl="0">
              <a:lnSpc>
                <a:spcPct val="150000"/>
              </a:lnSpc>
            </a:pPr>
            <a:r>
              <a:rPr lang="en-US" sz="2800" dirty="0" smtClean="0">
                <a:solidFill>
                  <a:prstClr val="black"/>
                </a:solidFill>
              </a:rPr>
              <a:t>Potential outlier in variable murder</a:t>
            </a:r>
            <a:endParaRPr lang="en-US" sz="2800" dirty="0">
              <a:solidFill>
                <a:srgbClr val="0070C0"/>
              </a:solidFill>
            </a:endParaRPr>
          </a:p>
        </p:txBody>
      </p:sp>
      <p:cxnSp>
        <p:nvCxnSpPr>
          <p:cNvPr id="9" name="Straight Arrow Connector 8"/>
          <p:cNvCxnSpPr/>
          <p:nvPr/>
        </p:nvCxnSpPr>
        <p:spPr>
          <a:xfrm>
            <a:off x="5907023" y="607277"/>
            <a:ext cx="1664655" cy="674649"/>
          </a:xfrm>
          <a:prstGeom prst="straightConnector1">
            <a:avLst/>
          </a:prstGeom>
          <a:ln w="539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0" y="1227731"/>
            <a:ext cx="6096000" cy="2677656"/>
          </a:xfrm>
          <a:prstGeom prst="rect">
            <a:avLst/>
          </a:prstGeom>
        </p:spPr>
        <p:txBody>
          <a:bodyPr>
            <a:spAutoFit/>
          </a:bodyPr>
          <a:lstStyle/>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plot suggests that </a:t>
            </a:r>
            <a:r>
              <a:rPr lang="en-US" sz="2800" dirty="0">
                <a:solidFill>
                  <a:srgbClr val="0070C0"/>
                </a:solidFill>
                <a:latin typeface="Times New Roman" panose="02020603050405020304" pitchFamily="18" charset="0"/>
                <a:cs typeface="Times New Roman" panose="02020603050405020304" pitchFamily="18" charset="0"/>
              </a:rPr>
              <a:t>at least one </a:t>
            </a:r>
            <a:r>
              <a:rPr lang="en-US" sz="2800" dirty="0">
                <a:latin typeface="Times New Roman" panose="02020603050405020304" pitchFamily="18" charset="0"/>
                <a:cs typeface="Times New Roman" panose="02020603050405020304" pitchFamily="18" charset="0"/>
              </a:rPr>
              <a:t>of the cities is considerably </a:t>
            </a:r>
            <a:r>
              <a:rPr lang="en-US" sz="2800" dirty="0" smtClean="0">
                <a:latin typeface="Times New Roman" panose="02020603050405020304" pitchFamily="18" charset="0"/>
                <a:cs typeface="Times New Roman" panose="02020603050405020304" pitchFamily="18" charset="0"/>
              </a:rPr>
              <a:t>different from </a:t>
            </a:r>
            <a:r>
              <a:rPr lang="en-US" sz="2800" dirty="0">
                <a:latin typeface="Times New Roman" panose="02020603050405020304" pitchFamily="18" charset="0"/>
                <a:cs typeface="Times New Roman" panose="02020603050405020304" pitchFamily="18" charset="0"/>
              </a:rPr>
              <a:t>the </a:t>
            </a:r>
            <a:r>
              <a:rPr lang="en-US" sz="2800" dirty="0" smtClean="0">
                <a:latin typeface="Times New Roman" panose="02020603050405020304" pitchFamily="18" charset="0"/>
                <a:cs typeface="Times New Roman" panose="02020603050405020304" pitchFamily="18" charset="0"/>
              </a:rPr>
              <a:t>others.</a:t>
            </a:r>
          </a:p>
          <a:p>
            <a:pPr marL="457200" indent="-45720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Identify using </a:t>
            </a:r>
          </a:p>
          <a:p>
            <a:r>
              <a:rPr lang="en-US" sz="2800" dirty="0">
                <a:latin typeface="Times New Roman" panose="02020603050405020304" pitchFamily="18" charset="0"/>
                <a:cs typeface="Times New Roman" panose="02020603050405020304" pitchFamily="18" charset="0"/>
              </a:rPr>
              <a:t>	</a:t>
            </a:r>
            <a:r>
              <a:rPr lang="en-US" sz="2800" dirty="0" smtClean="0">
                <a:solidFill>
                  <a:srgbClr val="0070C0"/>
                </a:solidFill>
              </a:rPr>
              <a:t>subset(crime</a:t>
            </a:r>
            <a:r>
              <a:rPr lang="en-US" sz="2800" dirty="0">
                <a:solidFill>
                  <a:srgbClr val="0070C0"/>
                </a:solidFill>
              </a:rPr>
              <a:t>, Murder &gt; 15)</a:t>
            </a:r>
            <a:endParaRPr lang="en-US" sz="2800" dirty="0">
              <a:solidFill>
                <a:srgbClr val="0070C0"/>
              </a:solidFill>
              <a:latin typeface="Times New Roman" panose="02020603050405020304" pitchFamily="18" charset="0"/>
              <a:cs typeface="Times New Roman" panose="02020603050405020304" pitchFamily="18" charset="0"/>
            </a:endParaRPr>
          </a:p>
        </p:txBody>
      </p:sp>
      <p:sp>
        <p:nvSpPr>
          <p:cNvPr id="4" name="Rectangle 3"/>
          <p:cNvSpPr/>
          <p:nvPr/>
        </p:nvSpPr>
        <p:spPr>
          <a:xfrm>
            <a:off x="78972" y="4747782"/>
            <a:ext cx="12113027" cy="830997"/>
          </a:xfrm>
          <a:prstGeom prst="rect">
            <a:avLst/>
          </a:prstGeom>
        </p:spPr>
        <p:txBody>
          <a:bodyPr wrap="square">
            <a:spAutoFit/>
          </a:bodyPr>
          <a:lstStyle/>
          <a:p>
            <a:r>
              <a:rPr lang="en-US" sz="2400" dirty="0" smtClean="0">
                <a:latin typeface="CMTT10"/>
              </a:rPr>
              <a:t>	Murder     </a:t>
            </a:r>
            <a:r>
              <a:rPr lang="en-US" sz="2400" dirty="0">
                <a:latin typeface="CMTT10"/>
              </a:rPr>
              <a:t>Rape </a:t>
            </a:r>
            <a:r>
              <a:rPr lang="en-US" sz="2400" dirty="0" smtClean="0">
                <a:latin typeface="CMTT10"/>
              </a:rPr>
              <a:t>	Robbery 	Assault 	Burglary 	Theft	       Vehicle</a:t>
            </a:r>
            <a:endParaRPr lang="en-US" sz="2400" dirty="0">
              <a:latin typeface="CMTT10"/>
            </a:endParaRPr>
          </a:p>
          <a:p>
            <a:r>
              <a:rPr lang="en-US" sz="2400" dirty="0">
                <a:solidFill>
                  <a:srgbClr val="C00000"/>
                </a:solidFill>
                <a:latin typeface="CMTT10"/>
              </a:rPr>
              <a:t>DC </a:t>
            </a:r>
            <a:r>
              <a:rPr lang="en-US" sz="2400" dirty="0" smtClean="0">
                <a:latin typeface="CMTT10"/>
              </a:rPr>
              <a:t>	31 	    52.4 	754 		668 		1728 		4131 		975</a:t>
            </a:r>
            <a:endParaRPr lang="en-US" sz="2400" dirty="0"/>
          </a:p>
        </p:txBody>
      </p:sp>
    </p:spTree>
    <p:extLst>
      <p:ext uri="{BB962C8B-B14F-4D97-AF65-F5344CB8AC3E}">
        <p14:creationId xmlns:p14="http://schemas.microsoft.com/office/powerpoint/2010/main" val="19801721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976560" y="0"/>
            <a:ext cx="5169236" cy="738664"/>
          </a:xfrm>
          <a:prstGeom prst="rect">
            <a:avLst/>
          </a:prstGeom>
        </p:spPr>
        <p:txBody>
          <a:bodyPr wrap="none">
            <a:spAutoFit/>
          </a:bodyPr>
          <a:lstStyle/>
          <a:p>
            <a:pPr lvl="0">
              <a:lnSpc>
                <a:spcPct val="150000"/>
              </a:lnSpc>
            </a:pPr>
            <a:r>
              <a:rPr lang="en-US" sz="2800" dirty="0" smtClean="0">
                <a:solidFill>
                  <a:srgbClr val="C00000"/>
                </a:solidFill>
              </a:rPr>
              <a:t>Remove outlier </a:t>
            </a:r>
            <a:r>
              <a:rPr lang="en-US" sz="2800" dirty="0" smtClean="0">
                <a:solidFill>
                  <a:prstClr val="black"/>
                </a:solidFill>
              </a:rPr>
              <a:t>in variable murder</a:t>
            </a:r>
            <a:endParaRPr lang="en-US" sz="2800" dirty="0">
              <a:solidFill>
                <a:srgbClr val="0070C0"/>
              </a:solidFill>
            </a:endParaRPr>
          </a:p>
        </p:txBody>
      </p:sp>
      <p:sp>
        <p:nvSpPr>
          <p:cNvPr id="3" name="Rectangle 2"/>
          <p:cNvSpPr/>
          <p:nvPr/>
        </p:nvSpPr>
        <p:spPr>
          <a:xfrm>
            <a:off x="0" y="542621"/>
            <a:ext cx="6601522" cy="3108543"/>
          </a:xfrm>
          <a:prstGeom prst="rect">
            <a:avLst/>
          </a:prstGeom>
        </p:spPr>
        <p:txBody>
          <a:bodyPr wrap="square">
            <a:spAutoFit/>
          </a:bodyPr>
          <a:lstStyle/>
          <a:p>
            <a:r>
              <a:rPr lang="en-US" sz="2800" dirty="0">
                <a:latin typeface="Times New Roman" panose="02020603050405020304" pitchFamily="18" charset="0"/>
                <a:cs typeface="Times New Roman" panose="02020603050405020304" pitchFamily="18" charset="0"/>
              </a:rPr>
              <a:t>library("MVA")</a:t>
            </a:r>
          </a:p>
          <a:p>
            <a:r>
              <a:rPr lang="en-US" sz="2800" dirty="0">
                <a:latin typeface="Times New Roman" panose="02020603050405020304" pitchFamily="18" charset="0"/>
                <a:cs typeface="Times New Roman" panose="02020603050405020304" pitchFamily="18" charset="0"/>
              </a:rPr>
              <a:t>crime&lt;-read.csv</a:t>
            </a:r>
            <a:r>
              <a:rPr lang="en-US" sz="2800" dirty="0" smtClean="0">
                <a:latin typeface="Times New Roman" panose="02020603050405020304" pitchFamily="18" charset="0"/>
                <a:cs typeface="Times New Roman" panose="02020603050405020304" pitchFamily="18" charset="0"/>
              </a:rPr>
              <a:t>(“full path /crime.csv</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row.names</a:t>
            </a:r>
            <a:r>
              <a:rPr lang="en-US" sz="2800" dirty="0">
                <a:latin typeface="Times New Roman" panose="02020603050405020304" pitchFamily="18" charset="0"/>
                <a:cs typeface="Times New Roman" panose="02020603050405020304" pitchFamily="18" charset="0"/>
              </a:rPr>
              <a:t>=1, header=TRUE)</a:t>
            </a:r>
          </a:p>
          <a:p>
            <a:r>
              <a:rPr lang="en-US" sz="2800" dirty="0">
                <a:latin typeface="Times New Roman" panose="02020603050405020304" pitchFamily="18" charset="0"/>
                <a:cs typeface="Times New Roman" panose="02020603050405020304" pitchFamily="18" charset="0"/>
              </a:rPr>
              <a:t>pairs(crime)</a:t>
            </a:r>
          </a:p>
          <a:p>
            <a:r>
              <a:rPr lang="en-US" sz="2800" dirty="0">
                <a:latin typeface="Times New Roman" panose="02020603050405020304" pitchFamily="18" charset="0"/>
                <a:cs typeface="Times New Roman" panose="02020603050405020304" pitchFamily="18" charset="0"/>
              </a:rPr>
              <a:t>subset(</a:t>
            </a:r>
            <a:r>
              <a:rPr lang="en-US" sz="2800" dirty="0" err="1">
                <a:latin typeface="Times New Roman" panose="02020603050405020304" pitchFamily="18" charset="0"/>
                <a:cs typeface="Times New Roman" panose="02020603050405020304" pitchFamily="18" charset="0"/>
              </a:rPr>
              <a:t>crime,Murder</a:t>
            </a:r>
            <a:r>
              <a:rPr lang="en-US" sz="2800" dirty="0">
                <a:latin typeface="Times New Roman" panose="02020603050405020304" pitchFamily="18" charset="0"/>
                <a:cs typeface="Times New Roman" panose="02020603050405020304" pitchFamily="18" charset="0"/>
              </a:rPr>
              <a:t>&gt;15)</a:t>
            </a:r>
          </a:p>
          <a:p>
            <a:r>
              <a:rPr lang="en-US" sz="2800" dirty="0" err="1">
                <a:latin typeface="Times New Roman" panose="02020603050405020304" pitchFamily="18" charset="0"/>
                <a:cs typeface="Times New Roman" panose="02020603050405020304" pitchFamily="18" charset="0"/>
              </a:rPr>
              <a:t>crime_rem</a:t>
            </a:r>
            <a:r>
              <a:rPr lang="en-US" sz="2800" dirty="0">
                <a:latin typeface="Times New Roman" panose="02020603050405020304" pitchFamily="18" charset="0"/>
                <a:cs typeface="Times New Roman" panose="02020603050405020304" pitchFamily="18" charset="0"/>
              </a:rPr>
              <a:t>&lt;-crime[-24,]</a:t>
            </a:r>
          </a:p>
          <a:p>
            <a:r>
              <a:rPr lang="en-US" sz="2800" dirty="0">
                <a:latin typeface="Times New Roman" panose="02020603050405020304" pitchFamily="18" charset="0"/>
                <a:cs typeface="Times New Roman" panose="02020603050405020304" pitchFamily="18" charset="0"/>
              </a:rPr>
              <a:t>pairs(</a:t>
            </a:r>
            <a:r>
              <a:rPr lang="en-US" sz="2800" dirty="0" err="1">
                <a:latin typeface="Times New Roman" panose="02020603050405020304" pitchFamily="18" charset="0"/>
                <a:cs typeface="Times New Roman" panose="02020603050405020304" pitchFamily="18" charset="0"/>
              </a:rPr>
              <a:t>crime_rem</a:t>
            </a:r>
            <a:r>
              <a:rPr lang="en-US" sz="2800" dirty="0" smtClean="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	</a:t>
            </a:r>
            <a:endParaRPr lang="en-US" sz="2800" dirty="0">
              <a:solidFill>
                <a:srgbClr val="0070C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6555013" y="640445"/>
            <a:ext cx="5181565" cy="3108939"/>
          </a:xfrm>
          <a:prstGeom prst="rect">
            <a:avLst/>
          </a:prstGeom>
        </p:spPr>
      </p:pic>
      <p:pic>
        <p:nvPicPr>
          <p:cNvPr id="8" name="Picture 7"/>
          <p:cNvPicPr>
            <a:picLocks noChangeAspect="1"/>
          </p:cNvPicPr>
          <p:nvPr/>
        </p:nvPicPr>
        <p:blipFill>
          <a:blip r:embed="rId3"/>
          <a:stretch>
            <a:fillRect/>
          </a:stretch>
        </p:blipFill>
        <p:spPr>
          <a:xfrm>
            <a:off x="200722" y="4036741"/>
            <a:ext cx="11635672" cy="1876710"/>
          </a:xfrm>
          <a:prstGeom prst="rect">
            <a:avLst/>
          </a:prstGeom>
        </p:spPr>
      </p:pic>
    </p:spTree>
    <p:extLst>
      <p:ext uri="{BB962C8B-B14F-4D97-AF65-F5344CB8AC3E}">
        <p14:creationId xmlns:p14="http://schemas.microsoft.com/office/powerpoint/2010/main" val="42481986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976560" y="0"/>
            <a:ext cx="5169236" cy="738664"/>
          </a:xfrm>
          <a:prstGeom prst="rect">
            <a:avLst/>
          </a:prstGeom>
        </p:spPr>
        <p:txBody>
          <a:bodyPr wrap="none">
            <a:spAutoFit/>
          </a:bodyPr>
          <a:lstStyle/>
          <a:p>
            <a:pPr lvl="0">
              <a:lnSpc>
                <a:spcPct val="150000"/>
              </a:lnSpc>
            </a:pPr>
            <a:r>
              <a:rPr lang="en-US" sz="2800" dirty="0" smtClean="0">
                <a:solidFill>
                  <a:srgbClr val="C00000"/>
                </a:solidFill>
              </a:rPr>
              <a:t>Remove outlier </a:t>
            </a:r>
            <a:r>
              <a:rPr lang="en-US" sz="2800" dirty="0" smtClean="0">
                <a:solidFill>
                  <a:prstClr val="black"/>
                </a:solidFill>
              </a:rPr>
              <a:t>in variable murder</a:t>
            </a:r>
            <a:endParaRPr lang="en-US" sz="2800" dirty="0">
              <a:solidFill>
                <a:srgbClr val="0070C0"/>
              </a:solidFill>
            </a:endParaRPr>
          </a:p>
        </p:txBody>
      </p:sp>
      <p:sp>
        <p:nvSpPr>
          <p:cNvPr id="4" name="Rectangle 3"/>
          <p:cNvSpPr/>
          <p:nvPr/>
        </p:nvSpPr>
        <p:spPr>
          <a:xfrm>
            <a:off x="375424" y="1912665"/>
            <a:ext cx="11816576" cy="1292662"/>
          </a:xfrm>
          <a:prstGeom prst="rect">
            <a:avLst/>
          </a:prstGeom>
        </p:spPr>
        <p:txBody>
          <a:bodyPr wrap="square">
            <a:spAutoFit/>
          </a:bodyPr>
          <a:lstStyle/>
          <a:p>
            <a:r>
              <a:rPr lang="en-US" sz="2600" dirty="0">
                <a:latin typeface="Times New Roman" panose="02020603050405020304" pitchFamily="18" charset="0"/>
                <a:cs typeface="Times New Roman" panose="02020603050405020304" pitchFamily="18" charset="0"/>
              </a:rPr>
              <a:t>The </a:t>
            </a:r>
            <a:r>
              <a:rPr lang="en-US" sz="2600" dirty="0">
                <a:solidFill>
                  <a:srgbClr val="0070C0"/>
                </a:solidFill>
                <a:latin typeface="Times New Roman" panose="02020603050405020304" pitchFamily="18" charset="0"/>
                <a:cs typeface="Times New Roman" panose="02020603050405020304" pitchFamily="18" charset="0"/>
              </a:rPr>
              <a:t>variances are very </a:t>
            </a:r>
            <a:r>
              <a:rPr lang="en-US" sz="2600" dirty="0" smtClean="0">
                <a:solidFill>
                  <a:srgbClr val="0070C0"/>
                </a:solidFill>
                <a:latin typeface="Times New Roman" panose="02020603050405020304" pitchFamily="18" charset="0"/>
                <a:cs typeface="Times New Roman" panose="02020603050405020304" pitchFamily="18" charset="0"/>
              </a:rPr>
              <a:t>different</a:t>
            </a:r>
            <a:r>
              <a:rPr lang="en-US" sz="2600" dirty="0" smtClean="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and using </a:t>
            </a:r>
            <a:r>
              <a:rPr lang="en-US" sz="2600" b="1" dirty="0">
                <a:latin typeface="Times New Roman" panose="02020603050405020304" pitchFamily="18" charset="0"/>
                <a:cs typeface="Times New Roman" panose="02020603050405020304" pitchFamily="18" charset="0"/>
              </a:rPr>
              <a:t>k-means</a:t>
            </a:r>
            <a:r>
              <a:rPr lang="en-US" sz="2600" dirty="0">
                <a:latin typeface="Times New Roman" panose="02020603050405020304" pitchFamily="18" charset="0"/>
                <a:cs typeface="Times New Roman" panose="02020603050405020304" pitchFamily="18" charset="0"/>
              </a:rPr>
              <a:t> on the raw data would not</a:t>
            </a:r>
          </a:p>
          <a:p>
            <a:r>
              <a:rPr lang="en-US" sz="2600" dirty="0">
                <a:latin typeface="Times New Roman" panose="02020603050405020304" pitchFamily="18" charset="0"/>
                <a:cs typeface="Times New Roman" panose="02020603050405020304" pitchFamily="18" charset="0"/>
              </a:rPr>
              <a:t>be sensible; we must </a:t>
            </a:r>
            <a:r>
              <a:rPr lang="en-US" sz="2600" dirty="0" smtClean="0">
                <a:latin typeface="Times New Roman" panose="02020603050405020304" pitchFamily="18" charset="0"/>
                <a:cs typeface="Times New Roman" panose="02020603050405020304" pitchFamily="18" charset="0"/>
              </a:rPr>
              <a:t>standardize </a:t>
            </a:r>
            <a:r>
              <a:rPr lang="en-US" sz="2600" dirty="0">
                <a:latin typeface="Times New Roman" panose="02020603050405020304" pitchFamily="18" charset="0"/>
                <a:cs typeface="Times New Roman" panose="02020603050405020304" pitchFamily="18" charset="0"/>
              </a:rPr>
              <a:t>the data in some way, and here we </a:t>
            </a:r>
            <a:r>
              <a:rPr lang="en-US" sz="2600" dirty="0" smtClean="0">
                <a:latin typeface="Times New Roman" panose="02020603050405020304" pitchFamily="18" charset="0"/>
                <a:cs typeface="Times New Roman" panose="02020603050405020304" pitchFamily="18" charset="0"/>
              </a:rPr>
              <a:t>standardize</a:t>
            </a:r>
            <a:endParaRPr lang="en-US" sz="2600" dirty="0">
              <a:latin typeface="Times New Roman" panose="02020603050405020304" pitchFamily="18" charset="0"/>
              <a:cs typeface="Times New Roman" panose="02020603050405020304" pitchFamily="18" charset="0"/>
            </a:endParaRPr>
          </a:p>
          <a:p>
            <a:r>
              <a:rPr lang="en-US" sz="2600" dirty="0">
                <a:latin typeface="Times New Roman" panose="02020603050405020304" pitchFamily="18" charset="0"/>
                <a:cs typeface="Times New Roman" panose="02020603050405020304" pitchFamily="18" charset="0"/>
              </a:rPr>
              <a:t>each variable by its </a:t>
            </a:r>
            <a:r>
              <a:rPr lang="en-US" sz="2600" dirty="0">
                <a:solidFill>
                  <a:srgbClr val="C00000"/>
                </a:solidFill>
                <a:latin typeface="Times New Roman" panose="02020603050405020304" pitchFamily="18" charset="0"/>
                <a:cs typeface="Times New Roman" panose="02020603050405020304" pitchFamily="18" charset="0"/>
              </a:rPr>
              <a:t>range</a:t>
            </a:r>
            <a:r>
              <a:rPr lang="en-US" sz="2600" dirty="0">
                <a:latin typeface="Times New Roman" panose="02020603050405020304" pitchFamily="18" charset="0"/>
                <a:cs typeface="Times New Roman" panose="02020603050405020304" pitchFamily="18" charset="0"/>
              </a:rPr>
              <a:t>.</a:t>
            </a:r>
          </a:p>
        </p:txBody>
      </p:sp>
      <p:pic>
        <p:nvPicPr>
          <p:cNvPr id="5" name="Picture 4"/>
          <p:cNvPicPr>
            <a:picLocks noChangeAspect="1"/>
          </p:cNvPicPr>
          <p:nvPr/>
        </p:nvPicPr>
        <p:blipFill>
          <a:blip r:embed="rId2"/>
          <a:stretch>
            <a:fillRect/>
          </a:stretch>
        </p:blipFill>
        <p:spPr>
          <a:xfrm>
            <a:off x="328612" y="900112"/>
            <a:ext cx="11872687" cy="828327"/>
          </a:xfrm>
          <a:prstGeom prst="rect">
            <a:avLst/>
          </a:prstGeom>
        </p:spPr>
      </p:pic>
      <p:pic>
        <p:nvPicPr>
          <p:cNvPr id="6" name="Picture 5"/>
          <p:cNvPicPr>
            <a:picLocks noChangeAspect="1"/>
          </p:cNvPicPr>
          <p:nvPr/>
        </p:nvPicPr>
        <p:blipFill>
          <a:blip r:embed="rId3"/>
          <a:stretch>
            <a:fillRect/>
          </a:stretch>
        </p:blipFill>
        <p:spPr>
          <a:xfrm>
            <a:off x="489280" y="3548771"/>
            <a:ext cx="11551350" cy="1747418"/>
          </a:xfrm>
          <a:prstGeom prst="rect">
            <a:avLst/>
          </a:prstGeom>
        </p:spPr>
      </p:pic>
    </p:spTree>
    <p:extLst>
      <p:ext uri="{BB962C8B-B14F-4D97-AF65-F5344CB8AC3E}">
        <p14:creationId xmlns:p14="http://schemas.microsoft.com/office/powerpoint/2010/main" val="38110074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976560" y="0"/>
            <a:ext cx="5169236" cy="738664"/>
          </a:xfrm>
          <a:prstGeom prst="rect">
            <a:avLst/>
          </a:prstGeom>
        </p:spPr>
        <p:txBody>
          <a:bodyPr wrap="none">
            <a:spAutoFit/>
          </a:bodyPr>
          <a:lstStyle/>
          <a:p>
            <a:pPr lvl="0">
              <a:lnSpc>
                <a:spcPct val="150000"/>
              </a:lnSpc>
            </a:pPr>
            <a:r>
              <a:rPr lang="en-US" sz="2800" dirty="0" smtClean="0">
                <a:solidFill>
                  <a:srgbClr val="C00000"/>
                </a:solidFill>
              </a:rPr>
              <a:t>Remove outlier </a:t>
            </a:r>
            <a:r>
              <a:rPr lang="en-US" sz="2800" dirty="0" smtClean="0">
                <a:solidFill>
                  <a:prstClr val="black"/>
                </a:solidFill>
              </a:rPr>
              <a:t>in variable murder</a:t>
            </a:r>
            <a:endParaRPr lang="en-US" sz="2800" dirty="0">
              <a:solidFill>
                <a:srgbClr val="0070C0"/>
              </a:solidFill>
            </a:endParaRPr>
          </a:p>
        </p:txBody>
      </p:sp>
      <p:pic>
        <p:nvPicPr>
          <p:cNvPr id="5" name="Picture 4"/>
          <p:cNvPicPr>
            <a:picLocks noChangeAspect="1"/>
          </p:cNvPicPr>
          <p:nvPr/>
        </p:nvPicPr>
        <p:blipFill>
          <a:blip r:embed="rId2"/>
          <a:stretch>
            <a:fillRect/>
          </a:stretch>
        </p:blipFill>
        <p:spPr>
          <a:xfrm>
            <a:off x="328612" y="900112"/>
            <a:ext cx="11872687" cy="828327"/>
          </a:xfrm>
          <a:prstGeom prst="rect">
            <a:avLst/>
          </a:prstGeom>
        </p:spPr>
      </p:pic>
      <p:pic>
        <p:nvPicPr>
          <p:cNvPr id="2" name="Picture 1"/>
          <p:cNvPicPr>
            <a:picLocks noChangeAspect="1"/>
          </p:cNvPicPr>
          <p:nvPr/>
        </p:nvPicPr>
        <p:blipFill>
          <a:blip r:embed="rId3"/>
          <a:stretch>
            <a:fillRect/>
          </a:stretch>
        </p:blipFill>
        <p:spPr>
          <a:xfrm>
            <a:off x="328612" y="2080514"/>
            <a:ext cx="11708897" cy="906376"/>
          </a:xfrm>
          <a:prstGeom prst="rect">
            <a:avLst/>
          </a:prstGeom>
        </p:spPr>
      </p:pic>
      <mc:AlternateContent xmlns:mc="http://schemas.openxmlformats.org/markup-compatibility/2006" xmlns:a14="http://schemas.microsoft.com/office/drawing/2010/main">
        <mc:Choice Requires="a14">
          <p:sp>
            <p:nvSpPr>
              <p:cNvPr id="3" name="Rectangle 2"/>
              <p:cNvSpPr/>
              <p:nvPr/>
            </p:nvSpPr>
            <p:spPr>
              <a:xfrm>
                <a:off x="167268" y="3211101"/>
                <a:ext cx="11906546" cy="2092881"/>
              </a:xfrm>
              <a:prstGeom prst="rect">
                <a:avLst/>
              </a:prstGeom>
            </p:spPr>
            <p:txBody>
              <a:bodyPr wrap="square">
                <a:spAutoFit/>
              </a:bodyPr>
              <a:lstStyle/>
              <a:p>
                <a:r>
                  <a:rPr lang="en-US" sz="2600" dirty="0">
                    <a:solidFill>
                      <a:srgbClr val="000000"/>
                    </a:solidFill>
                    <a:latin typeface="Times New Roman" panose="02020603050405020304" pitchFamily="18" charset="0"/>
                    <a:cs typeface="Times New Roman" panose="02020603050405020304" pitchFamily="18" charset="0"/>
                  </a:rPr>
                  <a:t>The variances of the </a:t>
                </a:r>
                <a:r>
                  <a:rPr lang="en-US" sz="2600" dirty="0" smtClean="0">
                    <a:solidFill>
                      <a:srgbClr val="000000"/>
                    </a:solidFill>
                    <a:latin typeface="Times New Roman" panose="02020603050405020304" pitchFamily="18" charset="0"/>
                    <a:cs typeface="Times New Roman" panose="02020603050405020304" pitchFamily="18" charset="0"/>
                  </a:rPr>
                  <a:t>standardized </a:t>
                </a:r>
                <a:r>
                  <a:rPr lang="en-US" sz="2600" dirty="0">
                    <a:solidFill>
                      <a:srgbClr val="000000"/>
                    </a:solidFill>
                    <a:latin typeface="Times New Roman" panose="02020603050405020304" pitchFamily="18" charset="0"/>
                    <a:cs typeface="Times New Roman" panose="02020603050405020304" pitchFamily="18" charset="0"/>
                  </a:rPr>
                  <a:t>data are </a:t>
                </a:r>
                <a:r>
                  <a:rPr lang="en-US" sz="2600" b="1" dirty="0">
                    <a:solidFill>
                      <a:srgbClr val="C00000"/>
                    </a:solidFill>
                    <a:latin typeface="Times New Roman" panose="02020603050405020304" pitchFamily="18" charset="0"/>
                    <a:cs typeface="Times New Roman" panose="02020603050405020304" pitchFamily="18" charset="0"/>
                  </a:rPr>
                  <a:t>very </a:t>
                </a:r>
                <a:r>
                  <a:rPr lang="en-US" sz="2600" b="1" dirty="0" smtClean="0">
                    <a:solidFill>
                      <a:srgbClr val="C00000"/>
                    </a:solidFill>
                    <a:latin typeface="Times New Roman" panose="02020603050405020304" pitchFamily="18" charset="0"/>
                    <a:cs typeface="Times New Roman" panose="02020603050405020304" pitchFamily="18" charset="0"/>
                  </a:rPr>
                  <a:t>similar for all variables</a:t>
                </a:r>
                <a:r>
                  <a:rPr lang="en-US" sz="2600" dirty="0" smtClean="0">
                    <a:solidFill>
                      <a:srgbClr val="000000"/>
                    </a:solidFill>
                    <a:latin typeface="Times New Roman" panose="02020603050405020304" pitchFamily="18" charset="0"/>
                    <a:cs typeface="Times New Roman" panose="02020603050405020304" pitchFamily="18" charset="0"/>
                  </a:rPr>
                  <a:t>, </a:t>
                </a:r>
                <a:r>
                  <a:rPr lang="en-US" sz="2600" dirty="0">
                    <a:solidFill>
                      <a:srgbClr val="000000"/>
                    </a:solidFill>
                    <a:latin typeface="Times New Roman" panose="02020603050405020304" pitchFamily="18" charset="0"/>
                    <a:cs typeface="Times New Roman" panose="02020603050405020304" pitchFamily="18" charset="0"/>
                  </a:rPr>
                  <a:t>and we can </a:t>
                </a:r>
                <a:r>
                  <a:rPr lang="en-US" sz="2600" dirty="0" smtClean="0">
                    <a:solidFill>
                      <a:srgbClr val="000000"/>
                    </a:solidFill>
                    <a:latin typeface="Times New Roman" panose="02020603050405020304" pitchFamily="18" charset="0"/>
                    <a:cs typeface="Times New Roman" panose="02020603050405020304" pitchFamily="18" charset="0"/>
                  </a:rPr>
                  <a:t>now progress </a:t>
                </a:r>
                <a:r>
                  <a:rPr lang="en-US" sz="2600" dirty="0">
                    <a:solidFill>
                      <a:srgbClr val="000000"/>
                    </a:solidFill>
                    <a:latin typeface="Times New Roman" panose="02020603050405020304" pitchFamily="18" charset="0"/>
                    <a:cs typeface="Times New Roman" panose="02020603050405020304" pitchFamily="18" charset="0"/>
                  </a:rPr>
                  <a:t>with clustering the data. </a:t>
                </a:r>
                <a:endParaRPr lang="en-US" sz="2600" dirty="0" smtClean="0">
                  <a:solidFill>
                    <a:srgbClr val="000000"/>
                  </a:solidFill>
                  <a:latin typeface="Times New Roman" panose="02020603050405020304" pitchFamily="18" charset="0"/>
                  <a:cs typeface="Times New Roman" panose="02020603050405020304" pitchFamily="18" charset="0"/>
                </a:endParaRPr>
              </a:p>
              <a:p>
                <a:endParaRPr lang="en-US" sz="2600" dirty="0">
                  <a:solidFill>
                    <a:srgbClr val="000000"/>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600" dirty="0" smtClean="0">
                    <a:solidFill>
                      <a:srgbClr val="000000"/>
                    </a:solidFill>
                    <a:latin typeface="Times New Roman" panose="02020603050405020304" pitchFamily="18" charset="0"/>
                    <a:cs typeface="Times New Roman" panose="02020603050405020304" pitchFamily="18" charset="0"/>
                  </a:rPr>
                  <a:t>Determine </a:t>
                </a:r>
                <a14:m>
                  <m:oMath xmlns:m="http://schemas.openxmlformats.org/officeDocument/2006/math" xmlns="">
                    <m:r>
                      <a:rPr lang="en-US" sz="2600" b="1" i="1" dirty="0" smtClean="0">
                        <a:solidFill>
                          <a:srgbClr val="0070C0"/>
                        </a:solidFill>
                        <a:latin typeface="Cambria Math" panose="02040503050406030204" pitchFamily="18" charset="0"/>
                        <a:cs typeface="Times New Roman" panose="02020603050405020304" pitchFamily="18" charset="0"/>
                      </a:rPr>
                      <m:t>𝒌</m:t>
                    </m:r>
                  </m:oMath>
                </a14:m>
                <a:r>
                  <a:rPr lang="en-US" sz="2600" dirty="0" smtClean="0">
                    <a:solidFill>
                      <a:srgbClr val="000000"/>
                    </a:solidFill>
                    <a:latin typeface="Times New Roman" panose="02020603050405020304" pitchFamily="18" charset="0"/>
                    <a:cs typeface="Times New Roman" panose="02020603050405020304" pitchFamily="18" charset="0"/>
                  </a:rPr>
                  <a:t>:  First </a:t>
                </a:r>
                <a:r>
                  <a:rPr lang="en-US" sz="2600" dirty="0">
                    <a:solidFill>
                      <a:srgbClr val="000000"/>
                    </a:solidFill>
                    <a:latin typeface="Times New Roman" panose="02020603050405020304" pitchFamily="18" charset="0"/>
                    <a:cs typeface="Times New Roman" panose="02020603050405020304" pitchFamily="18" charset="0"/>
                  </a:rPr>
                  <a:t>we plot the </a:t>
                </a:r>
                <a:r>
                  <a:rPr lang="en-US" sz="2600" dirty="0">
                    <a:solidFill>
                      <a:srgbClr val="0070C0"/>
                    </a:solidFill>
                    <a:latin typeface="Times New Roman" panose="02020603050405020304" pitchFamily="18" charset="0"/>
                    <a:cs typeface="Times New Roman" panose="02020603050405020304" pitchFamily="18" charset="0"/>
                  </a:rPr>
                  <a:t>within-groups sum </a:t>
                </a:r>
                <a:r>
                  <a:rPr lang="en-US" sz="2600" dirty="0" smtClean="0">
                    <a:solidFill>
                      <a:srgbClr val="0070C0"/>
                    </a:solidFill>
                    <a:latin typeface="Times New Roman" panose="02020603050405020304" pitchFamily="18" charset="0"/>
                    <a:cs typeface="Times New Roman" panose="02020603050405020304" pitchFamily="18" charset="0"/>
                  </a:rPr>
                  <a:t>of squares </a:t>
                </a:r>
                <a:r>
                  <a:rPr lang="en-US" sz="2600" dirty="0">
                    <a:solidFill>
                      <a:srgbClr val="000000"/>
                    </a:solidFill>
                    <a:latin typeface="Times New Roman" panose="02020603050405020304" pitchFamily="18" charset="0"/>
                    <a:cs typeface="Times New Roman" panose="02020603050405020304" pitchFamily="18" charset="0"/>
                  </a:rPr>
                  <a:t>for </a:t>
                </a:r>
                <a:r>
                  <a:rPr lang="en-US" sz="2600" dirty="0">
                    <a:solidFill>
                      <a:srgbClr val="0070C0"/>
                    </a:solidFill>
                    <a:latin typeface="Times New Roman" panose="02020603050405020304" pitchFamily="18" charset="0"/>
                    <a:cs typeface="Times New Roman" panose="02020603050405020304" pitchFamily="18" charset="0"/>
                  </a:rPr>
                  <a:t>one- to six-group solutions </a:t>
                </a:r>
                <a:r>
                  <a:rPr lang="en-US" sz="2600" dirty="0">
                    <a:solidFill>
                      <a:srgbClr val="000000"/>
                    </a:solidFill>
                    <a:latin typeface="Times New Roman" panose="02020603050405020304" pitchFamily="18" charset="0"/>
                    <a:cs typeface="Times New Roman" panose="02020603050405020304" pitchFamily="18" charset="0"/>
                  </a:rPr>
                  <a:t>to see if we can get any indication </a:t>
                </a:r>
                <a:r>
                  <a:rPr lang="en-US" sz="2600" dirty="0" smtClean="0">
                    <a:solidFill>
                      <a:srgbClr val="000000"/>
                    </a:solidFill>
                    <a:latin typeface="Times New Roman" panose="02020603050405020304" pitchFamily="18" charset="0"/>
                    <a:cs typeface="Times New Roman" panose="02020603050405020304" pitchFamily="18" charset="0"/>
                  </a:rPr>
                  <a:t>of the </a:t>
                </a:r>
                <a:r>
                  <a:rPr lang="en-US" sz="2600" dirty="0">
                    <a:solidFill>
                      <a:srgbClr val="000000"/>
                    </a:solidFill>
                    <a:latin typeface="Times New Roman" panose="02020603050405020304" pitchFamily="18" charset="0"/>
                    <a:cs typeface="Times New Roman" panose="02020603050405020304" pitchFamily="18" charset="0"/>
                  </a:rPr>
                  <a:t>number of groups. </a:t>
                </a:r>
                <a:endParaRPr lang="en-US" sz="2600" dirty="0">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167268" y="3211101"/>
                <a:ext cx="11906546" cy="2092881"/>
              </a:xfrm>
              <a:prstGeom prst="rect">
                <a:avLst/>
              </a:prstGeom>
              <a:blipFill rotWithShape="0">
                <a:blip r:embed="rId4"/>
                <a:stretch>
                  <a:fillRect l="-921" t="-2624" b="-6414"/>
                </a:stretch>
              </a:blipFill>
            </p:spPr>
            <p:txBody>
              <a:bodyPr/>
              <a:lstStyle/>
              <a:p>
                <a:r>
                  <a:rPr lang="en-US">
                    <a:noFill/>
                  </a:rPr>
                  <a:t> </a:t>
                </a:r>
              </a:p>
            </p:txBody>
          </p:sp>
        </mc:Fallback>
      </mc:AlternateContent>
    </p:spTree>
    <p:extLst>
      <p:ext uri="{BB962C8B-B14F-4D97-AF65-F5344CB8AC3E}">
        <p14:creationId xmlns:p14="http://schemas.microsoft.com/office/powerpoint/2010/main" val="31517447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976560" y="0"/>
            <a:ext cx="5169236" cy="738664"/>
          </a:xfrm>
          <a:prstGeom prst="rect">
            <a:avLst/>
          </a:prstGeom>
        </p:spPr>
        <p:txBody>
          <a:bodyPr wrap="none">
            <a:spAutoFit/>
          </a:bodyPr>
          <a:lstStyle/>
          <a:p>
            <a:pPr lvl="0">
              <a:lnSpc>
                <a:spcPct val="150000"/>
              </a:lnSpc>
            </a:pPr>
            <a:r>
              <a:rPr lang="en-US" sz="2800" dirty="0" smtClean="0">
                <a:solidFill>
                  <a:srgbClr val="C00000"/>
                </a:solidFill>
              </a:rPr>
              <a:t>Remove outlier </a:t>
            </a:r>
            <a:r>
              <a:rPr lang="en-US" sz="2800" dirty="0" smtClean="0">
                <a:solidFill>
                  <a:prstClr val="black"/>
                </a:solidFill>
              </a:rPr>
              <a:t>in variable murder</a:t>
            </a:r>
            <a:endParaRPr lang="en-US" sz="2800" dirty="0">
              <a:solidFill>
                <a:srgbClr val="0070C0"/>
              </a:solidFill>
            </a:endParaRPr>
          </a:p>
        </p:txBody>
      </p:sp>
      <mc:AlternateContent xmlns:mc="http://schemas.openxmlformats.org/markup-compatibility/2006" xmlns:a14="http://schemas.microsoft.com/office/drawing/2010/main">
        <mc:Choice Requires="a14">
          <p:sp>
            <p:nvSpPr>
              <p:cNvPr id="3" name="Rectangle 2"/>
              <p:cNvSpPr/>
              <p:nvPr/>
            </p:nvSpPr>
            <p:spPr>
              <a:xfrm>
                <a:off x="0" y="738664"/>
                <a:ext cx="11906546" cy="892552"/>
              </a:xfrm>
              <a:prstGeom prst="rect">
                <a:avLst/>
              </a:prstGeom>
            </p:spPr>
            <p:txBody>
              <a:bodyPr wrap="square">
                <a:spAutoFit/>
              </a:bodyPr>
              <a:lstStyle/>
              <a:p>
                <a:pPr marL="457200" indent="-457200">
                  <a:buFont typeface="Arial" panose="020B0604020202020204" pitchFamily="34" charset="0"/>
                  <a:buChar char="•"/>
                </a:pPr>
                <a:r>
                  <a:rPr lang="en-US" sz="2600" dirty="0" smtClean="0">
                    <a:solidFill>
                      <a:srgbClr val="000000"/>
                    </a:solidFill>
                    <a:latin typeface="Times New Roman" panose="02020603050405020304" pitchFamily="18" charset="0"/>
                    <a:cs typeface="Times New Roman" panose="02020603050405020304" pitchFamily="18" charset="0"/>
                  </a:rPr>
                  <a:t>Determine </a:t>
                </a:r>
                <a14:m>
                  <m:oMath xmlns:m="http://schemas.openxmlformats.org/officeDocument/2006/math" xmlns="">
                    <m:r>
                      <a:rPr lang="en-US" sz="2600" b="1" i="1" dirty="0" smtClean="0">
                        <a:solidFill>
                          <a:srgbClr val="0070C0"/>
                        </a:solidFill>
                        <a:latin typeface="Cambria Math" panose="02040503050406030204" pitchFamily="18" charset="0"/>
                        <a:cs typeface="Times New Roman" panose="02020603050405020304" pitchFamily="18" charset="0"/>
                      </a:rPr>
                      <m:t>𝒌</m:t>
                    </m:r>
                  </m:oMath>
                </a14:m>
                <a:r>
                  <a:rPr lang="en-US" sz="2600" dirty="0" smtClean="0">
                    <a:solidFill>
                      <a:srgbClr val="000000"/>
                    </a:solidFill>
                    <a:latin typeface="Times New Roman" panose="02020603050405020304" pitchFamily="18" charset="0"/>
                    <a:cs typeface="Times New Roman" panose="02020603050405020304" pitchFamily="18" charset="0"/>
                  </a:rPr>
                  <a:t>:  First </a:t>
                </a:r>
                <a:r>
                  <a:rPr lang="en-US" sz="2600" dirty="0">
                    <a:solidFill>
                      <a:srgbClr val="000000"/>
                    </a:solidFill>
                    <a:latin typeface="Times New Roman" panose="02020603050405020304" pitchFamily="18" charset="0"/>
                    <a:cs typeface="Times New Roman" panose="02020603050405020304" pitchFamily="18" charset="0"/>
                  </a:rPr>
                  <a:t>we plot the </a:t>
                </a:r>
                <a:r>
                  <a:rPr lang="en-US" sz="2600" dirty="0">
                    <a:solidFill>
                      <a:srgbClr val="0070C0"/>
                    </a:solidFill>
                    <a:latin typeface="Times New Roman" panose="02020603050405020304" pitchFamily="18" charset="0"/>
                    <a:cs typeface="Times New Roman" panose="02020603050405020304" pitchFamily="18" charset="0"/>
                  </a:rPr>
                  <a:t>within-groups sum </a:t>
                </a:r>
                <a:r>
                  <a:rPr lang="en-US" sz="2600" dirty="0" smtClean="0">
                    <a:solidFill>
                      <a:srgbClr val="0070C0"/>
                    </a:solidFill>
                    <a:latin typeface="Times New Roman" panose="02020603050405020304" pitchFamily="18" charset="0"/>
                    <a:cs typeface="Times New Roman" panose="02020603050405020304" pitchFamily="18" charset="0"/>
                  </a:rPr>
                  <a:t>of squares </a:t>
                </a:r>
                <a:r>
                  <a:rPr lang="en-US" sz="2600" dirty="0">
                    <a:solidFill>
                      <a:srgbClr val="000000"/>
                    </a:solidFill>
                    <a:latin typeface="Times New Roman" panose="02020603050405020304" pitchFamily="18" charset="0"/>
                    <a:cs typeface="Times New Roman" panose="02020603050405020304" pitchFamily="18" charset="0"/>
                  </a:rPr>
                  <a:t>for </a:t>
                </a:r>
                <a:r>
                  <a:rPr lang="en-US" sz="2600" dirty="0">
                    <a:solidFill>
                      <a:srgbClr val="0070C0"/>
                    </a:solidFill>
                    <a:latin typeface="Times New Roman" panose="02020603050405020304" pitchFamily="18" charset="0"/>
                    <a:cs typeface="Times New Roman" panose="02020603050405020304" pitchFamily="18" charset="0"/>
                  </a:rPr>
                  <a:t>one- to six-group solutions </a:t>
                </a:r>
                <a:r>
                  <a:rPr lang="en-US" sz="2600" dirty="0">
                    <a:solidFill>
                      <a:srgbClr val="000000"/>
                    </a:solidFill>
                    <a:latin typeface="Times New Roman" panose="02020603050405020304" pitchFamily="18" charset="0"/>
                    <a:cs typeface="Times New Roman" panose="02020603050405020304" pitchFamily="18" charset="0"/>
                  </a:rPr>
                  <a:t>to see if we can get any indication </a:t>
                </a:r>
                <a:r>
                  <a:rPr lang="en-US" sz="2600" dirty="0" smtClean="0">
                    <a:solidFill>
                      <a:srgbClr val="000000"/>
                    </a:solidFill>
                    <a:latin typeface="Times New Roman" panose="02020603050405020304" pitchFamily="18" charset="0"/>
                    <a:cs typeface="Times New Roman" panose="02020603050405020304" pitchFamily="18" charset="0"/>
                  </a:rPr>
                  <a:t>of the </a:t>
                </a:r>
                <a:r>
                  <a:rPr lang="en-US" sz="2600" dirty="0">
                    <a:solidFill>
                      <a:srgbClr val="000000"/>
                    </a:solidFill>
                    <a:latin typeface="Times New Roman" panose="02020603050405020304" pitchFamily="18" charset="0"/>
                    <a:cs typeface="Times New Roman" panose="02020603050405020304" pitchFamily="18" charset="0"/>
                  </a:rPr>
                  <a:t>number of groups. </a:t>
                </a:r>
                <a:endParaRPr lang="en-US" sz="2600" dirty="0">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0" y="738664"/>
                <a:ext cx="11906546" cy="892552"/>
              </a:xfrm>
              <a:prstGeom prst="rect">
                <a:avLst/>
              </a:prstGeom>
              <a:blipFill rotWithShape="0">
                <a:blip r:embed="rId2"/>
                <a:stretch>
                  <a:fillRect l="-768" t="-6122" b="-16327"/>
                </a:stretch>
              </a:blipFill>
            </p:spPr>
            <p:txBody>
              <a:bodyPr/>
              <a:lstStyle/>
              <a:p>
                <a:r>
                  <a:rPr lang="en-US">
                    <a:noFill/>
                  </a:rPr>
                  <a:t> </a:t>
                </a:r>
              </a:p>
            </p:txBody>
          </p:sp>
        </mc:Fallback>
      </mc:AlternateContent>
      <p:sp>
        <p:nvSpPr>
          <p:cNvPr id="4" name="Rectangle 3"/>
          <p:cNvSpPr/>
          <p:nvPr/>
        </p:nvSpPr>
        <p:spPr>
          <a:xfrm>
            <a:off x="137531" y="1927368"/>
            <a:ext cx="6586655" cy="1938992"/>
          </a:xfrm>
          <a:prstGeom prst="rect">
            <a:avLst/>
          </a:prstGeom>
          <a:ln w="19050">
            <a:solidFill>
              <a:srgbClr val="0070C0"/>
            </a:solidFill>
          </a:ln>
        </p:spPr>
        <p:txBody>
          <a:bodyPr wrap="square">
            <a:spAutoFit/>
          </a:bodyPr>
          <a:lstStyle/>
          <a:p>
            <a:pPr>
              <a:lnSpc>
                <a:spcPct val="150000"/>
              </a:lnSpc>
            </a:pPr>
            <a:r>
              <a:rPr lang="en-US" sz="2000" dirty="0" smtClean="0"/>
              <a:t>for </a:t>
            </a:r>
            <a:r>
              <a:rPr lang="en-US" sz="2000" dirty="0"/>
              <a:t>(</a:t>
            </a:r>
            <a:r>
              <a:rPr lang="en-US" sz="2000" dirty="0" err="1"/>
              <a:t>i</a:t>
            </a:r>
            <a:r>
              <a:rPr lang="en-US" sz="2000" dirty="0"/>
              <a:t> in </a:t>
            </a:r>
            <a:r>
              <a:rPr lang="en-US" sz="2000" dirty="0" smtClean="0"/>
              <a:t>1:6)</a:t>
            </a:r>
          </a:p>
          <a:p>
            <a:pPr>
              <a:lnSpc>
                <a:spcPct val="150000"/>
              </a:lnSpc>
            </a:pPr>
            <a:r>
              <a:rPr lang="en-US" sz="2000" dirty="0" err="1" smtClean="0"/>
              <a:t>wss</a:t>
            </a:r>
            <a:r>
              <a:rPr lang="en-US" sz="2000" dirty="0" smtClean="0"/>
              <a:t>[</a:t>
            </a:r>
            <a:r>
              <a:rPr lang="en-US" sz="2000" dirty="0" err="1" smtClean="0"/>
              <a:t>i</a:t>
            </a:r>
            <a:r>
              <a:rPr lang="en-US" sz="2000" dirty="0"/>
              <a:t>]&lt;-sum(</a:t>
            </a:r>
            <a:r>
              <a:rPr lang="en-US" sz="2000" dirty="0" err="1"/>
              <a:t>kmeans</a:t>
            </a:r>
            <a:r>
              <a:rPr lang="en-US" sz="2000" dirty="0"/>
              <a:t>(</a:t>
            </a:r>
            <a:r>
              <a:rPr lang="en-US" sz="2000" dirty="0" err="1"/>
              <a:t>crime_s,centers</a:t>
            </a:r>
            <a:r>
              <a:rPr lang="en-US" sz="2000" dirty="0"/>
              <a:t>=</a:t>
            </a:r>
            <a:r>
              <a:rPr lang="en-US" sz="2000" dirty="0" err="1"/>
              <a:t>i</a:t>
            </a:r>
            <a:r>
              <a:rPr lang="en-US" sz="2000" dirty="0"/>
              <a:t>)$</a:t>
            </a:r>
            <a:r>
              <a:rPr lang="en-US" sz="2000" dirty="0" err="1"/>
              <a:t>withinss</a:t>
            </a:r>
            <a:r>
              <a:rPr lang="en-US" sz="2000" dirty="0"/>
              <a:t>)</a:t>
            </a:r>
          </a:p>
          <a:p>
            <a:pPr>
              <a:lnSpc>
                <a:spcPct val="150000"/>
              </a:lnSpc>
            </a:pPr>
            <a:r>
              <a:rPr lang="en-US" sz="2000" dirty="0"/>
              <a:t>plot(1:6,wss, type="b", </a:t>
            </a:r>
            <a:r>
              <a:rPr lang="en-US" sz="2000" dirty="0" err="1"/>
              <a:t>xlab</a:t>
            </a:r>
            <a:r>
              <a:rPr lang="en-US" sz="2000" dirty="0"/>
              <a:t>="number of groups",</a:t>
            </a:r>
            <a:r>
              <a:rPr lang="en-US" sz="2000" dirty="0" err="1"/>
              <a:t>ylab</a:t>
            </a:r>
            <a:r>
              <a:rPr lang="en-US" sz="2000" dirty="0"/>
              <a:t>="within groups sum of squares")</a:t>
            </a:r>
          </a:p>
        </p:txBody>
      </p:sp>
      <p:pic>
        <p:nvPicPr>
          <p:cNvPr id="6" name="Picture 5"/>
          <p:cNvPicPr>
            <a:picLocks noChangeAspect="1"/>
          </p:cNvPicPr>
          <p:nvPr/>
        </p:nvPicPr>
        <p:blipFill>
          <a:blip r:embed="rId3"/>
          <a:stretch>
            <a:fillRect/>
          </a:stretch>
        </p:blipFill>
        <p:spPr>
          <a:xfrm>
            <a:off x="7160863" y="1822307"/>
            <a:ext cx="5031137" cy="3218044"/>
          </a:xfrm>
          <a:prstGeom prst="rect">
            <a:avLst/>
          </a:prstGeom>
        </p:spPr>
      </p:pic>
    </p:spTree>
    <p:extLst>
      <p:ext uri="{BB962C8B-B14F-4D97-AF65-F5344CB8AC3E}">
        <p14:creationId xmlns:p14="http://schemas.microsoft.com/office/powerpoint/2010/main" val="17165380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1" y="0"/>
                <a:ext cx="12192000" cy="2092881"/>
              </a:xfrm>
              <a:prstGeom prst="rect">
                <a:avLst/>
              </a:prstGeom>
            </p:spPr>
            <p:txBody>
              <a:bodyPr wrap="square">
                <a:spAutoFit/>
              </a:bodyPr>
              <a:lstStyle/>
              <a:p>
                <a:pPr algn="ctr"/>
                <a14:m>
                  <m:oMath xmlns:m="http://schemas.openxmlformats.org/officeDocument/2006/math" xmlns="">
                    <m:r>
                      <a:rPr lang="en-US" sz="2600" i="1" dirty="0" smtClean="0">
                        <a:latin typeface="Cambria Math" panose="02040503050406030204" pitchFamily="18" charset="0"/>
                        <a:cs typeface="Times New Roman" panose="02020603050405020304" pitchFamily="18" charset="0"/>
                      </a:rPr>
                      <m:t>𝐾</m:t>
                    </m:r>
                  </m:oMath>
                </a14:m>
                <a:r>
                  <a:rPr lang="en-US" sz="2600" dirty="0">
                    <a:latin typeface="Times New Roman" panose="02020603050405020304" pitchFamily="18" charset="0"/>
                    <a:cs typeface="Times New Roman" panose="02020603050405020304" pitchFamily="18" charset="0"/>
                  </a:rPr>
                  <a:t>-Means: Number of </a:t>
                </a:r>
                <a:r>
                  <a:rPr lang="en-US" sz="2600" dirty="0" smtClean="0">
                    <a:latin typeface="Times New Roman" panose="02020603050405020304" pitchFamily="18" charset="0"/>
                    <a:cs typeface="Times New Roman" panose="02020603050405020304" pitchFamily="18" charset="0"/>
                  </a:rPr>
                  <a:t>clusters</a:t>
                </a:r>
              </a:p>
              <a:p>
                <a:r>
                  <a:rPr lang="en-US" sz="2600" dirty="0" smtClean="0">
                    <a:latin typeface="Times New Roman" panose="02020603050405020304" pitchFamily="18" charset="0"/>
                    <a:cs typeface="Times New Roman" panose="02020603050405020304" pitchFamily="18" charset="0"/>
                  </a:rPr>
                  <a:t> • </a:t>
                </a:r>
                <a:r>
                  <a:rPr lang="en-US" sz="2600" dirty="0">
                    <a:latin typeface="Times New Roman" panose="02020603050405020304" pitchFamily="18" charset="0"/>
                    <a:cs typeface="Times New Roman" panose="02020603050405020304" pitchFamily="18" charset="0"/>
                  </a:rPr>
                  <a:t>Run </a:t>
                </a:r>
                <a14:m>
                  <m:oMath xmlns:m="http://schemas.openxmlformats.org/officeDocument/2006/math" xmlns="">
                    <m:r>
                      <a:rPr lang="en-US" sz="2600" i="1" dirty="0" smtClean="0">
                        <a:latin typeface="Cambria Math" panose="02040503050406030204" pitchFamily="18" charset="0"/>
                        <a:cs typeface="Times New Roman" panose="02020603050405020304" pitchFamily="18" charset="0"/>
                      </a:rPr>
                      <m:t>𝑘</m:t>
                    </m:r>
                  </m:oMath>
                </a14:m>
                <a:r>
                  <a:rPr lang="en-US" sz="2600" dirty="0">
                    <a:latin typeface="Times New Roman" panose="02020603050405020304" pitchFamily="18" charset="0"/>
                    <a:cs typeface="Times New Roman" panose="02020603050405020304" pitchFamily="18" charset="0"/>
                  </a:rPr>
                  <a:t>-Means for several number of groups </a:t>
                </a:r>
                <a:endParaRPr lang="en-US" sz="2600" dirty="0" smtClean="0">
                  <a:latin typeface="Times New Roman" panose="02020603050405020304" pitchFamily="18" charset="0"/>
                  <a:cs typeface="Times New Roman" panose="02020603050405020304" pitchFamily="18" charset="0"/>
                </a:endParaRPr>
              </a:p>
              <a:p>
                <a:pPr>
                  <a:lnSpc>
                    <a:spcPct val="150000"/>
                  </a:lnSpc>
                </a:pPr>
                <a:r>
                  <a:rPr lang="en-US" sz="2600" dirty="0" smtClean="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Plot WGSS vs. number of groups </a:t>
                </a:r>
                <a:endParaRPr lang="en-US" sz="2600" dirty="0" smtClean="0">
                  <a:latin typeface="Times New Roman" panose="02020603050405020304" pitchFamily="18" charset="0"/>
                  <a:cs typeface="Times New Roman" panose="02020603050405020304" pitchFamily="18" charset="0"/>
                </a:endParaRPr>
              </a:p>
              <a:p>
                <a:pPr>
                  <a:lnSpc>
                    <a:spcPct val="150000"/>
                  </a:lnSpc>
                </a:pPr>
                <a:r>
                  <a:rPr lang="en-US" sz="2600" dirty="0" smtClean="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Choose number of groups after the last </a:t>
                </a:r>
                <a:r>
                  <a:rPr lang="en-US" sz="2600" dirty="0">
                    <a:solidFill>
                      <a:srgbClr val="0070C0"/>
                    </a:solidFill>
                    <a:latin typeface="Times New Roman" panose="02020603050405020304" pitchFamily="18" charset="0"/>
                    <a:cs typeface="Times New Roman" panose="02020603050405020304" pitchFamily="18" charset="0"/>
                  </a:rPr>
                  <a:t>big drop </a:t>
                </a:r>
                <a:r>
                  <a:rPr lang="en-US" sz="2600" dirty="0" smtClean="0">
                    <a:solidFill>
                      <a:srgbClr val="0070C0"/>
                    </a:solidFill>
                    <a:latin typeface="Times New Roman" panose="02020603050405020304" pitchFamily="18" charset="0"/>
                    <a:cs typeface="Times New Roman" panose="02020603050405020304" pitchFamily="18" charset="0"/>
                  </a:rPr>
                  <a:t>off</a:t>
                </a:r>
                <a:endParaRPr lang="en-US" sz="2600" dirty="0">
                  <a:solidFill>
                    <a:srgbClr val="0070C0"/>
                  </a:solidFill>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 y="0"/>
                <a:ext cx="12192000" cy="2092881"/>
              </a:xfrm>
              <a:prstGeom prst="rect">
                <a:avLst/>
              </a:prstGeom>
              <a:blipFill rotWithShape="0">
                <a:blip r:embed="rId2"/>
                <a:stretch>
                  <a:fillRect l="-900" t="-2624" b="-3207"/>
                </a:stretch>
              </a:blipFill>
            </p:spPr>
            <p:txBody>
              <a:bodyPr/>
              <a:lstStyle/>
              <a:p>
                <a:r>
                  <a:rPr lang="en-US">
                    <a:noFill/>
                  </a:rPr>
                  <a:t> </a:t>
                </a:r>
              </a:p>
            </p:txBody>
          </p:sp>
        </mc:Fallback>
      </mc:AlternateContent>
      <p:pic>
        <p:nvPicPr>
          <p:cNvPr id="2" name="Picture 1"/>
          <p:cNvPicPr>
            <a:picLocks noChangeAspect="1"/>
          </p:cNvPicPr>
          <p:nvPr/>
        </p:nvPicPr>
        <p:blipFill>
          <a:blip r:embed="rId3"/>
          <a:stretch>
            <a:fillRect/>
          </a:stretch>
        </p:blipFill>
        <p:spPr>
          <a:xfrm>
            <a:off x="1572902" y="2271624"/>
            <a:ext cx="7504190" cy="4000881"/>
          </a:xfrm>
          <a:prstGeom prst="rect">
            <a:avLst/>
          </a:prstGeom>
        </p:spPr>
      </p:pic>
    </p:spTree>
    <p:extLst>
      <p:ext uri="{BB962C8B-B14F-4D97-AF65-F5344CB8AC3E}">
        <p14:creationId xmlns:p14="http://schemas.microsoft.com/office/powerpoint/2010/main" val="19563874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9500" y="345017"/>
            <a:ext cx="4898457" cy="461665"/>
          </a:xfrm>
          <a:prstGeom prst="rect">
            <a:avLst/>
          </a:prstGeom>
        </p:spPr>
        <p:txBody>
          <a:bodyPr wrap="none">
            <a:spAutoFit/>
          </a:bodyPr>
          <a:lstStyle/>
          <a:p>
            <a:r>
              <a:rPr lang="en-US" sz="2400" dirty="0">
                <a:solidFill>
                  <a:srgbClr val="0070C0"/>
                </a:solidFill>
              </a:rPr>
              <a:t>(cluster&lt;-</a:t>
            </a:r>
            <a:r>
              <a:rPr lang="en-US" sz="2400" dirty="0" err="1">
                <a:solidFill>
                  <a:srgbClr val="0070C0"/>
                </a:solidFill>
              </a:rPr>
              <a:t>kmeans</a:t>
            </a:r>
            <a:r>
              <a:rPr lang="en-US" sz="2400" dirty="0">
                <a:solidFill>
                  <a:srgbClr val="0070C0"/>
                </a:solidFill>
              </a:rPr>
              <a:t>(</a:t>
            </a:r>
            <a:r>
              <a:rPr lang="en-US" sz="2400" dirty="0" err="1">
                <a:solidFill>
                  <a:srgbClr val="0070C0"/>
                </a:solidFill>
              </a:rPr>
              <a:t>crime_s,centers</a:t>
            </a:r>
            <a:r>
              <a:rPr lang="en-US" sz="2400" dirty="0">
                <a:solidFill>
                  <a:srgbClr val="0070C0"/>
                </a:solidFill>
              </a:rPr>
              <a:t>=3))</a:t>
            </a:r>
          </a:p>
        </p:txBody>
      </p:sp>
      <p:pic>
        <p:nvPicPr>
          <p:cNvPr id="3" name="Picture 2"/>
          <p:cNvPicPr>
            <a:picLocks noChangeAspect="1"/>
          </p:cNvPicPr>
          <p:nvPr/>
        </p:nvPicPr>
        <p:blipFill>
          <a:blip r:embed="rId2"/>
          <a:stretch>
            <a:fillRect/>
          </a:stretch>
        </p:blipFill>
        <p:spPr>
          <a:xfrm>
            <a:off x="223024" y="1103971"/>
            <a:ext cx="11764537" cy="4293219"/>
          </a:xfrm>
          <a:prstGeom prst="rect">
            <a:avLst/>
          </a:prstGeom>
        </p:spPr>
      </p:pic>
    </p:spTree>
    <p:extLst>
      <p:ext uri="{BB962C8B-B14F-4D97-AF65-F5344CB8AC3E}">
        <p14:creationId xmlns:p14="http://schemas.microsoft.com/office/powerpoint/2010/main" val="3926014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686823"/>
            <a:ext cx="4830207" cy="5215812"/>
          </a:xfrm>
          <a:prstGeom prst="rect">
            <a:avLst/>
          </a:prstGeom>
        </p:spPr>
      </p:pic>
      <p:sp>
        <p:nvSpPr>
          <p:cNvPr id="5" name="Rectangle 4"/>
          <p:cNvSpPr/>
          <p:nvPr/>
        </p:nvSpPr>
        <p:spPr>
          <a:xfrm>
            <a:off x="3835109" y="111512"/>
            <a:ext cx="4374916" cy="523220"/>
          </a:xfrm>
          <a:prstGeom prst="rect">
            <a:avLst/>
          </a:prstGeom>
        </p:spPr>
        <p:txBody>
          <a:bodyPr wrap="none">
            <a:spAutoFit/>
          </a:bodyPr>
          <a:lstStyle/>
          <a:p>
            <a:r>
              <a:rPr lang="en-US" sz="2800" b="0" u="none" strike="noStrike" baseline="0" dirty="0" smtClean="0">
                <a:solidFill>
                  <a:srgbClr val="0070C0"/>
                </a:solidFill>
                <a:latin typeface="Times New Roman" panose="02020603050405020304" pitchFamily="18" charset="0"/>
                <a:cs typeface="Times New Roman" panose="02020603050405020304" pitchFamily="18" charset="0"/>
              </a:rPr>
              <a:t>Standardized data are needed</a:t>
            </a:r>
            <a:endParaRPr lang="en-US" sz="2800" dirty="0">
              <a:solidFill>
                <a:srgbClr val="0070C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Rectangle 5"/>
              <p:cNvSpPr/>
              <p:nvPr/>
            </p:nvSpPr>
            <p:spPr>
              <a:xfrm>
                <a:off x="5128650" y="704573"/>
                <a:ext cx="6929535" cy="5693866"/>
              </a:xfrm>
              <a:prstGeom prst="rect">
                <a:avLst/>
              </a:prstGeom>
            </p:spPr>
            <p:txBody>
              <a:bodyPr wrap="square">
                <a:spAutoFit/>
              </a:bodyPr>
              <a:lstStyle/>
              <a:p>
                <a:pPr algn="ctr"/>
                <a:r>
                  <a:rPr lang="en-US" sz="2600" dirty="0" smtClean="0">
                    <a:solidFill>
                      <a:srgbClr val="FF0000"/>
                    </a:solidFill>
                    <a:latin typeface="Times New Roman" panose="02020603050405020304" pitchFamily="18" charset="0"/>
                    <a:cs typeface="Times New Roman" panose="02020603050405020304" pitchFamily="18" charset="0"/>
                  </a:rPr>
                  <a:t>Old </a:t>
                </a:r>
                <a:r>
                  <a:rPr lang="en-US" sz="2600" dirty="0">
                    <a:solidFill>
                      <a:srgbClr val="FF0000"/>
                    </a:solidFill>
                    <a:latin typeface="Times New Roman" panose="02020603050405020304" pitchFamily="18" charset="0"/>
                    <a:cs typeface="Times New Roman" panose="02020603050405020304" pitchFamily="18" charset="0"/>
                  </a:rPr>
                  <a:t>Faithful Geyser Eruptions</a:t>
                </a:r>
                <a:endParaRPr lang="en-US" sz="26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600" b="0" i="0" u="none" strike="noStrike" baseline="0" dirty="0" smtClean="0">
                    <a:solidFill>
                      <a:srgbClr val="141314"/>
                    </a:solidFill>
                    <a:latin typeface="Times New Roman" panose="02020603050405020304" pitchFamily="18" charset="0"/>
                    <a:cs typeface="Times New Roman" panose="02020603050405020304" pitchFamily="18" charset="0"/>
                  </a:rPr>
                  <a:t>The duration of </a:t>
                </a:r>
                <a:r>
                  <a:rPr lang="en-US" sz="2600" b="0" i="0" u="none" strike="noStrike" baseline="0" dirty="0" smtClean="0">
                    <a:solidFill>
                      <a:srgbClr val="0070C0"/>
                    </a:solidFill>
                    <a:latin typeface="Times New Roman" panose="02020603050405020304" pitchFamily="18" charset="0"/>
                    <a:cs typeface="Times New Roman" panose="02020603050405020304" pitchFamily="18" charset="0"/>
                  </a:rPr>
                  <a:t>eruption</a:t>
                </a:r>
                <a:r>
                  <a:rPr lang="en-US" sz="2600" b="0" i="0" u="none" strike="noStrike" baseline="0" dirty="0" smtClean="0">
                    <a:solidFill>
                      <a:srgbClr val="141314"/>
                    </a:solidFill>
                    <a:latin typeface="Times New Roman" panose="02020603050405020304" pitchFamily="18" charset="0"/>
                    <a:cs typeface="Times New Roman" panose="02020603050405020304" pitchFamily="18" charset="0"/>
                  </a:rPr>
                  <a:t> (</a:t>
                </a:r>
                <a14:m>
                  <m:oMath xmlns:m="http://schemas.openxmlformats.org/officeDocument/2006/math" xmlns="">
                    <m:sSub>
                      <m:sSubPr>
                        <m:ctrlPr>
                          <a:rPr lang="en-US" sz="2600" b="0" i="1" u="none" strike="noStrike" baseline="0" dirty="0" smtClean="0">
                            <a:solidFill>
                              <a:srgbClr val="141314"/>
                            </a:solidFill>
                            <a:latin typeface="Cambria Math" panose="02040503050406030204" pitchFamily="18" charset="0"/>
                            <a:cs typeface="Times New Roman" panose="02020603050405020304" pitchFamily="18" charset="0"/>
                          </a:rPr>
                        </m:ctrlPr>
                      </m:sSubPr>
                      <m:e>
                        <m:r>
                          <a:rPr lang="en-US" sz="2600" b="0" i="1" u="none" strike="noStrike" baseline="0" dirty="0" smtClean="0">
                            <a:solidFill>
                              <a:srgbClr val="141314"/>
                            </a:solidFill>
                            <a:latin typeface="Cambria Math" panose="02040503050406030204" pitchFamily="18" charset="0"/>
                            <a:cs typeface="Times New Roman" panose="02020603050405020304" pitchFamily="18" charset="0"/>
                          </a:rPr>
                          <m:t>𝑋</m:t>
                        </m:r>
                      </m:e>
                      <m:sub>
                        <m:r>
                          <a:rPr lang="en-US" sz="2600" b="0" i="1" u="none" strike="noStrike" baseline="0" dirty="0" smtClean="0">
                            <a:solidFill>
                              <a:srgbClr val="141314"/>
                            </a:solidFill>
                            <a:latin typeface="Cambria Math" panose="02040503050406030204" pitchFamily="18" charset="0"/>
                            <a:cs typeface="Times New Roman" panose="02020603050405020304" pitchFamily="18" charset="0"/>
                          </a:rPr>
                          <m:t>1</m:t>
                        </m:r>
                      </m:sub>
                    </m:sSub>
                  </m:oMath>
                </a14:m>
                <a:r>
                  <a:rPr lang="en-US" sz="2600" b="0" i="0" u="none" strike="noStrike" baseline="0" dirty="0" smtClean="0">
                    <a:solidFill>
                      <a:srgbClr val="141314"/>
                    </a:solidFill>
                    <a:latin typeface="Times New Roman" panose="02020603050405020304" pitchFamily="18" charset="0"/>
                    <a:cs typeface="Times New Roman" panose="02020603050405020304" pitchFamily="18" charset="0"/>
                  </a:rPr>
                  <a:t>) and </a:t>
                </a:r>
                <a:r>
                  <a:rPr lang="en-US" sz="2600" b="0" i="0" u="none" strike="noStrike" baseline="0" dirty="0" smtClean="0">
                    <a:solidFill>
                      <a:srgbClr val="0070C0"/>
                    </a:solidFill>
                    <a:latin typeface="Times New Roman" panose="02020603050405020304" pitchFamily="18" charset="0"/>
                    <a:cs typeface="Times New Roman" panose="02020603050405020304" pitchFamily="18" charset="0"/>
                  </a:rPr>
                  <a:t>waiting time </a:t>
                </a:r>
                <a:r>
                  <a:rPr lang="en-US" sz="2600" b="0" i="0" u="none" strike="noStrike" baseline="0" dirty="0" smtClean="0">
                    <a:solidFill>
                      <a:srgbClr val="141314"/>
                    </a:solidFill>
                    <a:latin typeface="Times New Roman" panose="02020603050405020304" pitchFamily="18" charset="0"/>
                    <a:cs typeface="Times New Roman" panose="02020603050405020304" pitchFamily="18" charset="0"/>
                  </a:rPr>
                  <a:t>until the next eruption (</a:t>
                </a:r>
                <a14:m>
                  <m:oMath xmlns:m="http://schemas.openxmlformats.org/officeDocument/2006/math" xmlns="">
                    <m:sSub>
                      <m:sSubPr>
                        <m:ctrlPr>
                          <a:rPr lang="en-US" sz="2600" b="0" i="1" u="none" strike="noStrike" baseline="0" dirty="0" smtClean="0">
                            <a:solidFill>
                              <a:srgbClr val="141314"/>
                            </a:solidFill>
                            <a:latin typeface="Cambria Math" panose="02040503050406030204" pitchFamily="18" charset="0"/>
                            <a:cs typeface="Times New Roman" panose="02020603050405020304" pitchFamily="18" charset="0"/>
                          </a:rPr>
                        </m:ctrlPr>
                      </m:sSubPr>
                      <m:e>
                        <m:r>
                          <a:rPr lang="en-US" sz="2600" b="0" i="1" u="none" strike="noStrike" baseline="0" dirty="0" smtClean="0">
                            <a:solidFill>
                              <a:srgbClr val="141314"/>
                            </a:solidFill>
                            <a:latin typeface="Cambria Math" panose="02040503050406030204" pitchFamily="18" charset="0"/>
                            <a:cs typeface="Times New Roman" panose="02020603050405020304" pitchFamily="18" charset="0"/>
                          </a:rPr>
                          <m:t>𝑋</m:t>
                        </m:r>
                      </m:e>
                      <m:sub>
                        <m:r>
                          <a:rPr lang="en-US" sz="2600" b="0" i="1" u="none" strike="noStrike" baseline="0" dirty="0" smtClean="0">
                            <a:solidFill>
                              <a:srgbClr val="141314"/>
                            </a:solidFill>
                            <a:latin typeface="Cambria Math" panose="02040503050406030204" pitchFamily="18" charset="0"/>
                            <a:cs typeface="Times New Roman" panose="02020603050405020304" pitchFamily="18" charset="0"/>
                          </a:rPr>
                          <m:t>2</m:t>
                        </m:r>
                      </m:sub>
                    </m:sSub>
                  </m:oMath>
                </a14:m>
                <a:r>
                  <a:rPr lang="en-US" sz="2600" b="0" i="0" u="none" strike="noStrike" baseline="0" dirty="0" smtClean="0">
                    <a:solidFill>
                      <a:srgbClr val="141314"/>
                    </a:solidFill>
                    <a:latin typeface="Times New Roman" panose="02020603050405020304" pitchFamily="18" charset="0"/>
                    <a:cs typeface="Times New Roman" panose="02020603050405020304" pitchFamily="18" charset="0"/>
                  </a:rPr>
                  <a:t>)</a:t>
                </a:r>
              </a:p>
              <a:p>
                <a:endParaRPr lang="en-US" sz="2600" dirty="0">
                  <a:solidFill>
                    <a:srgbClr val="141314"/>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Because the two variables are measured on </a:t>
                </a:r>
                <a:r>
                  <a:rPr lang="en-US" sz="2600" dirty="0">
                    <a:solidFill>
                      <a:srgbClr val="C00000"/>
                    </a:solidFill>
                    <a:latin typeface="Times New Roman" panose="02020603050405020304" pitchFamily="18" charset="0"/>
                    <a:cs typeface="Times New Roman" panose="02020603050405020304" pitchFamily="18" charset="0"/>
                  </a:rPr>
                  <a:t>very different scales</a:t>
                </a:r>
                <a:r>
                  <a:rPr lang="en-US" sz="2600" dirty="0">
                    <a:latin typeface="Times New Roman" panose="02020603050405020304" pitchFamily="18" charset="0"/>
                    <a:cs typeface="Times New Roman" panose="02020603050405020304" pitchFamily="18" charset="0"/>
                  </a:rPr>
                  <a:t> </a:t>
                </a:r>
                <a:r>
                  <a:rPr lang="en-US" sz="2600" dirty="0" smtClean="0">
                    <a:latin typeface="Times New Roman" panose="02020603050405020304" pitchFamily="18" charset="0"/>
                    <a:cs typeface="Times New Roman" panose="02020603050405020304" pitchFamily="18" charset="0"/>
                  </a:rPr>
                  <a:t>(1 </a:t>
                </a:r>
                <a:r>
                  <a:rPr lang="en-US" sz="2600" dirty="0">
                    <a:latin typeface="Times New Roman" panose="02020603050405020304" pitchFamily="18" charset="0"/>
                    <a:cs typeface="Times New Roman" panose="02020603050405020304" pitchFamily="18" charset="0"/>
                  </a:rPr>
                  <a:t>and 13, respectively</a:t>
                </a:r>
                <a:r>
                  <a:rPr lang="en-US" sz="2600" dirty="0" smtClean="0">
                    <a:latin typeface="Times New Roman" panose="02020603050405020304" pitchFamily="18" charset="0"/>
                    <a:cs typeface="Times New Roman" panose="02020603050405020304" pitchFamily="18" charset="0"/>
                  </a:rPr>
                  <a:t>), the </a:t>
                </a:r>
                <a:r>
                  <a:rPr lang="en-US" sz="2600" dirty="0">
                    <a:latin typeface="Times New Roman" panose="02020603050405020304" pitchFamily="18" charset="0"/>
                    <a:cs typeface="Times New Roman" panose="02020603050405020304" pitchFamily="18" charset="0"/>
                  </a:rPr>
                  <a:t>derived clusters </a:t>
                </a:r>
                <a:r>
                  <a:rPr lang="en-US" sz="2600" dirty="0" smtClean="0">
                    <a:latin typeface="Times New Roman" panose="02020603050405020304" pitchFamily="18" charset="0"/>
                    <a:cs typeface="Times New Roman" panose="02020603050405020304" pitchFamily="18" charset="0"/>
                  </a:rPr>
                  <a:t>are completely determined </a:t>
                </a:r>
                <a:r>
                  <a:rPr lang="en-US" sz="2600" dirty="0">
                    <a:latin typeface="Times New Roman" panose="02020603050405020304" pitchFamily="18" charset="0"/>
                    <a:cs typeface="Times New Roman" panose="02020603050405020304" pitchFamily="18" charset="0"/>
                  </a:rPr>
                  <a:t>by </a:t>
                </a:r>
                <a14:m>
                  <m:oMath xmlns:m="http://schemas.openxmlformats.org/officeDocument/2006/math" xmlns="">
                    <m:sSub>
                      <m:sSubPr>
                        <m:ctrlPr>
                          <a:rPr lang="en-US" sz="2600" i="1" dirty="0">
                            <a:solidFill>
                              <a:srgbClr val="141314"/>
                            </a:solidFill>
                            <a:latin typeface="Cambria Math" panose="02040503050406030204" pitchFamily="18" charset="0"/>
                            <a:cs typeface="Times New Roman" panose="02020603050405020304" pitchFamily="18" charset="0"/>
                          </a:rPr>
                        </m:ctrlPr>
                      </m:sSubPr>
                      <m:e>
                        <m:r>
                          <a:rPr lang="en-US" sz="2600" i="1" dirty="0">
                            <a:solidFill>
                              <a:srgbClr val="141314"/>
                            </a:solidFill>
                            <a:latin typeface="Cambria Math" panose="02040503050406030204" pitchFamily="18" charset="0"/>
                            <a:cs typeface="Times New Roman" panose="02020603050405020304" pitchFamily="18" charset="0"/>
                          </a:rPr>
                          <m:t>𝑋</m:t>
                        </m:r>
                      </m:e>
                      <m:sub>
                        <m:r>
                          <a:rPr lang="en-US" sz="2600" i="1" dirty="0">
                            <a:solidFill>
                              <a:srgbClr val="141314"/>
                            </a:solidFill>
                            <a:latin typeface="Cambria Math" panose="02040503050406030204" pitchFamily="18" charset="0"/>
                            <a:cs typeface="Times New Roman" panose="02020603050405020304" pitchFamily="18" charset="0"/>
                          </a:rPr>
                          <m:t>2</m:t>
                        </m:r>
                      </m:sub>
                    </m:sSub>
                  </m:oMath>
                </a14:m>
                <a:r>
                  <a:rPr lang="en-US" sz="2600" dirty="0">
                    <a:latin typeface="Times New Roman" panose="02020603050405020304" pitchFamily="18" charset="0"/>
                    <a:cs typeface="Times New Roman" panose="02020603050405020304" pitchFamily="18" charset="0"/>
                  </a:rPr>
                  <a:t>, the interval between eruptions; the observations are </a:t>
                </a:r>
                <a:r>
                  <a:rPr lang="en-US" sz="2600" dirty="0" smtClean="0">
                    <a:latin typeface="Times New Roman" panose="02020603050405020304" pitchFamily="18" charset="0"/>
                    <a:cs typeface="Times New Roman" panose="02020603050405020304" pitchFamily="18" charset="0"/>
                  </a:rPr>
                  <a:t>divided into </a:t>
                </a:r>
                <a:r>
                  <a:rPr lang="en-US" sz="2600" dirty="0">
                    <a:latin typeface="Times New Roman" panose="02020603050405020304" pitchFamily="18" charset="0"/>
                    <a:cs typeface="Times New Roman" panose="02020603050405020304" pitchFamily="18" charset="0"/>
                  </a:rPr>
                  <a:t>clusters by straight-line </a:t>
                </a:r>
                <a:r>
                  <a:rPr lang="en-US" sz="2600" dirty="0" smtClean="0">
                    <a:latin typeface="Times New Roman" panose="02020603050405020304" pitchFamily="18" charset="0"/>
                    <a:cs typeface="Times New Roman" panose="02020603050405020304" pitchFamily="18" charset="0"/>
                  </a:rPr>
                  <a:t>boundaries parallel </a:t>
                </a:r>
                <a:r>
                  <a:rPr lang="en-US" sz="2600" dirty="0">
                    <a:latin typeface="Times New Roman" panose="02020603050405020304" pitchFamily="18" charset="0"/>
                    <a:cs typeface="Times New Roman" panose="02020603050405020304" pitchFamily="18" charset="0"/>
                  </a:rPr>
                  <a:t>to the </a:t>
                </a:r>
                <a:r>
                  <a:rPr lang="en-US" sz="2600" dirty="0" smtClean="0">
                    <a:latin typeface="Times New Roman" panose="02020603050405020304" pitchFamily="18" charset="0"/>
                    <a:cs typeface="Times New Roman" panose="02020603050405020304" pitchFamily="18" charset="0"/>
                  </a:rPr>
                  <a:t>horizontal axis.</a:t>
                </a:r>
              </a:p>
              <a:p>
                <a:pPr marL="342900" indent="-342900">
                  <a:buFont typeface="Arial" panose="020B0604020202020204" pitchFamily="34" charset="0"/>
                  <a:buChar char="•"/>
                </a:pPr>
                <a:endParaRPr lang="en-US" sz="2600" b="0" i="0" u="none" strike="noStrike" baseline="0" dirty="0" smtClean="0">
                  <a:solidFill>
                    <a:srgbClr val="141314"/>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Without </a:t>
                </a:r>
                <a:r>
                  <a:rPr lang="en-US" sz="2600" dirty="0">
                    <a:solidFill>
                      <a:srgbClr val="0070C0"/>
                    </a:solidFill>
                    <a:latin typeface="Times New Roman" panose="02020603050405020304" pitchFamily="18" charset="0"/>
                    <a:cs typeface="Times New Roman" panose="02020603050405020304" pitchFamily="18" charset="0"/>
                  </a:rPr>
                  <a:t>standardizing both variables</a:t>
                </a:r>
                <a:r>
                  <a:rPr lang="en-US" sz="2600" dirty="0">
                    <a:latin typeface="Times New Roman" panose="02020603050405020304" pitchFamily="18" charset="0"/>
                    <a:cs typeface="Times New Roman" panose="02020603050405020304" pitchFamily="18" charset="0"/>
                  </a:rPr>
                  <a:t>, we cannot obtain a </a:t>
                </a:r>
                <a:r>
                  <a:rPr lang="en-US" sz="2600" dirty="0" smtClean="0">
                    <a:latin typeface="Times New Roman" panose="02020603050405020304" pitchFamily="18" charset="0"/>
                    <a:cs typeface="Times New Roman" panose="02020603050405020304" pitchFamily="18" charset="0"/>
                  </a:rPr>
                  <a:t>realistic partitioning </a:t>
                </a:r>
                <a:r>
                  <a:rPr lang="en-US" sz="2600" dirty="0">
                    <a:latin typeface="Times New Roman" panose="02020603050405020304" pitchFamily="18" charset="0"/>
                    <a:cs typeface="Times New Roman" panose="02020603050405020304" pitchFamily="18" charset="0"/>
                  </a:rPr>
                  <a:t>of the data</a:t>
                </a:r>
                <a:r>
                  <a:rPr lang="en-US" sz="2600" dirty="0" smtClean="0">
                    <a:latin typeface="Times New Roman" panose="02020603050405020304" pitchFamily="18" charset="0"/>
                    <a:cs typeface="Times New Roman" panose="02020603050405020304" pitchFamily="18" charset="0"/>
                  </a:rPr>
                  <a:t>.</a:t>
                </a:r>
                <a:endParaRPr lang="en-US" sz="2600" dirty="0">
                  <a:latin typeface="Times New Roman" panose="02020603050405020304" pitchFamily="18" charset="0"/>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5128650" y="704573"/>
                <a:ext cx="6929535" cy="5693866"/>
              </a:xfrm>
              <a:prstGeom prst="rect">
                <a:avLst/>
              </a:prstGeom>
              <a:blipFill rotWithShape="0">
                <a:blip r:embed="rId3"/>
                <a:stretch>
                  <a:fillRect l="-1319" t="-1071" r="-2463" b="-1713"/>
                </a:stretch>
              </a:blipFill>
            </p:spPr>
            <p:txBody>
              <a:bodyPr/>
              <a:lstStyle/>
              <a:p>
                <a:r>
                  <a:rPr lang="en-US">
                    <a:noFill/>
                  </a:rPr>
                  <a:t> </a:t>
                </a:r>
              </a:p>
            </p:txBody>
          </p:sp>
        </mc:Fallback>
      </mc:AlternateContent>
    </p:spTree>
    <p:extLst>
      <p:ext uri="{BB962C8B-B14F-4D97-AF65-F5344CB8AC3E}">
        <p14:creationId xmlns:p14="http://schemas.microsoft.com/office/powerpoint/2010/main" val="3380409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3816" y="0"/>
            <a:ext cx="12058184" cy="4893647"/>
          </a:xfrm>
          <a:prstGeom prst="rect">
            <a:avLst/>
          </a:prstGeom>
        </p:spPr>
        <p:txBody>
          <a:bodyPr wrap="square">
            <a:spAutoFit/>
          </a:bodyPr>
          <a:lstStyle/>
          <a:p>
            <a:pPr algn="ctr">
              <a:lnSpc>
                <a:spcPct val="150000"/>
              </a:lnSpc>
            </a:pPr>
            <a:r>
              <a:rPr lang="en-US" sz="2600" dirty="0">
                <a:solidFill>
                  <a:prstClr val="black"/>
                </a:solidFill>
                <a:latin typeface="Times New Roman" panose="02020603050405020304" pitchFamily="18" charset="0"/>
                <a:cs typeface="Times New Roman" panose="02020603050405020304" pitchFamily="18" charset="0"/>
              </a:rPr>
              <a:t>Standardization of </a:t>
            </a:r>
            <a:r>
              <a:rPr lang="en-US" sz="2600" dirty="0" smtClean="0">
                <a:solidFill>
                  <a:prstClr val="black"/>
                </a:solidFill>
                <a:latin typeface="Times New Roman" panose="02020603050405020304" pitchFamily="18" charset="0"/>
                <a:cs typeface="Times New Roman" panose="02020603050405020304" pitchFamily="18" charset="0"/>
              </a:rPr>
              <a:t>Observations</a:t>
            </a:r>
          </a:p>
          <a:p>
            <a:pPr>
              <a:lnSpc>
                <a:spcPct val="150000"/>
              </a:lnSpc>
            </a:pPr>
            <a:r>
              <a:rPr lang="en-US" sz="2600" dirty="0" smtClean="0">
                <a:solidFill>
                  <a:prstClr val="black"/>
                </a:solidFill>
                <a:latin typeface="Times New Roman" panose="02020603050405020304" pitchFamily="18" charset="0"/>
                <a:cs typeface="Times New Roman" panose="02020603050405020304" pitchFamily="18" charset="0"/>
              </a:rPr>
              <a:t>• </a:t>
            </a:r>
            <a:r>
              <a:rPr lang="en-US" sz="2600" dirty="0">
                <a:solidFill>
                  <a:prstClr val="black"/>
                </a:solidFill>
                <a:latin typeface="Times New Roman" panose="02020603050405020304" pitchFamily="18" charset="0"/>
                <a:cs typeface="Times New Roman" panose="02020603050405020304" pitchFamily="18" charset="0"/>
              </a:rPr>
              <a:t>Possible standardization approaches:</a:t>
            </a:r>
          </a:p>
          <a:p>
            <a:pPr>
              <a:lnSpc>
                <a:spcPct val="150000"/>
              </a:lnSpc>
            </a:pPr>
            <a:r>
              <a:rPr lang="en-US" sz="2600" dirty="0" smtClean="0">
                <a:solidFill>
                  <a:prstClr val="black"/>
                </a:solidFill>
                <a:latin typeface="Times New Roman" panose="02020603050405020304" pitchFamily="18" charset="0"/>
                <a:cs typeface="Times New Roman" panose="02020603050405020304" pitchFamily="18" charset="0"/>
              </a:rPr>
              <a:t>1</a:t>
            </a:r>
            <a:r>
              <a:rPr lang="en-US" sz="2600" dirty="0">
                <a:solidFill>
                  <a:prstClr val="black"/>
                </a:solidFill>
                <a:latin typeface="Times New Roman" panose="02020603050405020304" pitchFamily="18" charset="0"/>
                <a:cs typeface="Times New Roman" panose="02020603050405020304" pitchFamily="18" charset="0"/>
              </a:rPr>
              <a:t>. Divide each column by its </a:t>
            </a:r>
            <a:r>
              <a:rPr lang="en-US" sz="2600" b="1" dirty="0">
                <a:solidFill>
                  <a:srgbClr val="0070C0"/>
                </a:solidFill>
                <a:latin typeface="Times New Roman" panose="02020603050405020304" pitchFamily="18" charset="0"/>
                <a:cs typeface="Times New Roman" panose="02020603050405020304" pitchFamily="18" charset="0"/>
              </a:rPr>
              <a:t>sample standard deviation</a:t>
            </a:r>
            <a:r>
              <a:rPr lang="en-US" sz="2600" dirty="0">
                <a:solidFill>
                  <a:prstClr val="black"/>
                </a:solidFill>
                <a:latin typeface="Times New Roman" panose="02020603050405020304" pitchFamily="18" charset="0"/>
                <a:cs typeface="Times New Roman" panose="02020603050405020304" pitchFamily="18" charset="0"/>
              </a:rPr>
              <a:t>, so that all variables have standard deviation </a:t>
            </a:r>
            <a:r>
              <a:rPr lang="en-US" sz="2600" dirty="0">
                <a:solidFill>
                  <a:srgbClr val="C00000"/>
                </a:solidFill>
                <a:latin typeface="Times New Roman" panose="02020603050405020304" pitchFamily="18" charset="0"/>
                <a:cs typeface="Times New Roman" panose="02020603050405020304" pitchFamily="18" charset="0"/>
              </a:rPr>
              <a:t>1</a:t>
            </a:r>
            <a:r>
              <a:rPr lang="en-US" sz="2600" dirty="0">
                <a:solidFill>
                  <a:prstClr val="black"/>
                </a:solidFill>
                <a:latin typeface="Times New Roman" panose="02020603050405020304" pitchFamily="18" charset="0"/>
                <a:cs typeface="Times New Roman" panose="02020603050405020304" pitchFamily="18" charset="0"/>
              </a:rPr>
              <a:t>. </a:t>
            </a:r>
          </a:p>
          <a:p>
            <a:pPr>
              <a:lnSpc>
                <a:spcPct val="150000"/>
              </a:lnSpc>
            </a:pPr>
            <a:r>
              <a:rPr lang="en-US" sz="2600" dirty="0">
                <a:solidFill>
                  <a:prstClr val="black"/>
                </a:solidFill>
                <a:latin typeface="Times New Roman" panose="02020603050405020304" pitchFamily="18" charset="0"/>
                <a:cs typeface="Times New Roman" panose="02020603050405020304" pitchFamily="18" charset="0"/>
              </a:rPr>
              <a:t>2. Divide each variable by its </a:t>
            </a:r>
            <a:r>
              <a:rPr lang="en-US" sz="2600" b="1" dirty="0">
                <a:solidFill>
                  <a:srgbClr val="0070C0"/>
                </a:solidFill>
                <a:latin typeface="Times New Roman" panose="02020603050405020304" pitchFamily="18" charset="0"/>
                <a:cs typeface="Times New Roman" panose="02020603050405020304" pitchFamily="18" charset="0"/>
              </a:rPr>
              <a:t>sample range (max − min); </a:t>
            </a:r>
            <a:r>
              <a:rPr lang="en-US" sz="2600" dirty="0">
                <a:solidFill>
                  <a:prstClr val="black"/>
                </a:solidFill>
                <a:latin typeface="Times New Roman" panose="02020603050405020304" pitchFamily="18" charset="0"/>
                <a:cs typeface="Times New Roman" panose="02020603050405020304" pitchFamily="18" charset="0"/>
              </a:rPr>
              <a:t>Milligan and Cooper (1988) found that this approach best preserved the clustering structure. </a:t>
            </a:r>
          </a:p>
          <a:p>
            <a:pPr>
              <a:lnSpc>
                <a:spcPct val="150000"/>
              </a:lnSpc>
            </a:pPr>
            <a:r>
              <a:rPr lang="en-US" sz="2600" dirty="0">
                <a:solidFill>
                  <a:prstClr val="black"/>
                </a:solidFill>
                <a:latin typeface="Times New Roman" panose="02020603050405020304" pitchFamily="18" charset="0"/>
                <a:cs typeface="Times New Roman" panose="02020603050405020304" pitchFamily="18" charset="0"/>
              </a:rPr>
              <a:t>3. Convert data to </a:t>
            </a:r>
            <a:r>
              <a:rPr lang="en-US" sz="2600" b="1" dirty="0">
                <a:solidFill>
                  <a:srgbClr val="0070C0"/>
                </a:solidFill>
                <a:latin typeface="Times New Roman" panose="02020603050405020304" pitchFamily="18" charset="0"/>
                <a:cs typeface="Times New Roman" panose="02020603050405020304" pitchFamily="18" charset="0"/>
              </a:rPr>
              <a:t>z-scores</a:t>
            </a:r>
            <a:r>
              <a:rPr lang="en-US" sz="2600" dirty="0">
                <a:solidFill>
                  <a:prstClr val="black"/>
                </a:solidFill>
                <a:latin typeface="Times New Roman" panose="02020603050405020304" pitchFamily="18" charset="0"/>
                <a:cs typeface="Times New Roman" panose="02020603050405020304" pitchFamily="18" charset="0"/>
              </a:rPr>
              <a:t> by (for each variable) </a:t>
            </a:r>
            <a:r>
              <a:rPr lang="en-US" sz="2600" dirty="0" smtClean="0">
                <a:solidFill>
                  <a:prstClr val="black"/>
                </a:solidFill>
                <a:latin typeface="Times New Roman" panose="02020603050405020304" pitchFamily="18" charset="0"/>
                <a:cs typeface="Times New Roman" panose="02020603050405020304" pitchFamily="18" charset="0"/>
              </a:rPr>
              <a:t>– </a:t>
            </a:r>
            <a:r>
              <a:rPr lang="en-US" sz="2600" dirty="0">
                <a:solidFill>
                  <a:prstClr val="black"/>
                </a:solidFill>
                <a:latin typeface="Times New Roman" panose="02020603050405020304" pitchFamily="18" charset="0"/>
                <a:cs typeface="Times New Roman" panose="02020603050405020304" pitchFamily="18" charset="0"/>
              </a:rPr>
              <a:t>a common option in clustering software packages.</a:t>
            </a:r>
          </a:p>
        </p:txBody>
      </p:sp>
    </p:spTree>
    <p:extLst>
      <p:ext uri="{BB962C8B-B14F-4D97-AF65-F5344CB8AC3E}">
        <p14:creationId xmlns:p14="http://schemas.microsoft.com/office/powerpoint/2010/main" val="25380387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29634</TotalTime>
  <Words>6851</Words>
  <Application>Microsoft Macintosh PowerPoint</Application>
  <PresentationFormat>Custom</PresentationFormat>
  <Paragraphs>1566</Paragraphs>
  <Slides>78</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78</vt:i4>
      </vt:variant>
    </vt:vector>
  </HeadingPairs>
  <TitlesOfParts>
    <vt:vector size="80" baseType="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xiaoyi ji</dc:creator>
  <cp:lastModifiedBy>Cody</cp:lastModifiedBy>
  <cp:revision>174</cp:revision>
  <dcterms:created xsi:type="dcterms:W3CDTF">2017-03-20T16:52:51Z</dcterms:created>
  <dcterms:modified xsi:type="dcterms:W3CDTF">2017-04-21T17:06:34Z</dcterms:modified>
</cp:coreProperties>
</file>